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24.xml" ContentType="application/vnd.openxmlformats-officedocument.presentationml.notesSlide+xml"/>
  <Override PartName="/ppt/notesSlides/notesSlide41.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11.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13.xml" ContentType="application/vnd.openxmlformats-officedocument.presentationml.notesSlide+xml"/>
  <Override PartName="/ppt/notesSlides/notesSlide5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38.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42.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39.xml" ContentType="application/vnd.openxmlformats-officedocument.presentationml.notesSlide+xml"/>
  <Override PartName="/ppt/notesSlides/notesSlide73.xml" ContentType="application/vnd.openxmlformats-officedocument.presentationml.notesSlide+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51.xml" ContentType="application/vnd.openxmlformats-officedocument.presentationml.notesSlide+xml"/>
  <Override PartName="/ppt/notesSlides/notesSlide3.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43.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authors.xml" ContentType="application/vnd.ms-powerpoint.authors+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82"/>
  </p:notesMasterIdLst>
  <p:handoutMasterIdLst>
    <p:handoutMasterId r:id="rId83"/>
  </p:handout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427" r:id="rId14"/>
    <p:sldId id="428" r:id="rId15"/>
    <p:sldId id="335" r:id="rId16"/>
    <p:sldId id="336" r:id="rId17"/>
    <p:sldId id="337" r:id="rId18"/>
    <p:sldId id="338" r:id="rId19"/>
    <p:sldId id="339" r:id="rId20"/>
    <p:sldId id="340" r:id="rId21"/>
    <p:sldId id="341" r:id="rId22"/>
    <p:sldId id="342" r:id="rId23"/>
    <p:sldId id="343" r:id="rId24"/>
    <p:sldId id="429" r:id="rId25"/>
    <p:sldId id="430" r:id="rId26"/>
    <p:sldId id="431" r:id="rId27"/>
    <p:sldId id="347" r:id="rId28"/>
    <p:sldId id="432" r:id="rId29"/>
    <p:sldId id="433" r:id="rId30"/>
    <p:sldId id="434" r:id="rId31"/>
    <p:sldId id="351" r:id="rId32"/>
    <p:sldId id="352" r:id="rId33"/>
    <p:sldId id="353" r:id="rId34"/>
    <p:sldId id="354" r:id="rId35"/>
    <p:sldId id="355" r:id="rId36"/>
    <p:sldId id="356" r:id="rId37"/>
    <p:sldId id="357" r:id="rId38"/>
    <p:sldId id="435" r:id="rId39"/>
    <p:sldId id="359" r:id="rId40"/>
    <p:sldId id="436" r:id="rId41"/>
    <p:sldId id="437" r:id="rId42"/>
    <p:sldId id="362" r:id="rId43"/>
    <p:sldId id="363" r:id="rId44"/>
    <p:sldId id="364" r:id="rId45"/>
    <p:sldId id="365" r:id="rId46"/>
    <p:sldId id="366" r:id="rId47"/>
    <p:sldId id="367" r:id="rId48"/>
    <p:sldId id="368" r:id="rId49"/>
    <p:sldId id="369" r:id="rId50"/>
    <p:sldId id="370" r:id="rId51"/>
    <p:sldId id="371" r:id="rId52"/>
    <p:sldId id="438" r:id="rId53"/>
    <p:sldId id="439" r:id="rId54"/>
    <p:sldId id="440" r:id="rId55"/>
    <p:sldId id="441" r:id="rId56"/>
    <p:sldId id="376" r:id="rId57"/>
    <p:sldId id="442" r:id="rId58"/>
    <p:sldId id="443" r:id="rId59"/>
    <p:sldId id="444" r:id="rId60"/>
    <p:sldId id="380" r:id="rId61"/>
    <p:sldId id="381" r:id="rId62"/>
    <p:sldId id="382" r:id="rId63"/>
    <p:sldId id="383" r:id="rId64"/>
    <p:sldId id="384" r:id="rId65"/>
    <p:sldId id="385" r:id="rId66"/>
    <p:sldId id="386" r:id="rId67"/>
    <p:sldId id="387" r:id="rId68"/>
    <p:sldId id="445" r:id="rId69"/>
    <p:sldId id="389" r:id="rId70"/>
    <p:sldId id="390" r:id="rId71"/>
    <p:sldId id="391" r:id="rId72"/>
    <p:sldId id="392" r:id="rId73"/>
    <p:sldId id="393" r:id="rId74"/>
    <p:sldId id="394" r:id="rId75"/>
    <p:sldId id="395" r:id="rId76"/>
    <p:sldId id="396" r:id="rId77"/>
    <p:sldId id="397" r:id="rId78"/>
    <p:sldId id="398" r:id="rId79"/>
    <p:sldId id="399" r:id="rId80"/>
    <p:sldId id="446" r:id="rId81"/>
  </p:sldIdLst>
  <p:sldSz cx="12192000" cy="6858000"/>
  <p:notesSz cx="6858000" cy="9144000"/>
  <p:embeddedFontLst>
    <p:embeddedFont>
      <p:font typeface="Bahnschrift SemiBold SemiConden" panose="020B0502040204020203" pitchFamily="34" charset="0"/>
      <p:regular r:id="rId84"/>
      <p:bold r:id="rId85"/>
    </p:embeddedFont>
    <p:embeddedFont>
      <p:font typeface="Calibri" panose="020F0502020204030204" pitchFamily="34" charset="0"/>
      <p:regular r:id="rId86"/>
      <p:bold r:id="rId87"/>
      <p:italic r:id="rId88"/>
      <p:boldItalic r:id="rId89"/>
    </p:embeddedFont>
    <p:embeddedFont>
      <p:font typeface="Tw Cen MT" panose="020B0602020104020603" pitchFamily="3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DB80F-D376-AE51-EA36-7BF6798804A5}" name="Chagollan, Roberto C@CDPH" initials="CRC" userId="S::Roberto.Chagollan@cdph.ca.gov::3d37002e-885d-45fe-bf5b-4a8d2dcd5e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8" name="Burghardt, Nicole@CDPH" initials="BN" lastIdx="4" clrIdx="7">
    <p:extLst>
      <p:ext uri="{19B8F6BF-5375-455C-9EA6-DF929625EA0E}">
        <p15:presenceInfo xmlns:p15="http://schemas.microsoft.com/office/powerpoint/2012/main" userId="S::Nicole.Burghardt@cdph.ca.gov::065d1af0-54a7-4abc-9e81-629f6586bb73"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252"/>
    <a:srgbClr val="583A73"/>
    <a:srgbClr val="9B337B"/>
    <a:srgbClr val="D92365"/>
    <a:srgbClr val="FF3F34"/>
    <a:srgbClr val="C44A07"/>
    <a:srgbClr val="558ED5"/>
    <a:srgbClr val="984807"/>
    <a:srgbClr val="7C0B5B"/>
    <a:srgbClr val="AA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9" autoAdjust="0"/>
    <p:restoredTop sz="67920" autoAdjust="0"/>
  </p:normalViewPr>
  <p:slideViewPr>
    <p:cSldViewPr snapToGrid="0">
      <p:cViewPr varScale="1">
        <p:scale>
          <a:sx n="77" d="100"/>
          <a:sy n="77" d="100"/>
        </p:scale>
        <p:origin x="1734"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commentAuthors" Target="commentAuthors.xml"/><Relationship Id="rId99" Type="http://schemas.microsoft.com/office/2018/10/relationships/authors" Target="authors.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0.fntdata"/><Relationship Id="rId98" Type="http://schemas.openxmlformats.org/officeDocument/2006/relationships/tableStyles" Target="tableStyle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MSM</c:v>
                </c:pt>
              </c:strCache>
            </c:strRef>
          </c:tx>
          <c:spPr>
            <a:solidFill>
              <a:srgbClr val="263252"/>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MSMW</c:v>
                </c:pt>
              </c:strCache>
            </c:strRef>
          </c:tx>
          <c:spPr>
            <a:solidFill>
              <a:srgbClr val="583A73"/>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ser>
          <c:idx val="2"/>
          <c:order val="2"/>
          <c:tx>
            <c:strRef>
              <c:f>Sheet1!$D$1</c:f>
              <c:strCache>
                <c:ptCount val="1"/>
                <c:pt idx="0">
                  <c:v>MSU</c:v>
                </c:pt>
              </c:strCache>
            </c:strRef>
          </c:tx>
          <c:spPr>
            <a:solidFill>
              <a:srgbClr val="9B337B"/>
            </a:solidFill>
            <a:ln>
              <a:solidFill>
                <a:schemeClr val="tx1"/>
              </a:solidFill>
            </a:ln>
          </c:spPr>
          <c:invertIfNegative val="0"/>
          <c:val>
            <c:numRef>
              <c:f>Sheet1!$D$1</c:f>
              <c:numCache>
                <c:formatCode>General</c:formatCode>
                <c:ptCount val="1"/>
                <c:pt idx="0">
                  <c:v>0</c:v>
                </c:pt>
              </c:numCache>
            </c:numRef>
          </c:val>
          <c:extLst>
            <c:ext xmlns:c16="http://schemas.microsoft.com/office/drawing/2014/chart" uri="{C3380CC4-5D6E-409C-BE32-E72D297353CC}">
              <c16:uniqueId val="{00000002-1B5A-4A18-A16E-41CF7605B14D}"/>
            </c:ext>
          </c:extLst>
        </c:ser>
        <c:ser>
          <c:idx val="3"/>
          <c:order val="3"/>
          <c:tx>
            <c:strRef>
              <c:f>Sheet1!$E$1</c:f>
              <c:strCache>
                <c:ptCount val="1"/>
                <c:pt idx="0">
                  <c:v>MSW</c:v>
                </c:pt>
              </c:strCache>
            </c:strRef>
          </c:tx>
          <c:spPr>
            <a:solidFill>
              <a:srgbClr val="D92365"/>
            </a:solidFill>
            <a:ln>
              <a:solidFill>
                <a:schemeClr val="tx1"/>
              </a:solidFill>
            </a:ln>
          </c:spPr>
          <c:invertIfNegative val="0"/>
          <c:val>
            <c:numRef>
              <c:f>Sheet1!$E$1</c:f>
              <c:numCache>
                <c:formatCode>General</c:formatCode>
                <c:ptCount val="1"/>
                <c:pt idx="0">
                  <c:v>0</c:v>
                </c:pt>
              </c:numCache>
            </c:numRef>
          </c:val>
          <c:extLst>
            <c:ext xmlns:c16="http://schemas.microsoft.com/office/drawing/2014/chart" uri="{C3380CC4-5D6E-409C-BE32-E72D297353CC}">
              <c16:uniqueId val="{00000003-1B5A-4A18-A16E-41CF7605B14D}"/>
            </c:ext>
          </c:extLst>
        </c:ser>
        <c:ser>
          <c:idx val="4"/>
          <c:order val="4"/>
          <c:tx>
            <c:strRef>
              <c:f>Sheet1!$F$1</c:f>
              <c:strCache>
                <c:ptCount val="1"/>
                <c:pt idx="0">
                  <c:v>Female</c:v>
                </c:pt>
              </c:strCache>
            </c:strRef>
          </c:tx>
          <c:spPr>
            <a:solidFill>
              <a:srgbClr val="FF3F34"/>
            </a:solidFill>
            <a:ln>
              <a:solidFill>
                <a:schemeClr val="tx1"/>
              </a:solidFill>
            </a:ln>
          </c:spPr>
          <c:invertIfNegative val="0"/>
          <c:val>
            <c:numRef>
              <c:f>Sheet1!$F$1</c:f>
              <c:numCache>
                <c:formatCode>General</c:formatCode>
                <c:ptCount val="1"/>
                <c:pt idx="0">
                  <c:v>0</c:v>
                </c:pt>
              </c:numCache>
            </c:numRef>
          </c:val>
          <c:extLst>
            <c:ext xmlns:c16="http://schemas.microsoft.com/office/drawing/2014/chart" uri="{C3380CC4-5D6E-409C-BE32-E72D297353CC}">
              <c16:uniqueId val="{00000004-1B5A-4A18-A16E-41CF7605B14D}"/>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17955852066881584"/>
          <c:y val="0"/>
          <c:w val="0.62229405300020313"/>
          <c:h val="1"/>
        </c:manualLayout>
      </c:layout>
      <c:overlay val="0"/>
      <c:spPr>
        <a:solidFill>
          <a:schemeClr val="bg1"/>
        </a:solidFill>
        <a:ln w="1119">
          <a:no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9/21/2023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a:t>
            </a:fld>
            <a:endParaRPr lang="en-US"/>
          </a:p>
        </p:txBody>
      </p:sp>
    </p:spTree>
    <p:extLst>
      <p:ext uri="{BB962C8B-B14F-4D97-AF65-F5344CB8AC3E}">
        <p14:creationId xmlns:p14="http://schemas.microsoft.com/office/powerpoint/2010/main" val="306089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13</a:t>
            </a:fld>
            <a:endParaRPr lang="en-US"/>
          </a:p>
        </p:txBody>
      </p:sp>
    </p:spTree>
    <p:extLst>
      <p:ext uri="{BB962C8B-B14F-4D97-AF65-F5344CB8AC3E}">
        <p14:creationId xmlns:p14="http://schemas.microsoft.com/office/powerpoint/2010/main" val="277997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14</a:t>
            </a:fld>
            <a:endParaRPr lang="en-US"/>
          </a:p>
        </p:txBody>
      </p:sp>
    </p:spTree>
    <p:extLst>
      <p:ext uri="{BB962C8B-B14F-4D97-AF65-F5344CB8AC3E}">
        <p14:creationId xmlns:p14="http://schemas.microsoft.com/office/powerpoint/2010/main" val="161159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15</a:t>
            </a:fld>
            <a:endParaRPr lang="en-US"/>
          </a:p>
        </p:txBody>
      </p:sp>
    </p:spTree>
    <p:extLst>
      <p:ext uri="{BB962C8B-B14F-4D97-AF65-F5344CB8AC3E}">
        <p14:creationId xmlns:p14="http://schemas.microsoft.com/office/powerpoint/2010/main" val="174218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16</a:t>
            </a:fld>
            <a:endParaRPr lang="en-US"/>
          </a:p>
        </p:txBody>
      </p:sp>
    </p:spTree>
    <p:extLst>
      <p:ext uri="{BB962C8B-B14F-4D97-AF65-F5344CB8AC3E}">
        <p14:creationId xmlns:p14="http://schemas.microsoft.com/office/powerpoint/2010/main" val="283468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17</a:t>
            </a:fld>
            <a:endParaRPr lang="en-US"/>
          </a:p>
        </p:txBody>
      </p:sp>
    </p:spTree>
    <p:extLst>
      <p:ext uri="{BB962C8B-B14F-4D97-AF65-F5344CB8AC3E}">
        <p14:creationId xmlns:p14="http://schemas.microsoft.com/office/powerpoint/2010/main" val="1778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18</a:t>
            </a:fld>
            <a:endParaRPr lang="en-US"/>
          </a:p>
        </p:txBody>
      </p:sp>
    </p:spTree>
    <p:extLst>
      <p:ext uri="{BB962C8B-B14F-4D97-AF65-F5344CB8AC3E}">
        <p14:creationId xmlns:p14="http://schemas.microsoft.com/office/powerpoint/2010/main" val="360405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19</a:t>
            </a:fld>
            <a:endParaRPr lang="en-US"/>
          </a:p>
        </p:txBody>
      </p:sp>
    </p:spTree>
    <p:extLst>
      <p:ext uri="{BB962C8B-B14F-4D97-AF65-F5344CB8AC3E}">
        <p14:creationId xmlns:p14="http://schemas.microsoft.com/office/powerpoint/2010/main" val="422447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20</a:t>
            </a:fld>
            <a:endParaRPr lang="en-US"/>
          </a:p>
        </p:txBody>
      </p:sp>
    </p:spTree>
    <p:extLst>
      <p:ext uri="{BB962C8B-B14F-4D97-AF65-F5344CB8AC3E}">
        <p14:creationId xmlns:p14="http://schemas.microsoft.com/office/powerpoint/2010/main" val="344265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21</a:t>
            </a:fld>
            <a:endParaRPr lang="en-US"/>
          </a:p>
        </p:txBody>
      </p:sp>
    </p:spTree>
    <p:extLst>
      <p:ext uri="{BB962C8B-B14F-4D97-AF65-F5344CB8AC3E}">
        <p14:creationId xmlns:p14="http://schemas.microsoft.com/office/powerpoint/2010/main" val="349753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22</a:t>
            </a:fld>
            <a:endParaRPr lang="en-US"/>
          </a:p>
        </p:txBody>
      </p:sp>
    </p:spTree>
    <p:extLst>
      <p:ext uri="{BB962C8B-B14F-4D97-AF65-F5344CB8AC3E}">
        <p14:creationId xmlns:p14="http://schemas.microsoft.com/office/powerpoint/2010/main" val="108053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a:t>
            </a:fld>
            <a:endParaRPr lang="en-US"/>
          </a:p>
        </p:txBody>
      </p:sp>
    </p:spTree>
    <p:extLst>
      <p:ext uri="{BB962C8B-B14F-4D97-AF65-F5344CB8AC3E}">
        <p14:creationId xmlns:p14="http://schemas.microsoft.com/office/powerpoint/2010/main" val="14502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23</a:t>
            </a:fld>
            <a:endParaRPr lang="en-US"/>
          </a:p>
        </p:txBody>
      </p:sp>
    </p:spTree>
    <p:extLst>
      <p:ext uri="{BB962C8B-B14F-4D97-AF65-F5344CB8AC3E}">
        <p14:creationId xmlns:p14="http://schemas.microsoft.com/office/powerpoint/2010/main" val="169314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24</a:t>
            </a:fld>
            <a:endParaRPr lang="en-US"/>
          </a:p>
        </p:txBody>
      </p:sp>
    </p:spTree>
    <p:extLst>
      <p:ext uri="{BB962C8B-B14F-4D97-AF65-F5344CB8AC3E}">
        <p14:creationId xmlns:p14="http://schemas.microsoft.com/office/powerpoint/2010/main" val="1181402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25</a:t>
            </a:fld>
            <a:endParaRPr lang="en-US"/>
          </a:p>
        </p:txBody>
      </p:sp>
    </p:spTree>
    <p:extLst>
      <p:ext uri="{BB962C8B-B14F-4D97-AF65-F5344CB8AC3E}">
        <p14:creationId xmlns:p14="http://schemas.microsoft.com/office/powerpoint/2010/main" val="213889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26</a:t>
            </a:fld>
            <a:endParaRPr lang="en-US"/>
          </a:p>
        </p:txBody>
      </p:sp>
    </p:spTree>
    <p:extLst>
      <p:ext uri="{BB962C8B-B14F-4D97-AF65-F5344CB8AC3E}">
        <p14:creationId xmlns:p14="http://schemas.microsoft.com/office/powerpoint/2010/main" val="222967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FF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27</a:t>
            </a:fld>
            <a:endParaRPr lang="en-US"/>
          </a:p>
        </p:txBody>
      </p:sp>
    </p:spTree>
    <p:extLst>
      <p:ext uri="{BB962C8B-B14F-4D97-AF65-F5344CB8AC3E}">
        <p14:creationId xmlns:p14="http://schemas.microsoft.com/office/powerpoint/2010/main" val="1233967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28</a:t>
            </a:fld>
            <a:endParaRPr lang="en-US"/>
          </a:p>
        </p:txBody>
      </p:sp>
    </p:spTree>
    <p:extLst>
      <p:ext uri="{BB962C8B-B14F-4D97-AF65-F5344CB8AC3E}">
        <p14:creationId xmlns:p14="http://schemas.microsoft.com/office/powerpoint/2010/main" val="49491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29</a:t>
            </a:fld>
            <a:endParaRPr lang="en-US"/>
          </a:p>
        </p:txBody>
      </p:sp>
    </p:spTree>
    <p:extLst>
      <p:ext uri="{BB962C8B-B14F-4D97-AF65-F5344CB8AC3E}">
        <p14:creationId xmlns:p14="http://schemas.microsoft.com/office/powerpoint/2010/main" val="1596391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30</a:t>
            </a:fld>
            <a:endParaRPr lang="en-US"/>
          </a:p>
        </p:txBody>
      </p:sp>
    </p:spTree>
    <p:extLst>
      <p:ext uri="{BB962C8B-B14F-4D97-AF65-F5344CB8AC3E}">
        <p14:creationId xmlns:p14="http://schemas.microsoft.com/office/powerpoint/2010/main" val="233116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32</a:t>
            </a:fld>
            <a:endParaRPr lang="en-US"/>
          </a:p>
        </p:txBody>
      </p:sp>
    </p:spTree>
    <p:extLst>
      <p:ext uri="{BB962C8B-B14F-4D97-AF65-F5344CB8AC3E}">
        <p14:creationId xmlns:p14="http://schemas.microsoft.com/office/powerpoint/2010/main" val="128067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33</a:t>
            </a:fld>
            <a:endParaRPr lang="en-US"/>
          </a:p>
        </p:txBody>
      </p:sp>
    </p:spTree>
    <p:extLst>
      <p:ext uri="{BB962C8B-B14F-4D97-AF65-F5344CB8AC3E}">
        <p14:creationId xmlns:p14="http://schemas.microsoft.com/office/powerpoint/2010/main" val="196801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a:t>
            </a:fld>
            <a:endParaRPr lang="en-US"/>
          </a:p>
        </p:txBody>
      </p:sp>
    </p:spTree>
    <p:extLst>
      <p:ext uri="{BB962C8B-B14F-4D97-AF65-F5344CB8AC3E}">
        <p14:creationId xmlns:p14="http://schemas.microsoft.com/office/powerpoint/2010/main" val="1849920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34</a:t>
            </a:fld>
            <a:endParaRPr lang="en-US"/>
          </a:p>
        </p:txBody>
      </p:sp>
    </p:spTree>
    <p:extLst>
      <p:ext uri="{BB962C8B-B14F-4D97-AF65-F5344CB8AC3E}">
        <p14:creationId xmlns:p14="http://schemas.microsoft.com/office/powerpoint/2010/main" val="1417899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299" rtl="0" eaLnBrk="1" fontAlgn="auto" latinLnBrk="0" hangingPunct="1">
              <a:lnSpc>
                <a:spcPct val="100000"/>
              </a:lnSpc>
              <a:spcBef>
                <a:spcPts val="0"/>
              </a:spcBef>
              <a:spcAft>
                <a:spcPts val="0"/>
              </a:spcAft>
              <a:buClrTx/>
              <a:buSzTx/>
              <a:buFontTx/>
              <a:buNone/>
              <a:tabLst/>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35</a:t>
            </a:fld>
            <a:endParaRPr lang="en-US"/>
          </a:p>
        </p:txBody>
      </p:sp>
    </p:spTree>
    <p:extLst>
      <p:ext uri="{BB962C8B-B14F-4D97-AF65-F5344CB8AC3E}">
        <p14:creationId xmlns:p14="http://schemas.microsoft.com/office/powerpoint/2010/main" val="1410173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36</a:t>
            </a:fld>
            <a:endParaRPr lang="en-US"/>
          </a:p>
        </p:txBody>
      </p:sp>
    </p:spTree>
    <p:extLst>
      <p:ext uri="{BB962C8B-B14F-4D97-AF65-F5344CB8AC3E}">
        <p14:creationId xmlns:p14="http://schemas.microsoft.com/office/powerpoint/2010/main" val="410704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37</a:t>
            </a:fld>
            <a:endParaRPr lang="en-US"/>
          </a:p>
        </p:txBody>
      </p:sp>
    </p:spTree>
    <p:extLst>
      <p:ext uri="{BB962C8B-B14F-4D97-AF65-F5344CB8AC3E}">
        <p14:creationId xmlns:p14="http://schemas.microsoft.com/office/powerpoint/2010/main" val="96617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38</a:t>
            </a:fld>
            <a:endParaRPr lang="en-US"/>
          </a:p>
        </p:txBody>
      </p:sp>
    </p:spTree>
    <p:extLst>
      <p:ext uri="{BB962C8B-B14F-4D97-AF65-F5344CB8AC3E}">
        <p14:creationId xmlns:p14="http://schemas.microsoft.com/office/powerpoint/2010/main" val="4122123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39</a:t>
            </a:fld>
            <a:endParaRPr lang="en-US"/>
          </a:p>
        </p:txBody>
      </p:sp>
    </p:spTree>
    <p:extLst>
      <p:ext uri="{BB962C8B-B14F-4D97-AF65-F5344CB8AC3E}">
        <p14:creationId xmlns:p14="http://schemas.microsoft.com/office/powerpoint/2010/main" val="2110421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40</a:t>
            </a:fld>
            <a:endParaRPr lang="en-US"/>
          </a:p>
        </p:txBody>
      </p:sp>
    </p:spTree>
    <p:extLst>
      <p:ext uri="{BB962C8B-B14F-4D97-AF65-F5344CB8AC3E}">
        <p14:creationId xmlns:p14="http://schemas.microsoft.com/office/powerpoint/2010/main" val="3717863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41</a:t>
            </a:fld>
            <a:endParaRPr lang="en-US"/>
          </a:p>
        </p:txBody>
      </p:sp>
    </p:spTree>
    <p:extLst>
      <p:ext uri="{BB962C8B-B14F-4D97-AF65-F5344CB8AC3E}">
        <p14:creationId xmlns:p14="http://schemas.microsoft.com/office/powerpoint/2010/main" val="361231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42</a:t>
            </a:fld>
            <a:endParaRPr lang="en-US"/>
          </a:p>
        </p:txBody>
      </p:sp>
    </p:spTree>
    <p:extLst>
      <p:ext uri="{BB962C8B-B14F-4D97-AF65-F5344CB8AC3E}">
        <p14:creationId xmlns:p14="http://schemas.microsoft.com/office/powerpoint/2010/main" val="2930171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43</a:t>
            </a:fld>
            <a:endParaRPr lang="en-US"/>
          </a:p>
        </p:txBody>
      </p:sp>
    </p:spTree>
    <p:extLst>
      <p:ext uri="{BB962C8B-B14F-4D97-AF65-F5344CB8AC3E}">
        <p14:creationId xmlns:p14="http://schemas.microsoft.com/office/powerpoint/2010/main" val="390400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6</a:t>
            </a:fld>
            <a:endParaRPr lang="en-US"/>
          </a:p>
        </p:txBody>
      </p:sp>
    </p:spTree>
    <p:extLst>
      <p:ext uri="{BB962C8B-B14F-4D97-AF65-F5344CB8AC3E}">
        <p14:creationId xmlns:p14="http://schemas.microsoft.com/office/powerpoint/2010/main" val="1134913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44</a:t>
            </a:fld>
            <a:endParaRPr lang="en-US"/>
          </a:p>
        </p:txBody>
      </p:sp>
    </p:spTree>
    <p:extLst>
      <p:ext uri="{BB962C8B-B14F-4D97-AF65-F5344CB8AC3E}">
        <p14:creationId xmlns:p14="http://schemas.microsoft.com/office/powerpoint/2010/main" val="3346498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45</a:t>
            </a:fld>
            <a:endParaRPr lang="en-US"/>
          </a:p>
        </p:txBody>
      </p:sp>
    </p:spTree>
    <p:extLst>
      <p:ext uri="{BB962C8B-B14F-4D97-AF65-F5344CB8AC3E}">
        <p14:creationId xmlns:p14="http://schemas.microsoft.com/office/powerpoint/2010/main" val="2152746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46</a:t>
            </a:fld>
            <a:endParaRPr lang="en-US"/>
          </a:p>
        </p:txBody>
      </p:sp>
    </p:spTree>
    <p:extLst>
      <p:ext uri="{BB962C8B-B14F-4D97-AF65-F5344CB8AC3E}">
        <p14:creationId xmlns:p14="http://schemas.microsoft.com/office/powerpoint/2010/main" val="115097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47</a:t>
            </a:fld>
            <a:endParaRPr lang="en-US"/>
          </a:p>
        </p:txBody>
      </p:sp>
    </p:spTree>
    <p:extLst>
      <p:ext uri="{BB962C8B-B14F-4D97-AF65-F5344CB8AC3E}">
        <p14:creationId xmlns:p14="http://schemas.microsoft.com/office/powerpoint/2010/main" val="2473797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48</a:t>
            </a:fld>
            <a:endParaRPr lang="en-US"/>
          </a:p>
        </p:txBody>
      </p:sp>
    </p:spTree>
    <p:extLst>
      <p:ext uri="{BB962C8B-B14F-4D97-AF65-F5344CB8AC3E}">
        <p14:creationId xmlns:p14="http://schemas.microsoft.com/office/powerpoint/2010/main" val="2980597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49</a:t>
            </a:fld>
            <a:endParaRPr lang="en-US"/>
          </a:p>
        </p:txBody>
      </p:sp>
    </p:spTree>
    <p:extLst>
      <p:ext uri="{BB962C8B-B14F-4D97-AF65-F5344CB8AC3E}">
        <p14:creationId xmlns:p14="http://schemas.microsoft.com/office/powerpoint/2010/main" val="4182815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50</a:t>
            </a:fld>
            <a:endParaRPr lang="en-US"/>
          </a:p>
        </p:txBody>
      </p:sp>
    </p:spTree>
    <p:extLst>
      <p:ext uri="{BB962C8B-B14F-4D97-AF65-F5344CB8AC3E}">
        <p14:creationId xmlns:p14="http://schemas.microsoft.com/office/powerpoint/2010/main" val="1983946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51</a:t>
            </a:fld>
            <a:endParaRPr lang="en-US"/>
          </a:p>
        </p:txBody>
      </p:sp>
    </p:spTree>
    <p:extLst>
      <p:ext uri="{BB962C8B-B14F-4D97-AF65-F5344CB8AC3E}">
        <p14:creationId xmlns:p14="http://schemas.microsoft.com/office/powerpoint/2010/main" val="2937809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52</a:t>
            </a:fld>
            <a:endParaRPr lang="en-US"/>
          </a:p>
        </p:txBody>
      </p:sp>
    </p:spTree>
    <p:extLst>
      <p:ext uri="{BB962C8B-B14F-4D97-AF65-F5344CB8AC3E}">
        <p14:creationId xmlns:p14="http://schemas.microsoft.com/office/powerpoint/2010/main" val="3008637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53</a:t>
            </a:fld>
            <a:endParaRPr lang="en-US"/>
          </a:p>
        </p:txBody>
      </p:sp>
    </p:spTree>
    <p:extLst>
      <p:ext uri="{BB962C8B-B14F-4D97-AF65-F5344CB8AC3E}">
        <p14:creationId xmlns:p14="http://schemas.microsoft.com/office/powerpoint/2010/main" val="378996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8</a:t>
            </a:fld>
            <a:endParaRPr lang="en-US"/>
          </a:p>
        </p:txBody>
      </p:sp>
    </p:spTree>
    <p:extLst>
      <p:ext uri="{BB962C8B-B14F-4D97-AF65-F5344CB8AC3E}">
        <p14:creationId xmlns:p14="http://schemas.microsoft.com/office/powerpoint/2010/main" val="1352559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54</a:t>
            </a:fld>
            <a:endParaRPr lang="en-US"/>
          </a:p>
        </p:txBody>
      </p:sp>
    </p:spTree>
    <p:extLst>
      <p:ext uri="{BB962C8B-B14F-4D97-AF65-F5344CB8AC3E}">
        <p14:creationId xmlns:p14="http://schemas.microsoft.com/office/powerpoint/2010/main" val="3144392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55</a:t>
            </a:fld>
            <a:endParaRPr lang="en-US"/>
          </a:p>
        </p:txBody>
      </p:sp>
    </p:spTree>
    <p:extLst>
      <p:ext uri="{BB962C8B-B14F-4D97-AF65-F5344CB8AC3E}">
        <p14:creationId xmlns:p14="http://schemas.microsoft.com/office/powerpoint/2010/main" val="4065813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56</a:t>
            </a:fld>
            <a:endParaRPr lang="en-US"/>
          </a:p>
        </p:txBody>
      </p:sp>
    </p:spTree>
    <p:extLst>
      <p:ext uri="{BB962C8B-B14F-4D97-AF65-F5344CB8AC3E}">
        <p14:creationId xmlns:p14="http://schemas.microsoft.com/office/powerpoint/2010/main" val="3289402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57</a:t>
            </a:fld>
            <a:endParaRPr lang="en-US"/>
          </a:p>
        </p:txBody>
      </p:sp>
    </p:spTree>
    <p:extLst>
      <p:ext uri="{BB962C8B-B14F-4D97-AF65-F5344CB8AC3E}">
        <p14:creationId xmlns:p14="http://schemas.microsoft.com/office/powerpoint/2010/main" val="1163678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58</a:t>
            </a:fld>
            <a:endParaRPr lang="en-US"/>
          </a:p>
        </p:txBody>
      </p:sp>
    </p:spTree>
    <p:extLst>
      <p:ext uri="{BB962C8B-B14F-4D97-AF65-F5344CB8AC3E}">
        <p14:creationId xmlns:p14="http://schemas.microsoft.com/office/powerpoint/2010/main" val="262105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59</a:t>
            </a:fld>
            <a:endParaRPr lang="en-US"/>
          </a:p>
        </p:txBody>
      </p:sp>
    </p:spTree>
    <p:extLst>
      <p:ext uri="{BB962C8B-B14F-4D97-AF65-F5344CB8AC3E}">
        <p14:creationId xmlns:p14="http://schemas.microsoft.com/office/powerpoint/2010/main" val="3334098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61</a:t>
            </a:fld>
            <a:endParaRPr lang="en-US"/>
          </a:p>
        </p:txBody>
      </p:sp>
    </p:spTree>
    <p:extLst>
      <p:ext uri="{BB962C8B-B14F-4D97-AF65-F5344CB8AC3E}">
        <p14:creationId xmlns:p14="http://schemas.microsoft.com/office/powerpoint/2010/main" val="505510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62</a:t>
            </a:fld>
            <a:endParaRPr lang="en-US"/>
          </a:p>
        </p:txBody>
      </p:sp>
    </p:spTree>
    <p:extLst>
      <p:ext uri="{BB962C8B-B14F-4D97-AF65-F5344CB8AC3E}">
        <p14:creationId xmlns:p14="http://schemas.microsoft.com/office/powerpoint/2010/main" val="3895160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63</a:t>
            </a:fld>
            <a:endParaRPr lang="en-US"/>
          </a:p>
        </p:txBody>
      </p:sp>
    </p:spTree>
    <p:extLst>
      <p:ext uri="{BB962C8B-B14F-4D97-AF65-F5344CB8AC3E}">
        <p14:creationId xmlns:p14="http://schemas.microsoft.com/office/powerpoint/2010/main" val="444891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64</a:t>
            </a:fld>
            <a:endParaRPr lang="en-US"/>
          </a:p>
        </p:txBody>
      </p:sp>
    </p:spTree>
    <p:extLst>
      <p:ext uri="{BB962C8B-B14F-4D97-AF65-F5344CB8AC3E}">
        <p14:creationId xmlns:p14="http://schemas.microsoft.com/office/powerpoint/2010/main" val="4613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9</a:t>
            </a:fld>
            <a:endParaRPr lang="en-US"/>
          </a:p>
        </p:txBody>
      </p:sp>
    </p:spTree>
    <p:extLst>
      <p:ext uri="{BB962C8B-B14F-4D97-AF65-F5344CB8AC3E}">
        <p14:creationId xmlns:p14="http://schemas.microsoft.com/office/powerpoint/2010/main" val="2534302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65</a:t>
            </a:fld>
            <a:endParaRPr lang="en-US"/>
          </a:p>
        </p:txBody>
      </p:sp>
    </p:spTree>
    <p:extLst>
      <p:ext uri="{BB962C8B-B14F-4D97-AF65-F5344CB8AC3E}">
        <p14:creationId xmlns:p14="http://schemas.microsoft.com/office/powerpoint/2010/main" val="1868435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66</a:t>
            </a:fld>
            <a:endParaRPr lang="en-US"/>
          </a:p>
        </p:txBody>
      </p:sp>
    </p:spTree>
    <p:extLst>
      <p:ext uri="{BB962C8B-B14F-4D97-AF65-F5344CB8AC3E}">
        <p14:creationId xmlns:p14="http://schemas.microsoft.com/office/powerpoint/2010/main" val="1640926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67</a:t>
            </a:fld>
            <a:endParaRPr lang="en-US"/>
          </a:p>
        </p:txBody>
      </p:sp>
    </p:spTree>
    <p:extLst>
      <p:ext uri="{BB962C8B-B14F-4D97-AF65-F5344CB8AC3E}">
        <p14:creationId xmlns:p14="http://schemas.microsoft.com/office/powerpoint/2010/main" val="396698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A9736-667B-4587-A79C-8B3852B0FAB0}" type="slidenum">
              <a:rPr lang="en-US" smtClean="0"/>
              <a:t>68</a:t>
            </a:fld>
            <a:endParaRPr lang="en-US"/>
          </a:p>
        </p:txBody>
      </p:sp>
    </p:spTree>
    <p:extLst>
      <p:ext uri="{BB962C8B-B14F-4D97-AF65-F5344CB8AC3E}">
        <p14:creationId xmlns:p14="http://schemas.microsoft.com/office/powerpoint/2010/main" val="1585375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69</a:t>
            </a:fld>
            <a:endParaRPr lang="en-US"/>
          </a:p>
        </p:txBody>
      </p:sp>
    </p:spTree>
    <p:extLst>
      <p:ext uri="{BB962C8B-B14F-4D97-AF65-F5344CB8AC3E}">
        <p14:creationId xmlns:p14="http://schemas.microsoft.com/office/powerpoint/2010/main" val="648790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70</a:t>
            </a:fld>
            <a:endParaRPr lang="en-US"/>
          </a:p>
        </p:txBody>
      </p:sp>
    </p:spTree>
    <p:extLst>
      <p:ext uri="{BB962C8B-B14F-4D97-AF65-F5344CB8AC3E}">
        <p14:creationId xmlns:p14="http://schemas.microsoft.com/office/powerpoint/2010/main" val="42022247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71</a:t>
            </a:fld>
            <a:endParaRPr lang="en-US"/>
          </a:p>
        </p:txBody>
      </p:sp>
    </p:spTree>
    <p:extLst>
      <p:ext uri="{BB962C8B-B14F-4D97-AF65-F5344CB8AC3E}">
        <p14:creationId xmlns:p14="http://schemas.microsoft.com/office/powerpoint/2010/main" val="606514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72</a:t>
            </a:fld>
            <a:endParaRPr lang="en-US"/>
          </a:p>
        </p:txBody>
      </p:sp>
    </p:spTree>
    <p:extLst>
      <p:ext uri="{BB962C8B-B14F-4D97-AF65-F5344CB8AC3E}">
        <p14:creationId xmlns:p14="http://schemas.microsoft.com/office/powerpoint/2010/main" val="963167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73</a:t>
            </a:fld>
            <a:endParaRPr lang="en-US"/>
          </a:p>
        </p:txBody>
      </p:sp>
    </p:spTree>
    <p:extLst>
      <p:ext uri="{BB962C8B-B14F-4D97-AF65-F5344CB8AC3E}">
        <p14:creationId xmlns:p14="http://schemas.microsoft.com/office/powerpoint/2010/main" val="1704813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74</a:t>
            </a:fld>
            <a:endParaRPr lang="en-US"/>
          </a:p>
        </p:txBody>
      </p:sp>
    </p:spTree>
    <p:extLst>
      <p:ext uri="{BB962C8B-B14F-4D97-AF65-F5344CB8AC3E}">
        <p14:creationId xmlns:p14="http://schemas.microsoft.com/office/powerpoint/2010/main" val="35032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10</a:t>
            </a:fld>
            <a:endParaRPr lang="en-US"/>
          </a:p>
        </p:txBody>
      </p:sp>
    </p:spTree>
    <p:extLst>
      <p:ext uri="{BB962C8B-B14F-4D97-AF65-F5344CB8AC3E}">
        <p14:creationId xmlns:p14="http://schemas.microsoft.com/office/powerpoint/2010/main" val="6960595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75</a:t>
            </a:fld>
            <a:endParaRPr lang="en-US"/>
          </a:p>
        </p:txBody>
      </p:sp>
    </p:spTree>
    <p:extLst>
      <p:ext uri="{BB962C8B-B14F-4D97-AF65-F5344CB8AC3E}">
        <p14:creationId xmlns:p14="http://schemas.microsoft.com/office/powerpoint/2010/main" val="15610972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76</a:t>
            </a:fld>
            <a:endParaRPr lang="en-US"/>
          </a:p>
        </p:txBody>
      </p:sp>
    </p:spTree>
    <p:extLst>
      <p:ext uri="{BB962C8B-B14F-4D97-AF65-F5344CB8AC3E}">
        <p14:creationId xmlns:p14="http://schemas.microsoft.com/office/powerpoint/2010/main" val="28617267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77</a:t>
            </a:fld>
            <a:endParaRPr lang="en-US"/>
          </a:p>
        </p:txBody>
      </p:sp>
    </p:spTree>
    <p:extLst>
      <p:ext uri="{BB962C8B-B14F-4D97-AF65-F5344CB8AC3E}">
        <p14:creationId xmlns:p14="http://schemas.microsoft.com/office/powerpoint/2010/main" val="11023674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78</a:t>
            </a:fld>
            <a:endParaRPr lang="en-US"/>
          </a:p>
        </p:txBody>
      </p:sp>
    </p:spTree>
    <p:extLst>
      <p:ext uri="{BB962C8B-B14F-4D97-AF65-F5344CB8AC3E}">
        <p14:creationId xmlns:p14="http://schemas.microsoft.com/office/powerpoint/2010/main" val="3352810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79</a:t>
            </a:fld>
            <a:endParaRPr lang="en-US"/>
          </a:p>
        </p:txBody>
      </p:sp>
    </p:spTree>
    <p:extLst>
      <p:ext uri="{BB962C8B-B14F-4D97-AF65-F5344CB8AC3E}">
        <p14:creationId xmlns:p14="http://schemas.microsoft.com/office/powerpoint/2010/main" val="36032929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80</a:t>
            </a:fld>
            <a:endParaRPr lang="en-US"/>
          </a:p>
        </p:txBody>
      </p:sp>
    </p:spTree>
    <p:extLst>
      <p:ext uri="{BB962C8B-B14F-4D97-AF65-F5344CB8AC3E}">
        <p14:creationId xmlns:p14="http://schemas.microsoft.com/office/powerpoint/2010/main" val="350540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latin typeface="+mn-lt"/>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11</a:t>
            </a:fld>
            <a:endParaRPr lang="en-US"/>
          </a:p>
        </p:txBody>
      </p:sp>
    </p:spTree>
    <p:extLst>
      <p:ext uri="{BB962C8B-B14F-4D97-AF65-F5344CB8AC3E}">
        <p14:creationId xmlns:p14="http://schemas.microsoft.com/office/powerpoint/2010/main" val="144256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12</a:t>
            </a:fld>
            <a:endParaRPr lang="en-US"/>
          </a:p>
        </p:txBody>
      </p:sp>
    </p:spTree>
    <p:extLst>
      <p:ext uri="{BB962C8B-B14F-4D97-AF65-F5344CB8AC3E}">
        <p14:creationId xmlns:p14="http://schemas.microsoft.com/office/powerpoint/2010/main" val="401826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1754631"/>
            <a:ext cx="11057860" cy="2078037"/>
          </a:xfrm>
        </p:spPr>
        <p:txBody>
          <a:bodyPr anchor="ctr">
            <a:normAutofit/>
          </a:bodyPr>
          <a:lstStyle>
            <a:lvl1pPr algn="ctr">
              <a:defRPr sz="4400" b="1">
                <a:latin typeface="+mj-lt"/>
              </a:defRPr>
            </a:lvl1pPr>
          </a:lstStyle>
          <a:p>
            <a:r>
              <a:rPr lang="en-US" dirty="0"/>
              <a:t>Primary title goes here</a:t>
            </a:r>
          </a:p>
        </p:txBody>
      </p:sp>
      <p:sp>
        <p:nvSpPr>
          <p:cNvPr id="6" name="PreparedBy">
            <a:extLst>
              <a:ext uri="{FF2B5EF4-FFF2-40B4-BE49-F238E27FC236}">
                <a16:creationId xmlns:a16="http://schemas.microsoft.com/office/drawing/2014/main" id="{8DC5B43A-BFF9-4B40-BD0F-2C0B42E7701D}"/>
              </a:ext>
            </a:extLst>
          </p:cNvPr>
          <p:cNvSpPr txBox="1">
            <a:spLocks noGrp="1" noChangeArrowheads="1"/>
          </p:cNvSpPr>
          <p:nvPr userDrawn="1"/>
        </p:nvSpPr>
        <p:spPr bwMode="auto">
          <a:xfrm>
            <a:off x="4274049" y="5774612"/>
            <a:ext cx="364732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600" dirty="0">
                <a:solidFill>
                  <a:srgbClr val="0167BB"/>
                </a:solidFill>
                <a:latin typeface="+mn-lt"/>
                <a:cs typeface="Calibri" panose="020F0502020204030204" pitchFamily="34" charset="0"/>
              </a:rPr>
              <a:t>Prepared by CDPH STD Control Branch</a:t>
            </a:r>
          </a:p>
        </p:txBody>
      </p:sp>
      <p:pic>
        <p:nvPicPr>
          <p:cNvPr id="7" name="State Seal" descr="California State Seal">
            <a:extLst>
              <a:ext uri="{FF2B5EF4-FFF2-40B4-BE49-F238E27FC236}">
                <a16:creationId xmlns:a16="http://schemas.microsoft.com/office/drawing/2014/main" id="{62A55E34-9520-4B37-BC3E-874BA70BF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198" y="5499974"/>
            <a:ext cx="927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DPH Logo" descr="CDPH Logo">
            <a:extLst>
              <a:ext uri="{FF2B5EF4-FFF2-40B4-BE49-F238E27FC236}">
                <a16:creationId xmlns:a16="http://schemas.microsoft.com/office/drawing/2014/main" id="{D7D4714C-AD3B-4643-97FB-1B41A5E16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7026" y="5323352"/>
            <a:ext cx="1728607" cy="1267645"/>
          </a:xfrm>
          <a:prstGeom prst="rect">
            <a:avLst/>
          </a:prstGeom>
        </p:spPr>
      </p:pic>
      <p:sp>
        <p:nvSpPr>
          <p:cNvPr id="11" name="rev_date">
            <a:extLst>
              <a:ext uri="{FF2B5EF4-FFF2-40B4-BE49-F238E27FC236}">
                <a16:creationId xmlns:a16="http://schemas.microsoft.com/office/drawing/2014/main" id="{10648900-5AF3-4E39-83BA-1EF0D14290A0}"/>
              </a:ext>
            </a:extLst>
          </p:cNvPr>
          <p:cNvSpPr txBox="1">
            <a:spLocks noGrp="1" noChangeArrowheads="1"/>
          </p:cNvSpPr>
          <p:nvPr userDrawn="1"/>
        </p:nvSpPr>
        <p:spPr bwMode="auto">
          <a:xfrm>
            <a:off x="4788607" y="6049249"/>
            <a:ext cx="26495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200" dirty="0">
                <a:solidFill>
                  <a:srgbClr val="0167BB"/>
                </a:solidFill>
                <a:latin typeface="+mn-lt"/>
                <a:cs typeface="Calibri" panose="020F0502020204030204" pitchFamily="34" charset="0"/>
              </a:rPr>
              <a:t> </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p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30040" y="1797532"/>
            <a:ext cx="3869482" cy="4027127"/>
          </a:xfrm>
          <a:prstGeom prst="rect">
            <a:avLst/>
          </a:prstGeom>
        </p:spPr>
      </p:pic>
      <p:sp>
        <p:nvSpPr>
          <p:cNvPr id="7" name="Content 1">
            <a:extLst>
              <a:ext uri="{FF2B5EF4-FFF2-40B4-BE49-F238E27FC236}">
                <a16:creationId xmlns:a16="http://schemas.microsoft.com/office/drawing/2014/main" id="{C28A51AB-360D-4877-BB24-A4AFB9683C81}"/>
              </a:ext>
            </a:extLst>
          </p:cNvPr>
          <p:cNvSpPr>
            <a:spLocks noGrp="1"/>
          </p:cNvSpPr>
          <p:nvPr>
            <p:ph idx="10"/>
          </p:nvPr>
        </p:nvSpPr>
        <p:spPr>
          <a:xfrm>
            <a:off x="4019341" y="1461819"/>
            <a:ext cx="7881131" cy="5021278"/>
          </a:xfrm>
        </p:spPr>
        <p:txBody>
          <a:bodyPr/>
          <a:lstStyle>
            <a:lvl1pPr marL="228600" indent="-228600">
              <a:buFont typeface="Wingdings" panose="05000000000000000000" pitchFamily="2" charset="2"/>
              <a:buChar char="Ø"/>
              <a:defRPr>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_Label">
            <a:extLst>
              <a:ext uri="{FF2B5EF4-FFF2-40B4-BE49-F238E27FC236}">
                <a16:creationId xmlns:a16="http://schemas.microsoft.com/office/drawing/2014/main" id="{AD8E127C-2DA7-43D6-A5F6-0545E3EA5EB2}"/>
              </a:ext>
            </a:extLst>
          </p:cNvPr>
          <p:cNvSpPr>
            <a:spLocks noGrp="1"/>
          </p:cNvSpPr>
          <p:nvPr>
            <p:ph idx="11"/>
          </p:nvPr>
        </p:nvSpPr>
        <p:spPr>
          <a:xfrm>
            <a:off x="2743200" y="6510970"/>
            <a:ext cx="9066805" cy="365125"/>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118059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5935" y="2164701"/>
            <a:ext cx="5583865"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2164701"/>
            <a:ext cx="5587409"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0" name="subhead 1">
            <a:extLst>
              <a:ext uri="{FF2B5EF4-FFF2-40B4-BE49-F238E27FC236}">
                <a16:creationId xmlns:a16="http://schemas.microsoft.com/office/drawing/2014/main" id="{05D8BC09-70BE-4E00-8D4D-438F7E2B5BE3}"/>
              </a:ext>
            </a:extLst>
          </p:cNvPr>
          <p:cNvSpPr>
            <a:spLocks noGrp="1"/>
          </p:cNvSpPr>
          <p:nvPr>
            <p:ph sz="half" idx="10"/>
          </p:nvPr>
        </p:nvSpPr>
        <p:spPr>
          <a:xfrm>
            <a:off x="432392" y="1699531"/>
            <a:ext cx="5583865"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11" name="subhead 2">
            <a:extLst>
              <a:ext uri="{FF2B5EF4-FFF2-40B4-BE49-F238E27FC236}">
                <a16:creationId xmlns:a16="http://schemas.microsoft.com/office/drawing/2014/main" id="{FA4036CF-074F-44D9-A928-74C63E796691}"/>
              </a:ext>
            </a:extLst>
          </p:cNvPr>
          <p:cNvSpPr>
            <a:spLocks noGrp="1"/>
          </p:cNvSpPr>
          <p:nvPr>
            <p:ph sz="half" idx="11"/>
          </p:nvPr>
        </p:nvSpPr>
        <p:spPr>
          <a:xfrm>
            <a:off x="6168655" y="1699531"/>
            <a:ext cx="5590953"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9" name="Footnote_Label">
            <a:extLst>
              <a:ext uri="{FF2B5EF4-FFF2-40B4-BE49-F238E27FC236}">
                <a16:creationId xmlns:a16="http://schemas.microsoft.com/office/drawing/2014/main" id="{8FA02D9C-4F44-4DED-AE13-E0265C3E0015}"/>
              </a:ext>
            </a:extLst>
          </p:cNvPr>
          <p:cNvSpPr>
            <a:spLocks noGrp="1"/>
          </p:cNvSpPr>
          <p:nvPr>
            <p:ph sz="half" idx="12"/>
          </p:nvPr>
        </p:nvSpPr>
        <p:spPr>
          <a:xfrm>
            <a:off x="2560320" y="6333672"/>
            <a:ext cx="9159218" cy="457201"/>
          </a:xfrm>
        </p:spPr>
        <p:txBody>
          <a:bodyPr>
            <a:normAutofit/>
          </a:bodyPr>
          <a:lstStyle>
            <a:lvl1pPr marL="0" indent="0" algn="l">
              <a:lnSpc>
                <a:spcPct val="100000"/>
              </a:lnSpc>
              <a:buFont typeface="Wingdings" panose="05000000000000000000" pitchFamily="2" charset="2"/>
              <a:buNone/>
              <a:defRPr sz="1200" b="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Tree>
    <p:extLst>
      <p:ext uri="{BB962C8B-B14F-4D97-AF65-F5344CB8AC3E}">
        <p14:creationId xmlns:p14="http://schemas.microsoft.com/office/powerpoint/2010/main" val="308046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_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435935" y="1446138"/>
            <a:ext cx="3858768" cy="5036889"/>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4294703" y="1437925"/>
            <a:ext cx="3858768" cy="5034391"/>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p:nvPr>
        </p:nvSpPr>
        <p:spPr>
          <a:xfrm>
            <a:off x="8153471" y="1450118"/>
            <a:ext cx="3858768" cy="502219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510288"/>
            <a:ext cx="9162296" cy="37590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56248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_ag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1"/>
          <p:cNvSpPr>
            <a:spLocks noGrp="1"/>
          </p:cNvSpPr>
          <p:nvPr>
            <p:ph sz="half" idx="2" hasCustomPrompt="1"/>
          </p:nvPr>
        </p:nvSpPr>
        <p:spPr>
          <a:xfrm>
            <a:off x="279064" y="1441327"/>
            <a:ext cx="5449932" cy="488966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2">
            <a:extLst>
              <a:ext uri="{FF2B5EF4-FFF2-40B4-BE49-F238E27FC236}">
                <a16:creationId xmlns:a16="http://schemas.microsoft.com/office/drawing/2014/main" id="{A1EF4FAB-68C1-44D0-922A-1CD2ADFF416B}"/>
              </a:ext>
            </a:extLst>
          </p:cNvPr>
          <p:cNvSpPr>
            <a:spLocks noGrp="1"/>
          </p:cNvSpPr>
          <p:nvPr>
            <p:ph sz="half" idx="10" hasCustomPrompt="1"/>
          </p:nvPr>
        </p:nvSpPr>
        <p:spPr>
          <a:xfrm>
            <a:off x="5736087" y="1442709"/>
            <a:ext cx="2738571"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3">
            <a:extLst>
              <a:ext uri="{FF2B5EF4-FFF2-40B4-BE49-F238E27FC236}">
                <a16:creationId xmlns:a16="http://schemas.microsoft.com/office/drawing/2014/main" id="{8BF538AD-FE5A-4AF7-9A80-21309DCA2A63}"/>
              </a:ext>
            </a:extLst>
          </p:cNvPr>
          <p:cNvSpPr>
            <a:spLocks noGrp="1"/>
          </p:cNvSpPr>
          <p:nvPr>
            <p:ph sz="half" idx="12" hasCustomPrompt="1"/>
          </p:nvPr>
        </p:nvSpPr>
        <p:spPr>
          <a:xfrm>
            <a:off x="8481932" y="1447991"/>
            <a:ext cx="2688920"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4">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77943" y="1447546"/>
            <a:ext cx="795119"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844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382698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_age_f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hasCustomPrompt="1"/>
          </p:nvPr>
        </p:nvSpPr>
        <p:spPr>
          <a:xfrm>
            <a:off x="256673" y="1446139"/>
            <a:ext cx="2217211" cy="488623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4" name="Content 2"/>
          <p:cNvSpPr>
            <a:spLocks noGrp="1"/>
          </p:cNvSpPr>
          <p:nvPr>
            <p:ph sz="half" idx="2" hasCustomPrompt="1"/>
          </p:nvPr>
        </p:nvSpPr>
        <p:spPr>
          <a:xfrm>
            <a:off x="2481076" y="1441327"/>
            <a:ext cx="4369868" cy="488438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hasCustomPrompt="1"/>
          </p:nvPr>
        </p:nvSpPr>
        <p:spPr>
          <a:xfrm>
            <a:off x="6855640" y="1442709"/>
            <a:ext cx="2310537"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4">
            <a:extLst>
              <a:ext uri="{FF2B5EF4-FFF2-40B4-BE49-F238E27FC236}">
                <a16:creationId xmlns:a16="http://schemas.microsoft.com/office/drawing/2014/main" id="{8BF538AD-FE5A-4AF7-9A80-21309DCA2A63}"/>
              </a:ext>
            </a:extLst>
          </p:cNvPr>
          <p:cNvSpPr>
            <a:spLocks noGrp="1"/>
          </p:cNvSpPr>
          <p:nvPr>
            <p:ph sz="half" idx="12" hasCustomPrompt="1"/>
          </p:nvPr>
        </p:nvSpPr>
        <p:spPr>
          <a:xfrm>
            <a:off x="9166177" y="1447991"/>
            <a:ext cx="1993100"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5">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59277" y="1447546"/>
            <a:ext cx="795119"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222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9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maps_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2434555"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590023"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6" name="Footnote_Label">
            <a:extLst>
              <a:ext uri="{FF2B5EF4-FFF2-40B4-BE49-F238E27FC236}">
                <a16:creationId xmlns:a16="http://schemas.microsoft.com/office/drawing/2014/main" id="{9F2836C3-6CB6-4B4F-ABA4-3F08B29FB203}"/>
              </a:ext>
            </a:extLst>
          </p:cNvPr>
          <p:cNvSpPr>
            <a:spLocks noGrp="1"/>
          </p:cNvSpPr>
          <p:nvPr>
            <p:ph sz="half" idx="12"/>
          </p:nvPr>
        </p:nvSpPr>
        <p:spPr>
          <a:xfrm>
            <a:off x="2560321" y="6509063"/>
            <a:ext cx="9283336" cy="33832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6732700" y="1624995"/>
            <a:ext cx="3883738"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2594959" y="1624995"/>
            <a:ext cx="3866003" cy="338328"/>
          </a:xfrm>
          <a:prstGeom prst="rect">
            <a:avLst/>
          </a:prstGeom>
          <a:noFill/>
        </p:spPr>
        <p:txBody>
          <a:bodyPr wrap="square" rtlCol="0">
            <a:spAutoFit/>
          </a:bodyPr>
          <a:lstStyle/>
          <a:p>
            <a:endParaRPr lang="en-US" sz="1600" dirty="0">
              <a:solidFill>
                <a:srgbClr val="C44A07"/>
              </a:solidFill>
            </a:endParaRPr>
          </a:p>
        </p:txBody>
      </p:sp>
      <p:sp>
        <p:nvSpPr>
          <p:cNvPr id="10" name="Rectangle 15">
            <a:extLst>
              <a:ext uri="{FF2B5EF4-FFF2-40B4-BE49-F238E27FC236}">
                <a16:creationId xmlns:a16="http://schemas.microsoft.com/office/drawing/2014/main" id="{975E4BBE-A703-4FDE-A413-FB824F8D8B2B}"/>
              </a:ext>
            </a:extLst>
          </p:cNvPr>
          <p:cNvSpPr txBox="1">
            <a:spLocks noGrp="1" noChangeArrowheads="1"/>
          </p:cNvSpPr>
          <p:nvPr userDrawn="1"/>
        </p:nvSpPr>
        <p:spPr bwMode="auto">
          <a:xfrm>
            <a:off x="-44047" y="6528614"/>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646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7460058" y="1400485"/>
            <a:ext cx="1636776"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3089949" y="1433946"/>
            <a:ext cx="1636776" cy="338328"/>
          </a:xfrm>
          <a:prstGeom prst="rect">
            <a:avLst/>
          </a:prstGeom>
          <a:noFill/>
        </p:spPr>
        <p:txBody>
          <a:bodyPr wrap="square" rtlCol="0">
            <a:spAutoFit/>
          </a:bodyPr>
          <a:lstStyle/>
          <a:p>
            <a:endParaRPr lang="en-US" sz="1600" dirty="0">
              <a:solidFill>
                <a:srgbClr val="C44A07"/>
              </a:solidFill>
            </a:endParaRPr>
          </a:p>
        </p:txBody>
      </p:sp>
      <p:pic>
        <p:nvPicPr>
          <p:cNvPr id="14" name="Map" descr="County map of California with county labels">
            <a:extLst>
              <a:ext uri="{FF2B5EF4-FFF2-40B4-BE49-F238E27FC236}">
                <a16:creationId xmlns:a16="http://schemas.microsoft.com/office/drawing/2014/main" id="{7CC1B9A7-7DB4-4D18-9882-D70EE5D87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9855" t="3604" r="19855" b="3604"/>
          <a:stretch>
            <a:fillRect/>
          </a:stretch>
        </p:blipFill>
        <p:spPr bwMode="auto">
          <a:xfrm>
            <a:off x="4329781" y="417096"/>
            <a:ext cx="603770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67070" y="1754631"/>
            <a:ext cx="11057860" cy="2078037"/>
          </a:xfrm>
        </p:spPr>
        <p:txBody>
          <a:bodyPr anchor="ctr">
            <a:normAutofit/>
          </a:bodyPr>
          <a:lstStyle>
            <a:lvl1pPr algn="ctr">
              <a:defRPr sz="6000" b="1">
                <a:latin typeface="+mj-lt"/>
              </a:defRPr>
            </a:lvl1pPr>
          </a:lstStyle>
          <a:p>
            <a:r>
              <a:rPr lang="en-US" dirty="0"/>
              <a:t>Primary title goes here</a:t>
            </a:r>
          </a:p>
        </p:txBody>
      </p:sp>
      <p:sp>
        <p:nvSpPr>
          <p:cNvPr id="11" name="Report Name">
            <a:extLst>
              <a:ext uri="{FF2B5EF4-FFF2-40B4-BE49-F238E27FC236}">
                <a16:creationId xmlns:a16="http://schemas.microsoft.com/office/drawing/2014/main" id="{3144ABBE-DADB-444D-88EC-635C59B333CE}"/>
              </a:ext>
            </a:extLst>
          </p:cNvPr>
          <p:cNvSpPr txBox="1">
            <a:spLocks/>
          </p:cNvSpPr>
          <p:nvPr userDrawn="1"/>
        </p:nvSpPr>
        <p:spPr bwMode="auto">
          <a:xfrm>
            <a:off x="221863" y="6221088"/>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600" b="0" i="0" dirty="0">
                <a:solidFill>
                  <a:srgbClr val="0070C0"/>
                </a:solidFill>
                <a:latin typeface="+mn-lt"/>
              </a:rPr>
              <a:t>California STI Surveillance 2021</a:t>
            </a:r>
          </a:p>
        </p:txBody>
      </p:sp>
      <p:sp>
        <p:nvSpPr>
          <p:cNvPr id="6" name="rev_date">
            <a:extLst>
              <a:ext uri="{FF2B5EF4-FFF2-40B4-BE49-F238E27FC236}">
                <a16:creationId xmlns:a16="http://schemas.microsoft.com/office/drawing/2014/main" id="{443D83F8-C26C-4454-BDCD-B74885B14874}"/>
              </a:ext>
            </a:extLst>
          </p:cNvPr>
          <p:cNvSpPr txBox="1">
            <a:spLocks/>
          </p:cNvSpPr>
          <p:nvPr userDrawn="1"/>
        </p:nvSpPr>
        <p:spPr bwMode="auto">
          <a:xfrm>
            <a:off x="9739921" y="6221088"/>
            <a:ext cx="2320444"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400" b="0" i="0" dirty="0">
                <a:solidFill>
                  <a:srgbClr val="0070C0"/>
                </a:solidFill>
                <a:latin typeface="+mn-lt"/>
              </a:rPr>
              <a:t> </a:t>
            </a:r>
          </a:p>
        </p:txBody>
      </p:sp>
    </p:spTree>
    <p:extLst>
      <p:ext uri="{BB962C8B-B14F-4D97-AF65-F5344CB8AC3E}">
        <p14:creationId xmlns:p14="http://schemas.microsoft.com/office/powerpoint/2010/main" val="311774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0" i="0" baseline="0">
                <a:latin typeface="+mj-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414670" y="1533805"/>
            <a:ext cx="11387470" cy="463071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sz="1350"/>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0" name="rev_label">
            <a:extLst>
              <a:ext uri="{FF2B5EF4-FFF2-40B4-BE49-F238E27FC236}">
                <a16:creationId xmlns:a16="http://schemas.microsoft.com/office/drawing/2014/main" id="{4F9C54E4-E633-4AFF-9D10-FEC34B7D6399}"/>
              </a:ext>
            </a:extLst>
          </p:cNvPr>
          <p:cNvSpPr txBox="1">
            <a:spLocks noGrp="1" noChangeArrowheads="1"/>
          </p:cNvSpPr>
          <p:nvPr userDrawn="1"/>
        </p:nvSpPr>
        <p:spPr bwMode="auto">
          <a:xfrm>
            <a:off x="2447730" y="6483095"/>
            <a:ext cx="1253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endParaRPr lang="en-US" sz="1200" b="0" dirty="0">
              <a:solidFill>
                <a:srgbClr val="0167BB"/>
              </a:solidFill>
              <a:latin typeface="+mn-lt"/>
              <a:cs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Footnote_Label">
            <a:extLst>
              <a:ext uri="{FF2B5EF4-FFF2-40B4-BE49-F238E27FC236}">
                <a16:creationId xmlns:a16="http://schemas.microsoft.com/office/drawing/2014/main" id="{F66D7CE3-2955-4204-B454-3CA13BBF855B}"/>
              </a:ext>
            </a:extLst>
          </p:cNvPr>
          <p:cNvSpPr>
            <a:spLocks noGrp="1"/>
          </p:cNvSpPr>
          <p:nvPr>
            <p:ph idx="10"/>
          </p:nvPr>
        </p:nvSpPr>
        <p:spPr>
          <a:xfrm>
            <a:off x="2513045" y="6176963"/>
            <a:ext cx="9355494" cy="67125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3697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12573" y="1433946"/>
            <a:ext cx="4339936" cy="5417636"/>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6" name="Footnote_Label">
            <a:extLst>
              <a:ext uri="{FF2B5EF4-FFF2-40B4-BE49-F238E27FC236}">
                <a16:creationId xmlns:a16="http://schemas.microsoft.com/office/drawing/2014/main" id="{AFD15B5D-B106-487C-9764-C75BCAE6DC8A}"/>
              </a:ext>
            </a:extLst>
          </p:cNvPr>
          <p:cNvSpPr>
            <a:spLocks noGrp="1"/>
          </p:cNvSpPr>
          <p:nvPr>
            <p:ph idx="10"/>
          </p:nvPr>
        </p:nvSpPr>
        <p:spPr>
          <a:xfrm>
            <a:off x="8132618" y="5540984"/>
            <a:ext cx="3983182" cy="1016851"/>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3892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97886" y="1433945"/>
            <a:ext cx="4116077" cy="5414275"/>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2">
            <a:extLst>
              <a:ext uri="{FF2B5EF4-FFF2-40B4-BE49-F238E27FC236}">
                <a16:creationId xmlns:a16="http://schemas.microsoft.com/office/drawing/2014/main" id="{C87BC58B-4E59-4864-92C9-50F6CD9E9541}"/>
              </a:ext>
            </a:extLst>
          </p:cNvPr>
          <p:cNvSpPr>
            <a:spLocks noGrp="1"/>
          </p:cNvSpPr>
          <p:nvPr>
            <p:ph idx="10"/>
          </p:nvPr>
        </p:nvSpPr>
        <p:spPr>
          <a:xfrm>
            <a:off x="6096000" y="1651170"/>
            <a:ext cx="3140652" cy="420558"/>
          </a:xfrm>
        </p:spPr>
        <p:txBody>
          <a:bodyPr>
            <a:noAutofit/>
          </a:bodyPr>
          <a:lstStyle>
            <a:lvl1pPr marL="0" indent="0">
              <a:buFont typeface="Wingdings" panose="05000000000000000000" pitchFamily="2" charset="2"/>
              <a:buNone/>
              <a:defRPr sz="1800" i="1">
                <a:solidFill>
                  <a:srgbClr val="0070C0"/>
                </a:solidFill>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6021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y_Subgraphs_M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1374189490"/>
              </p:ext>
            </p:extLst>
          </p:nvPr>
        </p:nvGraphicFramePr>
        <p:xfrm>
          <a:off x="3900248" y="4225275"/>
          <a:ext cx="1393089" cy="71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0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y_Subgraphs_S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03875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4726777"/>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09187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46496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00546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47664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474543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11437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47795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987069517"/>
              </p:ext>
            </p:extLst>
          </p:nvPr>
        </p:nvGraphicFramePr>
        <p:xfrm>
          <a:off x="4010141" y="3743395"/>
          <a:ext cx="1393089" cy="114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note_Label2">
            <a:extLst>
              <a:ext uri="{FF2B5EF4-FFF2-40B4-BE49-F238E27FC236}">
                <a16:creationId xmlns:a16="http://schemas.microsoft.com/office/drawing/2014/main" id="{DEEDF182-3C0D-4471-8D57-D765CF9C54B6}"/>
              </a:ext>
            </a:extLst>
          </p:cNvPr>
          <p:cNvSpPr>
            <a:spLocks noGrp="1"/>
          </p:cNvSpPr>
          <p:nvPr>
            <p:ph idx="18"/>
          </p:nvPr>
        </p:nvSpPr>
        <p:spPr>
          <a:xfrm>
            <a:off x="7976382" y="6326505"/>
            <a:ext cx="3854536" cy="486546"/>
          </a:xfrm>
        </p:spPr>
        <p:txBody>
          <a:bodyPr>
            <a:normAutofit/>
          </a:bodyPr>
          <a:lstStyle>
            <a:lvl1pPr marL="0" indent="0">
              <a:buFont typeface="Wingdings" panose="05000000000000000000" pitchFamily="2" charset="2"/>
              <a:buNone/>
              <a:defRPr sz="1200"/>
            </a:lvl1pPr>
          </a:lstStyle>
          <a:p>
            <a:pPr lvl="0"/>
            <a:endParaRPr lang="en-US" dirty="0"/>
          </a:p>
        </p:txBody>
      </p:sp>
      <p:sp>
        <p:nvSpPr>
          <p:cNvPr id="19" name="Footnote_Label">
            <a:extLst>
              <a:ext uri="{FF2B5EF4-FFF2-40B4-BE49-F238E27FC236}">
                <a16:creationId xmlns:a16="http://schemas.microsoft.com/office/drawing/2014/main" id="{E44C5438-EB7F-496F-BEB5-90834EB53D4A}"/>
              </a:ext>
            </a:extLst>
          </p:cNvPr>
          <p:cNvSpPr>
            <a:spLocks noGrp="1"/>
          </p:cNvSpPr>
          <p:nvPr>
            <p:ph idx="19"/>
          </p:nvPr>
        </p:nvSpPr>
        <p:spPr>
          <a:xfrm>
            <a:off x="2654908" y="6573341"/>
            <a:ext cx="5256913" cy="239710"/>
          </a:xfrm>
        </p:spPr>
        <p:txBody>
          <a:bodyPr>
            <a:normAutofit/>
          </a:bodyPr>
          <a:lstStyle>
            <a:lvl1pPr marL="0" indent="0">
              <a:buFont typeface="Wingdings" panose="05000000000000000000" pitchFamily="2" charset="2"/>
              <a:buNone/>
              <a:defRPr sz="1200"/>
            </a:lvl1pPr>
          </a:lstStyle>
          <a:p>
            <a:pPr lvl="0"/>
            <a:endParaRPr lang="en-US" dirty="0"/>
          </a:p>
        </p:txBody>
      </p:sp>
    </p:spTree>
    <p:extLst>
      <p:ext uri="{BB962C8B-B14F-4D97-AF65-F5344CB8AC3E}">
        <p14:creationId xmlns:p14="http://schemas.microsoft.com/office/powerpoint/2010/main" val="286111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y_Sub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spTree>
    <p:extLst>
      <p:ext uri="{BB962C8B-B14F-4D97-AF65-F5344CB8AC3E}">
        <p14:creationId xmlns:p14="http://schemas.microsoft.com/office/powerpoint/2010/main" val="36976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sg4">
            <a:extLst>
              <a:ext uri="{FF2B5EF4-FFF2-40B4-BE49-F238E27FC236}">
                <a16:creationId xmlns:a16="http://schemas.microsoft.com/office/drawing/2014/main" id="{A7E3B9C0-AA4E-49BE-B4E2-63F27E07DC8D}"/>
              </a:ext>
            </a:extLst>
          </p:cNvPr>
          <p:cNvSpPr>
            <a:spLocks noGrp="1"/>
          </p:cNvSpPr>
          <p:nvPr>
            <p:ph idx="12"/>
          </p:nvPr>
        </p:nvSpPr>
        <p:spPr>
          <a:xfrm>
            <a:off x="6352305" y="3801445"/>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16" name="sg3">
            <a:extLst>
              <a:ext uri="{FF2B5EF4-FFF2-40B4-BE49-F238E27FC236}">
                <a16:creationId xmlns:a16="http://schemas.microsoft.com/office/drawing/2014/main" id="{895441A5-A263-4226-BC53-E7FC5EA63399}"/>
              </a:ext>
            </a:extLst>
          </p:cNvPr>
          <p:cNvSpPr>
            <a:spLocks noGrp="1"/>
          </p:cNvSpPr>
          <p:nvPr>
            <p:ph idx="17"/>
          </p:nvPr>
        </p:nvSpPr>
        <p:spPr>
          <a:xfrm>
            <a:off x="6352305" y="1434863"/>
            <a:ext cx="5343332" cy="2331553"/>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512978" y="3805994"/>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512978" y="1442184"/>
            <a:ext cx="5343335" cy="2331553"/>
          </a:xfrm>
        </p:spPr>
        <p:txBody>
          <a:bodyPr/>
          <a:lstStyle>
            <a:lvl1pPr marL="228600" indent="-228600">
              <a:buFont typeface="Wingdings" panose="05000000000000000000" pitchFamily="2" charset="2"/>
              <a:buChar char="Ø"/>
              <a:defRPr/>
            </a:lvl1pPr>
          </a:lstStyle>
          <a:p>
            <a:pPr lvl="0"/>
            <a:endParaRPr lang="en-US" dirty="0"/>
          </a:p>
        </p:txBody>
      </p:sp>
      <p:sp>
        <p:nvSpPr>
          <p:cNvPr id="15" name="Footnote_Label">
            <a:extLst>
              <a:ext uri="{FF2B5EF4-FFF2-40B4-BE49-F238E27FC236}">
                <a16:creationId xmlns:a16="http://schemas.microsoft.com/office/drawing/2014/main" id="{9683093F-FCB8-4CCF-B418-8802F897458A}"/>
              </a:ext>
            </a:extLst>
          </p:cNvPr>
          <p:cNvSpPr>
            <a:spLocks noGrp="1"/>
          </p:cNvSpPr>
          <p:nvPr>
            <p:ph idx="16"/>
          </p:nvPr>
        </p:nvSpPr>
        <p:spPr>
          <a:xfrm>
            <a:off x="2562225" y="6394580"/>
            <a:ext cx="8497661" cy="428309"/>
          </a:xfrm>
        </p:spPr>
        <p:txBody>
          <a:bodyPr>
            <a:normAutofit/>
          </a:bodyPr>
          <a:lstStyle>
            <a:lvl1pPr marL="0" indent="0">
              <a:lnSpc>
                <a:spcPct val="100000"/>
              </a:lnSpc>
              <a:buFontTx/>
              <a:buNone/>
              <a:defRPr sz="1200"/>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2591698023"/>
              </p:ext>
            </p:extLst>
          </p:nvPr>
        </p:nvGraphicFramePr>
        <p:xfrm>
          <a:off x="10722711" y="6038337"/>
          <a:ext cx="1393089" cy="71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6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29" r:id="rId2"/>
    <p:sldLayoutId id="2147483806" r:id="rId3"/>
    <p:sldLayoutId id="2147483819" r:id="rId4"/>
    <p:sldLayoutId id="2147483832" r:id="rId5"/>
    <p:sldLayoutId id="2147483820" r:id="rId6"/>
    <p:sldLayoutId id="2147483836" r:id="rId7"/>
    <p:sldLayoutId id="2147483821" r:id="rId8"/>
    <p:sldLayoutId id="2147483833" r:id="rId9"/>
    <p:sldLayoutId id="2147483822" r:id="rId10"/>
    <p:sldLayoutId id="2147483807" r:id="rId11"/>
    <p:sldLayoutId id="2147483808" r:id="rId12"/>
    <p:sldLayoutId id="2147483823" r:id="rId13"/>
    <p:sldLayoutId id="2147483834" r:id="rId14"/>
    <p:sldLayoutId id="2147483835" r:id="rId15"/>
    <p:sldLayoutId id="2147483824" r:id="rId16"/>
    <p:sldLayoutId id="2147483830" r:id="rId17"/>
    <p:sldLayoutId id="2147483810" r:id="rId18"/>
    <p:sldLayoutId id="2147483811" r:id="rId19"/>
    <p:sldLayoutId id="2147483816" r:id="rId20"/>
    <p:sldLayoutId id="2147483812" r:id="rId21"/>
    <p:sldLayoutId id="2147483813" r:id="rId22"/>
    <p:sldLayoutId id="2147483814" r:id="rId23"/>
    <p:sldLayoutId id="2147483815" r:id="rId24"/>
    <p:sldLayoutId id="2147483817" r:id="rId25"/>
  </p:sldLayoutIdLst>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16.xml"/><Relationship Id="rId4" Type="http://schemas.openxmlformats.org/officeDocument/2006/relationships/image" Target="../media/image94.png"/></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6.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normAutofit fontScale="90000"/>
          </a:bodyPr>
          <a:lstStyle/>
          <a:p>
            <a:pPr marL="0" marR="0" algn="l">
              <a:lnSpc>
                <a:spcPct val="100000"/>
              </a:lnSpc>
              <a:spcBef>
                <a:spcPts val="0"/>
              </a:spcBef>
              <a:spcAft>
                <a:spcPts val="0"/>
              </a:spcAft>
              <a:buNone/>
            </a:pPr>
            <a:r>
              <a:t>Syphilis by Stage</a:t>
            </a:r>
          </a:p>
          <a:p>
            <a:pPr marL="0" marR="0" algn="l">
              <a:lnSpc>
                <a:spcPct val="100000"/>
              </a:lnSpc>
              <a:spcBef>
                <a:spcPts val="0"/>
              </a:spcBef>
              <a:spcAft>
                <a:spcPts val="0"/>
              </a:spcAft>
              <a:buNone/>
            </a:pPr>
            <a:r>
              <a:rPr sz="2800" b="0" i="0" u="none" cap="none">
                <a:solidFill>
                  <a:srgbClr val="FFFFFF">
                    <a:alpha val="100000"/>
                  </a:srgbClr>
                </a:solidFill>
                <a:latin typeface="Tw Cen MT (Headings)"/>
                <a:cs typeface="Tw Cen MT (Headings)"/>
                <a:sym typeface="Tw Cen MT (Headings)"/>
              </a:rPr>
              <a:t>
  Total Syphilis 
  Primary &amp; Secondary Syphilis 
  Early Syphilis 
  Congenital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Ranked Incidence Rates by County, 
California, 2021</a:t>
            </a:r>
          </a:p>
        </p:txBody>
      </p:sp>
      <p:pic>
        <p:nvPicPr>
          <p:cNvPr id="3" name="Content 1" descr="Ranking bar chart of 2021 primary &amp; secondary syphilis incidence rates (per 100,000 population) with the highest rate in Lake at 88.1 and the lowest non-zero in Calaveras at 4.4. The 3 counties with no cases include Alpine, Mono, and Sierra. There were 20 counties above the overall state rate of 22.3.  In descending rate order, those counties were Lake, Tehama, San Francisco, Butte, Stanislaus, Yuba, Shasta, Sutter, Siskiyou, Kern, Sacramento, Tulare, Los Angeles, Merced, Fresno, Trinity, San Joaquin, Santa Cruz, Modoc, Madera."/>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This figure excludes counties with zero cases (3 counties had zero cases in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among Females Ages 15-44, 
Case Counts and Incidence Rates by County, California, 2021</a:t>
            </a:r>
          </a:p>
        </p:txBody>
      </p:sp>
      <p:pic>
        <p:nvPicPr>
          <p:cNvPr id="3" name="Content 1" descr="Map of 2021 P&amp;S Syphilis females age 15-44 case counts for California’s 58 counties in 5 categories:&#10;•  0 cases reported includes Alpine, Calaveras, Del Norte, Inyo, Modoc, Mono, Sierra, Trinity &#10;•  1-3 cases include San Luis Obispo&#10;•  4-9 cases include Marin, Santa Barbara&#10;•  10-29 cases include Butte, Contra Costa, Merced, Monterey, Placer, San Francisco, San Mateo, Santa Cruz, Solano, Sonoma, Sutter, Ventura, Yolo&#10;•  30+ cases include Alameda, Fresno, Kern, Los Angeles, Orange, Riverside, Sacramento, San Bernardino, San Diego, San Joaquin, Santa Clara, Shasta, Stanislaus,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P&amp;S Syphilis females age 15-44 rates (per 100,000 population) for California’s 58 counties in 5 categories:&#10;•  0 cases reported includes Alpine, Calaveras, Del Norte, Inyo, Modoc, Mono, Sierra, Trinity&#10;•  &lt;5 rates include San Luis Obispo&#10;•  5-9.9 rates include San Mateo, Santa Barbara, Ventura  &#10;•  10-29.9 rates include Alameda, Contra Costa, Los Angeles, Marin, Monterey, Orange, Placer, Riverside, San Bernardino, San Diego, San Francisco, Santa Clara, Solano, Sonoma, Yolo  &#10;•  30+ rates include Butte, Fresno, Kern, Merced, Sacramento, San Joaquin, Santa Cruz, Shasta, Stanislaus, Sutter, Tulare"/>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pPr marL="0" marR="0" algn="ctr">
              <a:lnSpc>
                <a:spcPct val="100000"/>
              </a:lnSpc>
              <a:spcBef>
                <a:spcPts val="0"/>
              </a:spcBef>
              <a:spcAft>
                <a:spcPts val="0"/>
              </a:spcAft>
              <a:buNone/>
            </a:pPr>
            <a:r>
              <a:t>* P&amp;S syphilis includes primary and 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P&amp;S Syphilis Female Age 15-44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P&amp;S Syphilis Female Age 15-44 Rates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by Region, 
California, 2012–2021</a:t>
            </a:r>
          </a:p>
        </p:txBody>
      </p:sp>
      <p:pic>
        <p:nvPicPr>
          <p:cNvPr id="3" name="Content 1"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10;&#10;2012-2021 trendline graph of primary &amp; secondary syphilis incidence rates (per 100,000 population) by region&#10;•  Northern region rates ranged from 1.1 in 2012 to 35.8 in 2021 &#10;•  Sacramento Area region rates ranged from 7.3 in 2012 to 23.5 in 2021&#10;•  San Francisco region rates ranged from 58.2 in 2012 to 49.1 in 2021 &#10;•  Bay Area region rates ranged from 6.4 in 2012 to 14 in 2021 &#10;•  Central Coast region rates ranged from 3.2 in 2012 to 14.2 in 2021&#10;•  Central Inland region rates ranged from 6.4 in 2012 to 28.2 in 2021 &#10;•  Los Angeles region rates ranged from 9.3 in 2012 to 26.6 in 2021 &#10;•  Southern region rates ranged from 5.9 in 2012 to 19.3 in 2021"/>
          <p:cNvPicPr>
            <a:picLocks noGrp="1"/>
          </p:cNvPicPr>
          <p:nvPr>
            <p:ph idx="10"/>
          </p:nvPr>
        </p:nvPicPr>
        <p:blipFill>
          <a:blip r:embed="rId3" cstate="print"/>
          <a:stretch>
            <a:fillRect/>
          </a:stretch>
        </p:blipFill>
        <p:spPr>
          <a:xfrm>
            <a:off x="4019341" y="1461819"/>
            <a:ext cx="7881131" cy="50212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Number of Primary &amp; Secondary Syphilis Cases by Region, Gender, Gender of Sex Partners, and Year, California, 2012–2021</a:t>
            </a:r>
          </a:p>
        </p:txBody>
      </p:sp>
      <p:pic>
        <p:nvPicPr>
          <p:cNvPr id="6" name="sg1" descr="Bay Area region graph of P&amp;S syphilis case counts by year and gender of sex partners with total case counts ranging from 418 in 2012 to 959 in 2021 with percent MSM ranging from 63.2% in 2012 to 39.5% in 2021, percent MSU ranging from 7.7% in 2012 to 10% in 2021, percent MSMW ranging from 10.5% in 2012 to 6.9% in 2021, percent MSW ranging from 12.2% in 2012 to 21.9% in 2021 and percent female ranging from 6.5% in 2012 to 21.7% in 2021&#10;"/>
          <p:cNvPicPr>
            <a:picLocks noGrp="1"/>
          </p:cNvPicPr>
          <p:nvPr>
            <p:ph idx="1"/>
          </p:nvPr>
        </p:nvPicPr>
        <p:blipFill>
          <a:blip r:embed="rId3" cstate="print"/>
          <a:stretch>
            <a:fillRect/>
          </a:stretch>
        </p:blipFill>
        <p:spPr>
          <a:xfrm>
            <a:off x="256672" y="1477951"/>
            <a:ext cx="3619827" cy="1579504"/>
          </a:xfrm>
          <a:prstGeom prst="rect">
            <a:avLst/>
          </a:prstGeom>
        </p:spPr>
      </p:pic>
      <p:pic>
        <p:nvPicPr>
          <p:cNvPr id="3" name="sg4" descr="Northern region graph of P&amp;S syphilis case counts by year and gender of sex partners with total case counts ranging from 13 in 2012 to 440 in 2021 with percent MSM ranging from 53.8% in 2012 to 5.0% in 2021, percent MSU ranging from 7.7% in 2012 to 25.9% in 2021, percent MSMW ranging from 0% in 2012 to 2.7% in 2021, percent MSW ranging from 23.1% in 2012 to 26.1% in 2021, and percent female ranging from 15.4% in 2012 to 40.2% in 2021&#10;"/>
          <p:cNvPicPr>
            <a:picLocks noGrp="1"/>
          </p:cNvPicPr>
          <p:nvPr>
            <p:ph idx="17"/>
          </p:nvPr>
        </p:nvPicPr>
        <p:blipFill>
          <a:blip r:embed="rId4" cstate="print"/>
          <a:stretch>
            <a:fillRect/>
          </a:stretch>
        </p:blipFill>
        <p:spPr>
          <a:xfrm>
            <a:off x="4277257" y="1476643"/>
            <a:ext cx="3619826" cy="1556732"/>
          </a:xfrm>
          <a:prstGeom prst="rect">
            <a:avLst/>
          </a:prstGeom>
        </p:spPr>
      </p:pic>
      <p:pic>
        <p:nvPicPr>
          <p:cNvPr id="4" name="sg6" descr="Sacramento Area region graph of P&amp;S syphilis case counts by year and gender of sex partners with total case counts ranging from 159 in 2012 to 561 in 2021 with percent MSM ranging from 63.5% in 2012 to 21.9% in 2021, percent MSU ranging from 15.1% in 2012 to 26.7% in 2021, percent MSMW ranging from 9.4% in 2012 to 3.0% in 2021, percent MSW ranging from 8.2% in 2012 to 12.8% in 2021, and percent female ranging from 3.8% in 2012 to 35.5% in 2021&#10;"/>
          <p:cNvPicPr>
            <a:picLocks noGrp="1"/>
          </p:cNvPicPr>
          <p:nvPr>
            <p:ph idx="16"/>
          </p:nvPr>
        </p:nvPicPr>
        <p:blipFill>
          <a:blip r:embed="rId5" cstate="print"/>
          <a:stretch>
            <a:fillRect/>
          </a:stretch>
        </p:blipFill>
        <p:spPr>
          <a:xfrm>
            <a:off x="8297843" y="1464960"/>
            <a:ext cx="3619826" cy="1556732"/>
          </a:xfrm>
          <a:prstGeom prst="rect">
            <a:avLst/>
          </a:prstGeom>
        </p:spPr>
      </p:pic>
      <p:pic>
        <p:nvPicPr>
          <p:cNvPr id="5" name="sg2" descr="San Francisco region graph of P&amp;S syphilis case counts by year and gender of sex partners with total case counts ranging from 482 in 2012 to 417 in 2021 with percent MSM ranging from 78.8% in 2012 to 67.4% in 2021, percent MSU ranging from 10.0% in 2012 to 8.6% in 2021, percent MSMW ranging from 4.4% in 2012 to 6.2% in 2021, percent MSW ranging from 3.5% in 2012 to 9.1% in 2021, and percent female ranging from 3.3% in 2012 to 8.6% in 2021&#10;"/>
          <p:cNvPicPr>
            <a:picLocks noGrp="1"/>
          </p:cNvPicPr>
          <p:nvPr>
            <p:ph idx="11"/>
          </p:nvPr>
        </p:nvPicPr>
        <p:blipFill>
          <a:blip r:embed="rId6" cstate="print"/>
          <a:stretch>
            <a:fillRect/>
          </a:stretch>
        </p:blipFill>
        <p:spPr>
          <a:xfrm>
            <a:off x="256673" y="3114370"/>
            <a:ext cx="3619826" cy="1556732"/>
          </a:xfrm>
          <a:prstGeom prst="rect">
            <a:avLst/>
          </a:prstGeom>
        </p:spPr>
      </p:pic>
      <p:pic>
        <p:nvPicPr>
          <p:cNvPr id="9" name="sg7" descr="Central Inland region graph of P&amp;S syphilis case counts by year and gender of sex partners with total case counts ranging from 273 in 2012 to 1,294 in 2021 with percent MSM ranging from 48.7% in 2012 to 17.2% in 2021, percent MSU ranging from 17.6% in 2012 to 19.8% in 2021, percent MSMW ranging from 9.5% in 2012 to 3.3% in 2021, percent MSW ranging from 13.2% in 2012 to 26.1% in 2021, and percent female ranging from 11.0% in 2012 to 33.5% in 2021&#10;"/>
          <p:cNvPicPr>
            <a:picLocks noGrp="1"/>
          </p:cNvPicPr>
          <p:nvPr>
            <p:ph idx="15"/>
          </p:nvPr>
        </p:nvPicPr>
        <p:blipFill>
          <a:blip r:embed="rId7" cstate="print"/>
          <a:stretch>
            <a:fillRect/>
          </a:stretch>
        </p:blipFill>
        <p:spPr>
          <a:xfrm>
            <a:off x="8297843" y="3091879"/>
            <a:ext cx="3619826" cy="1556732"/>
          </a:xfrm>
          <a:prstGeom prst="rect">
            <a:avLst/>
          </a:prstGeom>
        </p:spPr>
      </p:pic>
      <p:pic>
        <p:nvPicPr>
          <p:cNvPr id="7" name="sg3" descr="Central Coast region graph of P&amp;S syphilis case counts by year and gender of sex partners with total case counts ranging from 69 in 2012 to 322 in 2021 with percent MSM ranging from 68.1% in 2012 to 32.0% in 2021, percent MSU ranging from 4.3% in 2012 to 23.3% in 2021, percent MSMW ranging from 13.0% in 2012 to 6.2% in 2021, percent MSW ranging from 8.7% in 2012 to 18.0% in 2021, and percent female ranging from 5.8% in 2012 to 20.5% in 2021&#10;"/>
          <p:cNvPicPr>
            <a:picLocks noGrp="1"/>
          </p:cNvPicPr>
          <p:nvPr>
            <p:ph idx="12"/>
          </p:nvPr>
        </p:nvPicPr>
        <p:blipFill>
          <a:blip r:embed="rId8" cstate="print"/>
          <a:stretch>
            <a:fillRect/>
          </a:stretch>
        </p:blipFill>
        <p:spPr>
          <a:xfrm>
            <a:off x="256673" y="4745438"/>
            <a:ext cx="3619826" cy="1556732"/>
          </a:xfrm>
          <a:prstGeom prst="rect">
            <a:avLst/>
          </a:prstGeom>
        </p:spPr>
      </p:pic>
      <p:pic>
        <p:nvPicPr>
          <p:cNvPr id="8" name="sg5" descr="Los Angeles region graph of P&amp;S syphilis case counts by year and gender of sex partners with total case counts ranging from 871 in 2012 to 2,484 in 2021 with percent MSM ranging from 71.9% in 2012 to 45.7% in 2021, percent MSU ranging from 9.0% in 2012 to 14.6% in 2021, percent MSMW ranging from 3.9% in 2012 to 3.9% in 2021, percent MSW ranging from 10.3% in 2012 to 13.7% in 2021, and percent female ranging from 4.9% in 2012 to 22.1% in 2021&#10;"/>
          <p:cNvPicPr>
            <a:picLocks noGrp="1"/>
          </p:cNvPicPr>
          <p:nvPr>
            <p:ph idx="13"/>
          </p:nvPr>
        </p:nvPicPr>
        <p:blipFill>
          <a:blip r:embed="rId9" cstate="print"/>
          <a:stretch>
            <a:fillRect/>
          </a:stretch>
        </p:blipFill>
        <p:spPr>
          <a:xfrm>
            <a:off x="4291996" y="5005463"/>
            <a:ext cx="3619826" cy="1556732"/>
          </a:xfrm>
          <a:prstGeom prst="rect">
            <a:avLst/>
          </a:prstGeom>
        </p:spPr>
      </p:pic>
      <p:pic>
        <p:nvPicPr>
          <p:cNvPr id="10" name="sg8" descr="Southern region graph of P&amp;S syphilis case counts by year and gender of sex partners with total case counts ranging from 668 in 2012 to 2,276 in 2021 with percent MSM ranging from 78.3% in 2012 to 44.4% in 2021, percent MSU ranging from 7.2% in 2012 to 9.1% in 2021, percent MSMW ranging from 4.8% in 2012 to 6.5% in 2021, percent MSW ranging from 7.0% in 2012 to 20.9% in 2021, and percent female ranging from 2.7% in 2012 to 19.0% in 2021&#10;"/>
          <p:cNvPicPr>
            <a:picLocks noGrp="1"/>
          </p:cNvPicPr>
          <p:nvPr>
            <p:ph idx="14"/>
          </p:nvPr>
        </p:nvPicPr>
        <p:blipFill>
          <a:blip r:embed="rId10" cstate="print"/>
          <a:stretch>
            <a:fillRect/>
          </a:stretch>
        </p:blipFill>
        <p:spPr>
          <a:xfrm>
            <a:off x="8297843" y="4726777"/>
            <a:ext cx="3619826" cy="1556732"/>
          </a:xfrm>
          <a:prstGeom prst="rect">
            <a:avLst/>
          </a:prstGeom>
        </p:spPr>
      </p:pic>
      <p:sp>
        <p:nvSpPr>
          <p:cNvPr id="11" name="Footnote_Label2"/>
          <p:cNvSpPr>
            <a:spLocks noGrp="1"/>
          </p:cNvSpPr>
          <p:nvPr>
            <p:ph idx="18"/>
          </p:nvPr>
        </p:nvSpPr>
        <p:spPr>
          <a:xfrm>
            <a:off x="7976382" y="6326505"/>
            <a:ext cx="3854536" cy="486546"/>
          </a:xfrm>
        </p:spPr>
        <p:txBody>
          <a:bodyPr>
            <a:normAutofit fontScale="92500" lnSpcReduction="100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MSM includes Men who had sex with Men only. MSMW includes Men who had sex with both Men and Women. MSU includes Men with unknown gender of sex partners.</a:t>
            </a:r>
            <a:r>
              <a:rPr lang="en-US" sz="1000" b="0" i="0" u="none" cap="none" dirty="0">
                <a:solidFill>
                  <a:srgbClr val="000000">
                    <a:alpha val="100000"/>
                  </a:srgbClr>
                </a:solidFill>
                <a:latin typeface="Tw Cen MT (Body)"/>
                <a:cs typeface="Tw Cen MT (Body)"/>
                <a:sym typeface="Tw Cen MT (Body)"/>
              </a:rPr>
              <a:t> MSW includes Men who had sex with Women only</a:t>
            </a:r>
            <a:endParaRPr sz="10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Case Counts by Gender or by Gender and Gender of Sex Partners, California, 2002-2021</a:t>
            </a:r>
          </a:p>
        </p:txBody>
      </p:sp>
      <p:pic>
        <p:nvPicPr>
          <p:cNvPr id="3" name="Content 1" descr="2002-2021 trendline graph of P&amp;S syphilis case counts by gender&#10;•  Total male case counts increased from 1,024 in 2002 to 6,651 in 2021&#10;•  MSM plus MSM&amp;W case counts increased from 862 in 2002 to 3,705 in 2021&#10;•  Female case counts increased from 39 in 2002 to 2,102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MSM includes Men who had sex with Men only.
MSMW includes Men who had sex with both Men and Women.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by Gender,
California, 2002–2021</a:t>
            </a:r>
          </a:p>
        </p:txBody>
      </p:sp>
      <p:pic>
        <p:nvPicPr>
          <p:cNvPr id="3" name="Content 1" descr="2002-2021 trendline graph of P&amp;S syphilis incidence rates (per 100,000 population) by gender&#10;•  Female rates started at 0.2 in 2002 and increased to 10.7 in 2021&#10;•  Male rates started in 2002 at 5.9 and increased to 33.9 in 2021&#10;•  Female healthy people 2030 objective rate was 4.6. Healthy people 2030 does not have a primary and secondary syphilis target for men."/>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*Health</a:t>
            </a:r>
            <a:r>
              <a:rPr lang="en-US" dirty="0"/>
              <a:t>y</a:t>
            </a:r>
            <a:r>
              <a:rPr dirty="0"/>
              <a:t> People 2030 does not have a primary &amp; secondary syphilis target for 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by Age Group (in years)
and Gender, California, 2021</a:t>
            </a:r>
          </a:p>
        </p:txBody>
      </p:sp>
      <p:pic>
        <p:nvPicPr>
          <p:cNvPr id="3" name="Content 1" descr="Graph of 2021 P&amp;S syphilis incidence rates per 100,000 population by age group and gender&#10;•  Ages 0-14 female rate 0.1, male rate 0.0&#10;•  Ages 15-19 female rate 6.7, male rate 13.6&#10;•  Ages 20-24 female rate 22.2, male rate 56.3&#10;•  Ages 25-29 female rate 32.4, male rate 89.5&#10;•  Ages 30-34 female rate 30.6, male rate 98.0&#10;•  Ages 35-44 female rate 23.7, male rate 61.7&#10;•  Ages 45+ female rate 3.8, male rate 19.3&#10;•  Total female rate 10.7, male rate 33.9&#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Age was “Not Specified” for 0.05% of female cases and 0% of male cases in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for Females by Age 
Group (in years), California, 2012–2021</a:t>
            </a:r>
          </a:p>
        </p:txBody>
      </p:sp>
      <p:pic>
        <p:nvPicPr>
          <p:cNvPr id="3" name="Content 1" descr="2012-2021 trendline graph of female P&amp;S syphilis incidence rates by age group&#10;•  Ages 15-19 rates ranged from 0.8 in 2012 to 6.7 in 2021&#10;•  Ages 20-24 rates ranged from 2.8 in 2012 to 22.2 in 2021&#10;•  Ages 25-29 rates ranged from 2.1 in 2012 to 32.4 in 2021&#10;•  Ages 30-34 rates ranged from 1.6 in 2012 to 30.6 in 2021&#10;•  Ages 35-44 rates ranged from 1.1 in 2012 to 23.7 in 2021&#10;•  Ages 45+ rates ranged from 0.3 in 2012 to 3.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Age “Not Specified” ranged from 0% to 0.13% of cases for females in any given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for Males by Age 
Group (in years), California, 2012–2021</a:t>
            </a:r>
          </a:p>
        </p:txBody>
      </p:sp>
      <p:pic>
        <p:nvPicPr>
          <p:cNvPr id="3" name="Content 1" descr="2012-2021 trendline graph of male P&amp;S syphilis incidence rates by age group&#10;•  Ages 15-19 rates ranged from 5.6 in 2012 to 13.6 in 2021&#10;•  Ages 20-24 rates ranged from 29.3 in 2012 to 56.3 in 2021&#10;•  Ages 25-29 rates ranged from 34.9 in 2012 to 89.5 in 2021&#10;•  Ages 30-34 rates ranged from 29.2 in 2012 to 98 in 2021&#10;•  Ages 35-44 rates ranged from 25.1 in 2012 to 61.7 in 2021&#10;•  Ages 45+ rates ranged from 11.2 in 2012 to 19.3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Age “Not Specified” ranged from 0% to 0.06% of cases for males in any given year.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by Race/Ethnicity and
Gender, California, 2021</a:t>
            </a:r>
          </a:p>
        </p:txBody>
      </p:sp>
      <p:pic>
        <p:nvPicPr>
          <p:cNvPr id="3" name="Content 1" descr="Graph of 2021 P&amp;S syphilis incidence rates per 100,000 population by race ethnicity and gender&#10;•  American Indian/Alaska Native female rate 23.2, male rate 36.4&#10;•  Asian female rate 1.6, male rate 13.4&#10;•  Black female rate 25.9, male rate 81.0&#10;•  Hispanic female rate 9.2, male rate 34.0&#10;•  Native Hawaiian/Other Pacific Islander female rate 12.6, male rate 32.7&#10;•  White female rate 8.8, male rate 23.8&#10;•  Total female rate 10.7, male rate 33.9"/>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Hawaiian/Other Pacific Islander.
Race/Ethnicity was “Not Specified” for 15.41% of female cases and 9.98% of male cases in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Total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Female Incidence Rates by Race/Ethnicity and Age Group (in years), California, 2021</a:t>
            </a:r>
          </a:p>
        </p:txBody>
      </p:sp>
      <p:sp>
        <p:nvSpPr>
          <p:cNvPr id="7" name="axis_title"/>
          <p:cNvSpPr>
            <a:spLocks noGrp="1"/>
          </p:cNvSpPr>
          <p:nvPr>
            <p:ph sz="half" idx="14" hasCustomPrompt="1"/>
          </p:nvPr>
        </p:nvSpPr>
        <p:spPr>
          <a:xfrm>
            <a:off x="4870857" y="6268443"/>
            <a:ext cx="2217211" cy="256000"/>
          </a:xfrm>
        </p:spPr>
        <p:txBody>
          <a:bodyPr>
            <a:normAutofit fontScale="92500" lnSpcReduction="10000"/>
          </a:bodyPr>
          <a:lstStyle/>
          <a:p>
            <a:endParaRPr/>
          </a:p>
        </p:txBody>
      </p:sp>
      <p:pic>
        <p:nvPicPr>
          <p:cNvPr id="3" name="Content 1" descr="Black/African American female rate&#10;Ages 15-19 rate 30.2&#10;Ages 20-24 rate 80.8&#10;Ages 25-29 rate 81.9 &#10;Ages 30-34 rate 49.4&#10;Ages 35-44 rate 47 &#10;Ages 45+ rate 6.9"/>
          <p:cNvPicPr>
            <a:picLocks noGrp="1"/>
          </p:cNvPicPr>
          <p:nvPr>
            <p:ph sz="half" idx="2" hasCustomPrompt="1"/>
          </p:nvPr>
        </p:nvPicPr>
        <p:blipFill>
          <a:blip r:embed="rId3" cstate="print"/>
          <a:stretch>
            <a:fillRect/>
          </a:stretch>
        </p:blipFill>
        <p:spPr>
          <a:xfrm>
            <a:off x="279064" y="1441327"/>
            <a:ext cx="5449932" cy="4889668"/>
          </a:xfrm>
          <a:prstGeom prst="rect">
            <a:avLst/>
          </a:prstGeom>
        </p:spPr>
      </p:pic>
      <p:pic>
        <p:nvPicPr>
          <p:cNvPr id="4" name="Content 2" descr="Hispanic female rate&#10;Ages 15-19 rate 4.1&#10;Ages 20-24 rate 16.7&#10;Ages 25-29 rate 24.3&#10;Ages 30-34 rate 26.8 &#10;Ages 35-44 rate 18.2&#10;Ages 45+ rate 3.6"/>
          <p:cNvPicPr>
            <a:picLocks noGrp="1"/>
          </p:cNvPicPr>
          <p:nvPr>
            <p:ph sz="half" idx="10" hasCustomPrompt="1"/>
          </p:nvPr>
        </p:nvPicPr>
        <p:blipFill>
          <a:blip r:embed="rId4" cstate="print"/>
          <a:stretch>
            <a:fillRect/>
          </a:stretch>
        </p:blipFill>
        <p:spPr>
          <a:xfrm>
            <a:off x="5736087" y="1442709"/>
            <a:ext cx="2738571" cy="4889667"/>
          </a:xfrm>
          <a:prstGeom prst="rect">
            <a:avLst/>
          </a:prstGeom>
        </p:spPr>
      </p:pic>
      <p:pic>
        <p:nvPicPr>
          <p:cNvPr id="5" name="Content 3" descr="White female rate&#10;Ages 15-19 rate 5.0 &#10;Ages 20-24 rate 15.7&#10;Ages 25-29 rate 30.0&#10;Ages 30-34 rate 26.6&#10;Ages 35-44 rate 24.2 &#10;Ages 45+ rate 3.5"/>
          <p:cNvPicPr>
            <a:picLocks noGrp="1"/>
          </p:cNvPicPr>
          <p:nvPr>
            <p:ph sz="half" idx="12" hasCustomPrompt="1"/>
          </p:nvPr>
        </p:nvPicPr>
        <p:blipFill>
          <a:blip r:embed="rId5" cstate="print"/>
          <a:stretch>
            <a:fillRect/>
          </a:stretch>
        </p:blipFill>
        <p:spPr>
          <a:xfrm>
            <a:off x="8481932" y="1447991"/>
            <a:ext cx="2688920" cy="4889667"/>
          </a:xfrm>
          <a:prstGeom prst="rect">
            <a:avLst/>
          </a:prstGeom>
        </p:spPr>
      </p:pic>
      <p:pic>
        <p:nvPicPr>
          <p:cNvPr id="6" name="Content 4" descr="Percentage of race unknown&#10;Ages 15-19 rate 15.7&#10;Ages 20-24 rate 16.3&#10;Ages 25-29 rate 14.4&#10;Ages 30-34 rate 17.8&#10;Ages 35-44 rate 14.8&#10;Ages 45+ rate 14.4"/>
          <p:cNvPicPr>
            <a:picLocks noGrp="1"/>
          </p:cNvPicPr>
          <p:nvPr>
            <p:ph sz="half" idx="13" hasCustomPrompt="1"/>
          </p:nvPr>
        </p:nvPicPr>
        <p:blipFill>
          <a:blip r:embed="rId6" cstate="print"/>
          <a:stretch>
            <a:fillRect/>
          </a:stretch>
        </p:blipFill>
        <p:spPr>
          <a:xfrm>
            <a:off x="11177943" y="1447546"/>
            <a:ext cx="795119" cy="4889667"/>
          </a:xfrm>
          <a:prstGeom prst="rect">
            <a:avLst/>
          </a:prstGeom>
        </p:spPr>
      </p:pic>
      <p:sp>
        <p:nvSpPr>
          <p:cNvPr id="8"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Male Incidence Rates by Race/Ethnicity and Age Group (in years), California, 2021</a:t>
            </a:r>
          </a:p>
        </p:txBody>
      </p:sp>
      <p:sp>
        <p:nvSpPr>
          <p:cNvPr id="7" name="axis_title"/>
          <p:cNvSpPr>
            <a:spLocks noGrp="1"/>
          </p:cNvSpPr>
          <p:nvPr>
            <p:ph sz="half" idx="14" hasCustomPrompt="1"/>
          </p:nvPr>
        </p:nvSpPr>
        <p:spPr>
          <a:xfrm>
            <a:off x="4870857" y="6268443"/>
            <a:ext cx="2217211" cy="256000"/>
          </a:xfrm>
        </p:spPr>
        <p:txBody>
          <a:bodyPr>
            <a:normAutofit fontScale="92500" lnSpcReduction="10000"/>
          </a:bodyPr>
          <a:lstStyle/>
          <a:p>
            <a:endParaRPr/>
          </a:p>
        </p:txBody>
      </p:sp>
      <p:pic>
        <p:nvPicPr>
          <p:cNvPr id="3" name="Content 1" descr="Black/African American male rate&#10;Ages 15-19 rate 35.1 (33.9 in tables)&#10;Ages 20-24 rate 141.8 (142.9 in tables)&#10;Ages 25-29 rate 195.4 (196.5 in tables)&#10;Ages 30-34 rate 242.1 &#10;Ages 35-44 rate 141.8&#10;Ages 45+ rate 38.8"/>
          <p:cNvPicPr>
            <a:picLocks noGrp="1"/>
          </p:cNvPicPr>
          <p:nvPr>
            <p:ph sz="half" idx="2" hasCustomPrompt="1"/>
          </p:nvPr>
        </p:nvPicPr>
        <p:blipFill>
          <a:blip r:embed="rId3" cstate="print"/>
          <a:stretch>
            <a:fillRect/>
          </a:stretch>
        </p:blipFill>
        <p:spPr>
          <a:xfrm>
            <a:off x="279064" y="1441327"/>
            <a:ext cx="5449932" cy="4889668"/>
          </a:xfrm>
          <a:prstGeom prst="rect">
            <a:avLst/>
          </a:prstGeom>
        </p:spPr>
      </p:pic>
      <p:pic>
        <p:nvPicPr>
          <p:cNvPr id="4" name="Content 2" descr="Hispanic male rate&#10;Ages 15-19 rate 14.7&#10;Ages 20-24 rate 54.6&#10;Ages 25-29 rate 87.3&#10;Ages 30-34 rate 92.2 (92.3 in tables)&#10;Ages 35-44 rate 55.4 (55.3 in tables)&#10;Ages 45+ rate 19.6 (19.7 in tables)"/>
          <p:cNvPicPr>
            <a:picLocks noGrp="1"/>
          </p:cNvPicPr>
          <p:nvPr>
            <p:ph sz="half" idx="10" hasCustomPrompt="1"/>
          </p:nvPr>
        </p:nvPicPr>
        <p:blipFill>
          <a:blip r:embed="rId4" cstate="print"/>
          <a:stretch>
            <a:fillRect/>
          </a:stretch>
        </p:blipFill>
        <p:spPr>
          <a:xfrm>
            <a:off x="5736087" y="1442709"/>
            <a:ext cx="2738571" cy="4889667"/>
          </a:xfrm>
          <a:prstGeom prst="rect">
            <a:avLst/>
          </a:prstGeom>
        </p:spPr>
      </p:pic>
      <p:pic>
        <p:nvPicPr>
          <p:cNvPr id="5" name="Content 3" descr="White male rate&#10;Ages 15-19 rate 5.6&#10;Ages 20-24 rate 29.6&#10;Ages 25-29 rate 55.1 (54.6)&#10;Ages 30-34 rate 72.9&#10;Ages 35-44 rate 51.4&#10;Ages 45+ rate 16.3"/>
          <p:cNvPicPr>
            <a:picLocks noGrp="1"/>
          </p:cNvPicPr>
          <p:nvPr>
            <p:ph sz="half" idx="12" hasCustomPrompt="1"/>
          </p:nvPr>
        </p:nvPicPr>
        <p:blipFill>
          <a:blip r:embed="rId5" cstate="print"/>
          <a:stretch>
            <a:fillRect/>
          </a:stretch>
        </p:blipFill>
        <p:spPr>
          <a:xfrm>
            <a:off x="8481932" y="1447991"/>
            <a:ext cx="2688920" cy="4889667"/>
          </a:xfrm>
          <a:prstGeom prst="rect">
            <a:avLst/>
          </a:prstGeom>
        </p:spPr>
      </p:pic>
      <p:pic>
        <p:nvPicPr>
          <p:cNvPr id="6" name="Content 4" descr="Percentage of race unknown&#10;Ages 15-19 rate 10.5&#10;Ages 20-24 rate 11.9&#10;Ages 25-29 rate 10.2&#10;Ages 30-34 rate 9.3&#10;Ages 35-44 rate 10.4&#10;Ages 45+ rate 8.7"/>
          <p:cNvPicPr>
            <a:picLocks noGrp="1"/>
          </p:cNvPicPr>
          <p:nvPr>
            <p:ph sz="half" idx="13" hasCustomPrompt="1"/>
          </p:nvPr>
        </p:nvPicPr>
        <p:blipFill>
          <a:blip r:embed="rId6" cstate="print"/>
          <a:stretch>
            <a:fillRect/>
          </a:stretch>
        </p:blipFill>
        <p:spPr>
          <a:xfrm>
            <a:off x="11177943" y="1447546"/>
            <a:ext cx="795119" cy="4889667"/>
          </a:xfrm>
          <a:prstGeom prst="rect">
            <a:avLst/>
          </a:prstGeom>
        </p:spPr>
      </p:pic>
      <p:sp>
        <p:nvSpPr>
          <p:cNvPr id="8"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for Females by 
Race/Ethnicity, California, 2012–2021</a:t>
            </a:r>
          </a:p>
        </p:txBody>
      </p:sp>
      <p:pic>
        <p:nvPicPr>
          <p:cNvPr id="3" name="Content 1" descr="2012-2021 trendline graph of female P&amp;S syphilis incidence rates by race/ethnicity&#10;•  AI/AN rates ranged from 0 in 2012 to 23.2 in 2021&#10;•  A/PI rates ranged from 0.2 in 2012 to 1.6 in 2021&#10;•  Black rates ranged from 3.5 in 2012 to 25.9 in 2021&#10;•  Hispanic rates ranged from 0.8 in 2012 to 9.2 in 2021&#10;•  Native Hawaiian/Pacific Islander rates ranged from 2.9 in 2012 to 12.6 in 2021&#10;•  White rates ranged from 0.5 in 2012 to 8.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Hawaiian/Other Pacific Islander.
Race/ethnicity “Not Specified” ranged from 3.42% to 15.41% of cases for females in any given year.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for Males by 
Race/Ethnicity, California, 2012–2021</a:t>
            </a:r>
          </a:p>
        </p:txBody>
      </p:sp>
      <p:pic>
        <p:nvPicPr>
          <p:cNvPr id="3" name="Content 1" descr="2012-2021 trendline graph of male P&amp;S syphilis incidence rates by race/ethnicity&#10;•  AI/AN rates ranged from 10.8 in 2012 to 36.4 in 2021&#10;•  A/PI rates ranged from 6.6 in 2012 to 13.4 in 2021&#10;•  Black rates ranged from 35.6 in 2012 to 81 in 2021&#10;•  Hispanic rates ranged from 13.5 in 2012 to 34 in 2021&#10;•  Native Hawaiian/Pacific Islander rates ranged from 19.2 in 2012 to 32.7 in 2021&#10;•  White rates ranged from 14.8 in 2012 to 23.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Hawaiian/Other Pacific Islander.
Race/ethnicity “Not Specified” ranged from 3.24% to 10.95% of cases for males in any given year.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HIV Status among Primary &amp; Secondary Syphilis Men </a:t>
            </a:r>
            <a:r>
              <a:rPr lang="en-US" dirty="0"/>
              <a:t>Wh</a:t>
            </a:r>
            <a:r>
              <a:rPr dirty="0"/>
              <a:t>o Ha</a:t>
            </a:r>
            <a:r>
              <a:rPr lang="en-US" dirty="0"/>
              <a:t>d</a:t>
            </a:r>
            <a:r>
              <a:rPr dirty="0"/>
              <a:t> Sex with Men* Cases, California, 2021</a:t>
            </a:r>
          </a:p>
        </p:txBody>
      </p:sp>
      <p:pic>
        <p:nvPicPr>
          <p:cNvPr id="3" name="Content 1" descr="Pie chart of HIV status among P&amp;S syphilis MSM 2021 cases, N=3,406 excluding unknown and refused to state status&#10;•  42% HIV positive&#10;•  58% HIV negative&#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MSM includes Men who had sex with Men only.
N does not include HIV status unknown or refused to state: 299 cases in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Primary &amp; Secondary Syphilis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Men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P&amp;S syphilis MSM cases&#10;•  Internet percents ranged from 42.3% in 2012 to 43.1% in 2021&#10;•  Bathhouses/Sex Clubs percents ranged from 9.8% in 2012 to 1.4% in 2021&#10;•  Bars/Clubs percents ranged from 21.7% in 2012 to 5.8%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MSM includes Men who had sex with 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Primary &amp; Secondary Syphilis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Women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P&amp;S syphilis MSW cases&#10;•  Internet percents ranged from 5.3% in 2012 to 8.7% in 2021&#10;•  Bathhouses/Sex Clubs percents ranged from 0.4% in 2012 to 0% in 2021&#10;•  Bars/Clubs percents ranged from 19.2% in 2012 to 5.2% in 2021&#10;"/>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Primary &amp; Secondary Syphilis Female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P&amp;S syphilis female cases&#10;•  Internet percents ranged from 5.3% in 2012 to 5.5% in 2021&#10;•  Bars/Clubs percents ranged from 11.5% in 2012 to 1.7%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Bathhouses/Sex Clubs have been excluded as each year were 0% of cases.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Primary &amp; Secondary Syphilis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Methamphetamine Use, by Gender and Gender of Sex Partners, California, 2012-2021</a:t>
            </a:r>
          </a:p>
        </p:txBody>
      </p:sp>
      <p:pic>
        <p:nvPicPr>
          <p:cNvPr id="3" name="Content 1" descr="2012-2021 trendline graph of reported meth use among interviewed P&amp;S syphilis cases by sexual orientation&#10;•  MSM only meth use percents ranged from 15.9% in 2012 to 8.4% in 2021&#10;•  MSW meth use percents ranged from 12.6% in 2012 to 16.4% in 2021&#10;•  MSMW meth use percents ranged from 19.2% in 2012 to 15.6% in 2021&#10;•  Female meth use percents ranged from 21.4% in 2012 to 18.2%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MSM includes Men who report only Men as the gender of their sex partners;
MSMW includes Men who report both Men and Women as the gender of their sex partners;
MSW includes Men who report only Women as the gender of their sex partners;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for Males by Gender of Sex Partners, California, 2012-2021</a:t>
            </a:r>
          </a:p>
        </p:txBody>
      </p:sp>
      <p:pic>
        <p:nvPicPr>
          <p:cNvPr id="3" name="Content 1" descr="2012-2021 trendline graph of P&amp;S syphilis rates for males by gender of sex partners&#10;•  MSM &amp; MSMW rates ranged from 209.5 in 2012 to 330.8 in 2021&#10;•  All Males rates ranged from 14.8 in 2012 to 33.9 in 2021&#10;•  Non-MSM rates ranged from 3.1 in 2012 to 15.9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normAutofit lnSpcReduction="10000"/>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MSM includes Men who had sex with Men only. MSMW includes Men who had sex with both Men and Women.
Estimates for MSM population were calculated from the American Community Survey (ACS) data (2009-2013) and estimated to be 5.7% of the Male population in California.
Grey et al. Estimating the Population Sizes of Men Who Have Sex With Men in US States and Counties Using Data From the American Community Survey. 2016. JMIR Public Health Surveillance. https://publichealth.jmir.org/2016/1/e14/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Total Syphilis (all stages), California Incidence Rates, 1913–2021</a:t>
            </a:r>
          </a:p>
        </p:txBody>
      </p:sp>
      <p:pic>
        <p:nvPicPr>
          <p:cNvPr id="3" name="Content 1" descr="1913-2021 trendline graph of total syphilis California incidence rates (per 100,000 population)&#10;•  California rates have had increases and decreases over time, starting at 1.2 in 1913, hitting a high of 348.1 in 1938 then a new low of 8.6 in 1999; the 2021 rate was 79.6"/>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Incidence Rates by Gender Identity, California, 2016-2021</a:t>
            </a:r>
          </a:p>
        </p:txBody>
      </p:sp>
      <p:pic>
        <p:nvPicPr>
          <p:cNvPr id="3" name="Content 1" descr="2016-2021 trendline graph of P&amp;S syphilis rates by gender identity&#10;•  Transgender Women rates ranged from 42.1 in 2016 to 128.3 in 2021&#10;•  Cisgender Men rates ranged from 26.3 in 2016 to 34 in 2021&#10;•  Cisgender Women rates ranged from 3.7 in 2016 to 10.1 in 2021&#10;•  Transgender Men rates ranged from 2 in 2016 to 9.9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Transgender population estimates were calculated using Herman, J.L., Flores, A.R., O’Neill, K.K. (2022). How Many Adults and Youth Identify as Transgender in the United States? The Williams Institute, UCLA School of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Early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California versus United States 
Incidence Rates, 1941–2021</a:t>
            </a:r>
          </a:p>
        </p:txBody>
      </p:sp>
      <p:pic>
        <p:nvPicPr>
          <p:cNvPr id="3" name="Content 1" descr="1941-2021 trendline graph of early syphilis California versus United States incidence rates (per 100,000 population)&#10;•  California rates have had increases and decreases over time, starting at 123.4 in 1941, hitting a high of 136.1 in 1946, then a new low of 2.0 in 2000; the 2021 rate was 43.9&#10;•  United States rates have similarly had increases and decreases over time, starting at 134.3 in 1941, hitting a high of 179.8 in 1943, then a new low of 5.1 in 2001; the 2021 rate was 3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 Early syphilis includes primary, secondary, and early non-primary non-secondary syphilis.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Case Counts and Incidence Rates by 
County, California, 2021</a:t>
            </a:r>
          </a:p>
        </p:txBody>
      </p:sp>
      <p:pic>
        <p:nvPicPr>
          <p:cNvPr id="3" name="Content 1" descr="Map of 2021 early syphilis case counts for California’s 58 counties in 4 categories:&#10;•  0 cases reported includes Alpine, Mono, Sierra&#10;•  1-19 cases include Amador, Calaveras, Colusa, Del Norte, Glenn, Inyo, Lassen, Mariposa, Modoc, Nevada, Plumas, San Benito, Trinity, Tuolumne&#10;•  20-149 cases include Butte, El Dorado, Humboldt, Imperial, Kings, Lake, Madera, Marin, Mendocino, Merced, Monterey, Napa, Placer, San Luis Obispo, San Mateo, Santa Barbara, Santa Cruz, Shasta, Siskiyou, Sonoma, Sutter, Tehama, Yolo, Yuba  &#10;•  150+ cases include Alameda, Contra Costa, Fresno, Kern, Los Angeles, Orange, Riverside, Sacramento, San Bernardino, San Diego, San Francisco, San Joaquin, Santa Clara, Solano, Stanislaus, Tulare, Ventura"/>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early syphilis incidence rates (per 100,000 population) for California’s 58 counties in 5 categories:&#10;•  0 cases reported include Alpine, Mono, Sierra&#10;•  &lt;10 rates include Calaveras, Lassen, Nevada, San Luis Obispo &#10;•  10-19.9 rates include Amador, Del Norte, El Dorado, Imperial, Inyo, Marin, Mariposa, Monterey, Placer, Plumas, San Benito, San Mateo, Santa Barbara, Tuolumne&#10;•  20-29.9 rates include Alameda, Colusa, Contra Costa, Glenn, Kings, Madera, Mendocino, Modoc, Orange, Santa Clara, Sonoma, Ventura, Yolo&#10;•  30+ rates include Butte, Fresno, Humboldt, Kern, Lake, Los Angeles, Merced, Napa, Riverside, Sacramento, San Bernardino, San Diego, San Francisco, San Joaquin, Santa Cruz, Shasta, Siskiyou, Solano, Stanislaus, Sutter, Tehama, Trinity,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pPr marL="0" marR="0" algn="ctr">
              <a:lnSpc>
                <a:spcPct val="100000"/>
              </a:lnSpc>
              <a:spcBef>
                <a:spcPts val="0"/>
              </a:spcBef>
              <a:spcAft>
                <a:spcPts val="0"/>
              </a:spcAft>
              <a:buNone/>
            </a:pPr>
            <a:r>
              <a:t>* Early syphilis includes primary, secondary, and early non-primary non-secondary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dirty="0">
                <a:solidFill>
                  <a:srgbClr val="4F259C">
                    <a:alpha val="100000"/>
                  </a:srgbClr>
                </a:solidFill>
                <a:latin typeface="Arial"/>
                <a:cs typeface="Arial"/>
                <a:sym typeface="Arial"/>
              </a:rPr>
              <a:t>Early Syphilis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Rates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Ranked Incidence Rates by County, California, 2021</a:t>
            </a:r>
          </a:p>
        </p:txBody>
      </p:sp>
      <p:pic>
        <p:nvPicPr>
          <p:cNvPr id="3" name="Content 1" descr="Ranking bar chart of 2021 early syphilis incidence rates (per 100,000 population) with the highest rate in San Francisco at 147.2 and the lowest non-zero in Calaveras at 4.4.  The 3 counties with no cases include Alpine, Mono, Sierra. There were 14 counties above the overall state rate of 43.9.  In descending rate order, those counties were San Francisco, Lake, Yuba, Stanislaus, Sutter, Los Angeles, Butte, Tehama, Kern, Shasta, Siskiyou, San Joaquin, Sacramento, Fresno."/>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This figure excludes counties with zero cases (3 counties had zero cases in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County and Gender,
California, 2021</a:t>
            </a:r>
          </a:p>
        </p:txBody>
      </p:sp>
      <p:pic>
        <p:nvPicPr>
          <p:cNvPr id="3" name="Content 1" descr="Map of 2021 early syphilis female incidence rates (per 100,000 population) for California’s 58 counties in 4 categories:&#10;•  0 cases reported includes Alpine, Mono, Sierra&#10;•  &lt;6 rates include Nevada, San Benito, San Luis Obispo&#10;•  6-14.9 rates include Alameda, Contra Costa, El Dorado, Imperial, Madera, Marin, Monterey, Orange, Placer, Riverside, San Diego, San Mateo, Santa Barbara, Santa Clara, Sonoma, Ventura  &#10;•  15+ rates include Butte, Fresno, Humboldt, Kern, Kings, Lake, Los Angeles, Mendocino, Merced, Napa, Sacramento, San Bernardino, San Francisco, San Joaquin, Santa Cruz, Shasta, Solano, Stanislaus, Sutter, Tehama, Tulare, Tuolumne, Yolo, Yuba"/>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early syphilis male incidence rates (per 100,000 population) for California’s 58 counties in 4 categories:&#10;•  0 cases reported includes Alpine, Mono, Sierra&#10;•  &lt;20 rates include  El Dorado, Nevada, Placer, San Luis Obispo, Tuolumne&#10;•  20-44.9 rates include Alameda, Contra Costa, Humboldt, Imperial, Kings, Madera, Marin, Mendocino, Merced, Monterey, Napa, San Benito, San Mateo, Santa Barbara, Santa Clara, Sonoma, Tulare, Ventura, Yolo &#10;•  45+ rates include Butte, Fresno, Kern, Lake, Los Angeles, Orange, Riverside, Sacramento, San Bernardino, San Diego, San Francisco, San Joaquin, Santa Cruz, Shasta, Solano, Stanislaus, Sutter, Tehama,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normAutofit fontScale="92500" lnSpcReduction="20000"/>
          </a:bodyPr>
          <a:lstStyle/>
          <a:p>
            <a:pPr marL="0" marR="0" algn="ctr">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Different scales are displayed for female versus male rate ranges.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Female Rates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Male Rates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among Females Ages 15-44, Case Counts and Incidence Rates by County, California, 2021</a:t>
            </a:r>
          </a:p>
        </p:txBody>
      </p:sp>
      <p:pic>
        <p:nvPicPr>
          <p:cNvPr id="3" name="Content 1" descr="Map of 2021 early syphilis females age 15-44 case counts for California’s 58 counties in 5 categories:&#10;•  0 cases reported includes Alpine, Calaveras, Inyo, Modoc, Mono, Sierra&#10;•  1-2 cases include no counties&#10;•  3-9 cases include Marin, San Luis Obispo&#10;•  10-49 cases include Butte, El Dorado, Humboldt, Kings, Merced, Monterey, Placer, San Mateo, Santa Barbara, Santa Cruz, Shasta, Solano, Sonoma, Sutter, Ventura, Yolo  &#10;•  50+ cases include Alameda, Contra Costa, Fresno, Kern, Los Angeles, Orange, Riverside, Sacramento, San Bernardino, San Diego, San Francisco, San Joaquin, Santa Clara, Stanislaus,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early syphilis females age 15-44 rates (per 100,000 population) for California’s 58 counties in 5 categories:&#10;•  0 cases reported includes Alpine, Calaveras, Inyo, Modoc, Mono, Sierra&#10;•  &lt;10 rates include San Luis Obispo&#10;•  10-24.9 rates include Alameda, Contra Costa, Marin, Monterey, Orange, Placer, Riverside, San Diego, San Mateo, Santa Barbara, Santa Clara, Ventura &#10;•  25-49.9 rates include El Dorado, Humboldt, Kings, San Francisco, Santa Cruz, Solano, Sonoma, Yolo&#10;•  50+ rates include Butte, Fresno, Kern, Los Angeles, Merced, Sacramento, San Bernardino, San Joaquin, Shasta, Stanislaus, Sutter, Tulare"/>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pPr marL="0" marR="0" algn="ctr">
              <a:lnSpc>
                <a:spcPct val="100000"/>
              </a:lnSpc>
              <a:spcBef>
                <a:spcPts val="0"/>
              </a:spcBef>
              <a:spcAft>
                <a:spcPts val="0"/>
              </a:spcAft>
              <a:buNone/>
            </a:pPr>
            <a:r>
              <a:t>* Early syphilis includes primary, secondary, and early non-primary non-secondary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Female Ages 15-44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Female Ages 15-44 Rates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Region, California, 2012–2021</a:t>
            </a:r>
          </a:p>
        </p:txBody>
      </p:sp>
      <p:pic>
        <p:nvPicPr>
          <p:cNvPr id="3" name="Content 1"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10;&#10;2012-2021 trendline graph of early syphilis incidence rates (per 100,000 population) by region&#10;•  Northern region rates ranged from 1.3 in 2012 to 48.8 in 2021&#10;•  Sacramento Area region rates ranged from 9.1 in 2012 to 35.5 in 2021&#10;•  San Francisco region rates ranged from 103.4 in 2012 to 147.2 in 2021&#10;•  Bay Area region rates ranged from 9.4 in 2012 to 25.1 in 2021 &#10;•  Central Coast region rates ranged from 4.4 in 2012 to 22.2 in 2021 &#10;•  Central Inland region rates ranged from 8.7 in 2012 to 46.1 in 2021&#10;•  Los Angeles region rates ranged from 23.1 in 2012 to 61.7 in 2021&#10;•  Southern region rates ranged from 10.2 in 2012 to 37.9 in 2021"/>
          <p:cNvPicPr>
            <a:picLocks noGrp="1"/>
          </p:cNvPicPr>
          <p:nvPr>
            <p:ph idx="10"/>
          </p:nvPr>
        </p:nvPicPr>
        <p:blipFill>
          <a:blip r:embed="rId3" cstate="print"/>
          <a:stretch>
            <a:fillRect/>
          </a:stretch>
        </p:blipFill>
        <p:spPr>
          <a:xfrm>
            <a:off x="4019341" y="1461819"/>
            <a:ext cx="7881131" cy="5021278"/>
          </a:xfrm>
          <a:prstGeom prst="rect">
            <a:avLst/>
          </a:prstGeom>
        </p:spPr>
      </p:pic>
      <p:sp>
        <p:nvSpPr>
          <p:cNvPr id="4" name="Footnote_Label"/>
          <p:cNvSpPr>
            <a:spLocks noGrp="1"/>
          </p:cNvSpPr>
          <p:nvPr>
            <p:ph idx="11"/>
          </p:nvPr>
        </p:nvSpPr>
        <p:spPr>
          <a:xfrm>
            <a:off x="2743200" y="6510970"/>
            <a:ext cx="9066805" cy="365125"/>
          </a:xfrm>
        </p:spPr>
        <p:txBody>
          <a:bodyPr/>
          <a:lstStyle/>
          <a:p>
            <a:pPr marL="0" marR="0" algn="ctr">
              <a:lnSpc>
                <a:spcPct val="100000"/>
              </a:lnSpc>
              <a:spcBef>
                <a:spcPts val="0"/>
              </a:spcBef>
              <a:spcAft>
                <a:spcPts val="0"/>
              </a:spcAft>
              <a:buNone/>
            </a:pPr>
            <a:r>
              <a:t>* Early syphilis includes primary, secondary, and early non-primary non-secondary syphilis.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Number of Early Syphilis* Cases by Region, Gender, Gender of Sex Partners, and Year, California, 2012–2021</a:t>
            </a:r>
          </a:p>
        </p:txBody>
      </p:sp>
      <p:pic>
        <p:nvPicPr>
          <p:cNvPr id="6" name="sg1" descr="Bay Area region graph of early syphilis case counts by year and gender of sex partners with total case counts ranging from 615 in 2012 to 1,719 in 2021 with percent MSM ranging from 66.2% in 2012 to 42.6% in 2021, percent MSU ranging from 8.1% in 2012 to 14.4% in 2021, percent MSMW ranging from 8.3% in 2012 to 6.3% in 2021, percent MSW ranging from 11.1% in 2012 to 15.4% in 2021 and percent female ranging from 6.0% in 2012 to 21.2% in 2021&#10;"/>
          <p:cNvPicPr>
            <a:picLocks noGrp="1"/>
          </p:cNvPicPr>
          <p:nvPr>
            <p:ph idx="1"/>
          </p:nvPr>
        </p:nvPicPr>
        <p:blipFill>
          <a:blip r:embed="rId3" cstate="print"/>
          <a:stretch>
            <a:fillRect/>
          </a:stretch>
        </p:blipFill>
        <p:spPr>
          <a:xfrm>
            <a:off x="256672" y="1477951"/>
            <a:ext cx="3619827" cy="1579504"/>
          </a:xfrm>
          <a:prstGeom prst="rect">
            <a:avLst/>
          </a:prstGeom>
        </p:spPr>
      </p:pic>
      <p:pic>
        <p:nvPicPr>
          <p:cNvPr id="3" name="sg4" descr="Northern region graph of early syphilis case counts by year and gender of sex partners with total case counts ranging from 16 in 2012 to 601 in 2021 with percent MSM ranging from 50% in 2012 to 5.3% in 2021, percent MSU ranging from 18.8% in 2012 to 24.1% in 2021, percent MSMW ranging from 0% in 2012 to 2.5% in 2021, percent MSW ranging from 18.8% in 2012 to 23.5% in 2021, and percent female ranging from 12.5% in 2012 to 44.4% in 2021&#10;"/>
          <p:cNvPicPr>
            <a:picLocks noGrp="1"/>
          </p:cNvPicPr>
          <p:nvPr>
            <p:ph idx="17"/>
          </p:nvPr>
        </p:nvPicPr>
        <p:blipFill>
          <a:blip r:embed="rId4" cstate="print"/>
          <a:stretch>
            <a:fillRect/>
          </a:stretch>
        </p:blipFill>
        <p:spPr>
          <a:xfrm>
            <a:off x="4277257" y="1476643"/>
            <a:ext cx="3619826" cy="1556732"/>
          </a:xfrm>
          <a:prstGeom prst="rect">
            <a:avLst/>
          </a:prstGeom>
        </p:spPr>
      </p:pic>
      <p:pic>
        <p:nvPicPr>
          <p:cNvPr id="4" name="sg6" descr="Sacramento Area region graph of early syphilis case counts by year and gender of sex partners with total case counts ranging from 200 in 2012 to 853 in 2021 with percent MSM ranging from 64.5% in 2012 to 28.6% in 2021, percent MSU ranging from 14% in 2012 to 22.5% in 2021, percent MSMW ranging from 8% in 2012 to 2.9% in 2021, percent MSW ranging from 7.5% in 2012 to 10.9% in 2021, and percent female ranging from 5.5% in 2012 to 34.6% in 2021&#10;"/>
          <p:cNvPicPr>
            <a:picLocks noGrp="1"/>
          </p:cNvPicPr>
          <p:nvPr>
            <p:ph idx="16"/>
          </p:nvPr>
        </p:nvPicPr>
        <p:blipFill>
          <a:blip r:embed="rId5" cstate="print"/>
          <a:stretch>
            <a:fillRect/>
          </a:stretch>
        </p:blipFill>
        <p:spPr>
          <a:xfrm>
            <a:off x="8297843" y="1464960"/>
            <a:ext cx="3619826" cy="1556732"/>
          </a:xfrm>
          <a:prstGeom prst="rect">
            <a:avLst/>
          </a:prstGeom>
        </p:spPr>
      </p:pic>
      <p:pic>
        <p:nvPicPr>
          <p:cNvPr id="5" name="sg2" descr="San Francisco region graph of early syphilis case counts by year and gender of sex partners with total case counts ranging from 860 in 2012 to 1,259 in 2021 with percent MSM ranging from 67.7% in 2012 to 72.2% in 2021, percent MSU ranging from 21.9% in 2012 to 7.7% in 2021, percent MSMW ranging from 3.3% in 2012 to 4.3% in 2021, percent MSW ranging from 3.0% in 2012 to 5.4% in 2021, and percent female ranging from 3.8% in 2012 to 8.9% in 2021&#10;"/>
          <p:cNvPicPr>
            <a:picLocks noGrp="1"/>
          </p:cNvPicPr>
          <p:nvPr>
            <p:ph idx="11"/>
          </p:nvPr>
        </p:nvPicPr>
        <p:blipFill>
          <a:blip r:embed="rId6" cstate="print"/>
          <a:stretch>
            <a:fillRect/>
          </a:stretch>
        </p:blipFill>
        <p:spPr>
          <a:xfrm>
            <a:off x="256673" y="3114370"/>
            <a:ext cx="3619826" cy="1556732"/>
          </a:xfrm>
          <a:prstGeom prst="rect">
            <a:avLst/>
          </a:prstGeom>
        </p:spPr>
      </p:pic>
      <p:pic>
        <p:nvPicPr>
          <p:cNvPr id="9" name="sg7" descr="Central Inland region graph of early syphilis case counts by year and gender of sex partners with total case counts ranging from 372 in 2012 to 2,113 in 2021 with percent MSM ranging from 49.7% in 2012 to 20.4% in 2021, percent MSU ranging from 15.9% in 2012 to 17.0% in 2021, percent MSMW ranging from 8.3% in 2012 to 3.8% in 2021, percent MSW ranging from 12.6% in 2012 to 23.0% in 2021, and percent female ranging from 13.2% in 2012 to 35.7% in 2021&#10;"/>
          <p:cNvPicPr>
            <a:picLocks noGrp="1"/>
          </p:cNvPicPr>
          <p:nvPr>
            <p:ph idx="15"/>
          </p:nvPr>
        </p:nvPicPr>
        <p:blipFill>
          <a:blip r:embed="rId7" cstate="print"/>
          <a:stretch>
            <a:fillRect/>
          </a:stretch>
        </p:blipFill>
        <p:spPr>
          <a:xfrm>
            <a:off x="8297843" y="3091879"/>
            <a:ext cx="3619826" cy="1556732"/>
          </a:xfrm>
          <a:prstGeom prst="rect">
            <a:avLst/>
          </a:prstGeom>
        </p:spPr>
      </p:pic>
      <p:pic>
        <p:nvPicPr>
          <p:cNvPr id="7" name="sg3" descr="Central Coast region graph of early syphilis case counts by year and gender of sex partners with total case counts ranging from 99 in 2012 to 503 in 2021 with percent MSM ranging from 66.7% in 2012 to 35.6% in 2021, percent MSU ranging from 5.1% in 2012 to 22.5% in 2021, percent MSMW ranging from 10.1% in 2012 to 6.0% in 2021, percent MSW ranging from 10.1% in 2012 to 15.9% in 2021, and percent female ranging from 6.1% in 2012 to 19.9% in 2021&#10;"/>
          <p:cNvPicPr>
            <a:picLocks noGrp="1"/>
          </p:cNvPicPr>
          <p:nvPr>
            <p:ph idx="12"/>
          </p:nvPr>
        </p:nvPicPr>
        <p:blipFill>
          <a:blip r:embed="rId8" cstate="print"/>
          <a:stretch>
            <a:fillRect/>
          </a:stretch>
        </p:blipFill>
        <p:spPr>
          <a:xfrm>
            <a:off x="256673" y="4745438"/>
            <a:ext cx="3619826" cy="1556732"/>
          </a:xfrm>
          <a:prstGeom prst="rect">
            <a:avLst/>
          </a:prstGeom>
        </p:spPr>
      </p:pic>
      <p:pic>
        <p:nvPicPr>
          <p:cNvPr id="8" name="sg5" descr="Los Angeles region graph of early syphilis case counts by year and gender of sex partners with total case counts ranging from 2,160 in 2012 to 5,769 in 2021 with percent MSM ranging from 73.7% in 2012 to 53.9% in 2021, percent MSU ranging from 9.2% in 2012 to 15.3% in 2021, percent MSMW ranging from 3.1% in 2012 to 3.4% in 2021, percent MSW ranging from 7.6% in 2012 to 8.7% in 2021, and percent female ranging from 6.3% in 2012 to 18.6% in 2021&#10;"/>
          <p:cNvPicPr>
            <a:picLocks noGrp="1"/>
          </p:cNvPicPr>
          <p:nvPr>
            <p:ph idx="13"/>
          </p:nvPr>
        </p:nvPicPr>
        <p:blipFill>
          <a:blip r:embed="rId9" cstate="print"/>
          <a:stretch>
            <a:fillRect/>
          </a:stretch>
        </p:blipFill>
        <p:spPr>
          <a:xfrm>
            <a:off x="4291996" y="5005463"/>
            <a:ext cx="3619826" cy="1556732"/>
          </a:xfrm>
          <a:prstGeom prst="rect">
            <a:avLst/>
          </a:prstGeom>
        </p:spPr>
      </p:pic>
      <p:pic>
        <p:nvPicPr>
          <p:cNvPr id="10" name="sg8" descr="Southern region graph of early syphilis case counts by year and gender of sex partners with total case counts ranging from 1,164 in 2012 to 4,485 in 2021 with percent MSM ranging from 78.4% in 2012 to 53.3% in 2021, percent MSU ranging from 7.5% in 2012 to 8.3% in 2021, percent MSMW ranging from 4.8% in 2012 to 5.3% in 2021, percent MSW ranging from 5.8% in 2012 to 14.3% in 2021, and percent female ranging from 3.4% in 2012 to 18.6% in 2021&#10;"/>
          <p:cNvPicPr>
            <a:picLocks noGrp="1"/>
          </p:cNvPicPr>
          <p:nvPr>
            <p:ph idx="14"/>
          </p:nvPr>
        </p:nvPicPr>
        <p:blipFill>
          <a:blip r:embed="rId10" cstate="print"/>
          <a:stretch>
            <a:fillRect/>
          </a:stretch>
        </p:blipFill>
        <p:spPr>
          <a:xfrm>
            <a:off x="8297843" y="4726777"/>
            <a:ext cx="3619826" cy="1556732"/>
          </a:xfrm>
          <a:prstGeom prst="rect">
            <a:avLst/>
          </a:prstGeom>
        </p:spPr>
      </p:pic>
      <p:sp>
        <p:nvSpPr>
          <p:cNvPr id="11" name="Footnote_Label"/>
          <p:cNvSpPr>
            <a:spLocks noGrp="1"/>
          </p:cNvSpPr>
          <p:nvPr>
            <p:ph idx="19"/>
          </p:nvPr>
        </p:nvSpPr>
        <p:spPr>
          <a:xfrm>
            <a:off x="2654908" y="6573341"/>
            <a:ext cx="5256913" cy="239710"/>
          </a:xfrm>
        </p:spPr>
        <p:txBody>
          <a:bodyPr>
            <a:normAutofit lnSpcReduction="10000"/>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a:t>
            </a:r>
          </a:p>
        </p:txBody>
      </p:sp>
      <p:sp>
        <p:nvSpPr>
          <p:cNvPr id="12" name="Footnote_Label2"/>
          <p:cNvSpPr>
            <a:spLocks noGrp="1"/>
          </p:cNvSpPr>
          <p:nvPr>
            <p:ph idx="18"/>
          </p:nvPr>
        </p:nvSpPr>
        <p:spPr>
          <a:xfrm>
            <a:off x="7976382" y="6326505"/>
            <a:ext cx="3854536" cy="486546"/>
          </a:xfrm>
        </p:spPr>
        <p:txBody>
          <a:bodyPr>
            <a:normAutofit fontScale="92500" lnSpcReduction="100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MSM includes Men who had sex with Men only. MSMW includes Men who had sex with both Men and Women.</a:t>
            </a:r>
            <a:r>
              <a:rPr lang="en-US" sz="1000" b="0" i="0" u="none" cap="none" dirty="0">
                <a:solidFill>
                  <a:srgbClr val="000000">
                    <a:alpha val="100000"/>
                  </a:srgbClr>
                </a:solidFill>
                <a:latin typeface="Tw Cen MT (Body)"/>
                <a:cs typeface="Tw Cen MT (Body)"/>
                <a:sym typeface="Tw Cen MT (Body)"/>
              </a:rPr>
              <a:t> </a:t>
            </a:r>
            <a:r>
              <a:rPr sz="1000" b="0" i="0" u="none" cap="none" dirty="0">
                <a:solidFill>
                  <a:srgbClr val="000000">
                    <a:alpha val="100000"/>
                  </a:srgbClr>
                </a:solidFill>
                <a:latin typeface="Tw Cen MT (Body)"/>
                <a:cs typeface="Tw Cen MT (Body)"/>
                <a:sym typeface="Tw Cen MT (Body)"/>
              </a:rPr>
              <a:t>MSU includes Men with unknown gender of sex partners.</a:t>
            </a:r>
            <a:r>
              <a:rPr lang="en-US" sz="1000" b="0" i="0" u="none" cap="none" dirty="0">
                <a:solidFill>
                  <a:srgbClr val="000000">
                    <a:alpha val="100000"/>
                  </a:srgbClr>
                </a:solidFill>
                <a:latin typeface="Tw Cen MT (Body)"/>
                <a:cs typeface="Tw Cen MT (Body)"/>
                <a:sym typeface="Tw Cen MT (Body)"/>
              </a:rPr>
              <a:t> MSW includes Men who had sex with Women only</a:t>
            </a:r>
            <a:endParaRPr sz="10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Case Counts by Gender, California, 2002-2021</a:t>
            </a:r>
          </a:p>
        </p:txBody>
      </p:sp>
      <p:pic>
        <p:nvPicPr>
          <p:cNvPr id="3" name="Content 1" descr="2002-2021 trendline graph of early syphilis case counts by gender&#10;•  Total male case counts increased from 1,672 in 2002 to 13,468 in 2021&#10;•  Female case counts increased from 124 in 2002 to 3,79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Syphilis Incidence Rates by Stage, California, 2012–2021</a:t>
            </a:r>
          </a:p>
        </p:txBody>
      </p:sp>
      <p:pic>
        <p:nvPicPr>
          <p:cNvPr id="3" name="Content 1" descr="1990-2021 area graph of syphilis California incidence rates by stage (per 100,000 population)&#10;•  Primary &amp; secondary syphilis rate decreased from 15.1 in 1990 to a low of 0.9 in 1999 and has since continually increased to 22.3 in 2021&#10;•  Early non-Primary non-Secondary syphilis rate decreased from 19.1 in 1990 to a low of 1.0 in 2000 and has since continually increased to 21.7 in 2021&#10;•  Unknown Duration and Late Syphilis rate decreased from 20.8 in 1990 to a low of 5.3 in 1998 and has since continually increased to 34.4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Male Case Counts by Gender of Sex Partners, California, 2002-2021</a:t>
            </a:r>
          </a:p>
        </p:txBody>
      </p:sp>
      <p:pic>
        <p:nvPicPr>
          <p:cNvPr id="3" name="Content 1" descr="2002-2021 trendline graph of early syphilis case counts by sexual orientation&#10;Total MSM only case count increased from 1,240 in 2002 to 8,028 in 2021&#10;Total MSU case count increased from 185 in 2002 to 2,413 in 2021&#10;Total MSW case count increased from 155 in 2002 to 2,280 in 2021&#10;Total MSM&amp;W case count increased from 92 in 2002 to 747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only. MSMW includes Men who had sex with both Men and Women.
MSU includes Men with unknown gender of sex partners.</a:t>
            </a:r>
            <a:r>
              <a:rPr lang="en-US" sz="1200" b="0" i="0" u="none" cap="none" dirty="0">
                <a:solidFill>
                  <a:srgbClr val="000000">
                    <a:alpha val="100000"/>
                  </a:srgbClr>
                </a:solidFill>
                <a:latin typeface="Tw Cen MT (Body)"/>
                <a:cs typeface="Tw Cen MT (Body)"/>
                <a:sym typeface="Tw Cen MT (Body)"/>
              </a:rPr>
              <a:t> MSW includes Men who had sex with Women only</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Cases by Gender and Gender of Sex Partners, California, 2021</a:t>
            </a:r>
          </a:p>
        </p:txBody>
      </p:sp>
      <p:pic>
        <p:nvPicPr>
          <p:cNvPr id="3" name="Content 1" descr="Bar chart of distribution of 2021 early syphilis case counts by sex and gender of sex partners&#10;•  25% MSM (HIV Positive)&#10;•  26% MSM (HIV Neg/Unknown)&#10;•  27% MSW/Unknown&#10;•  22% Female&#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only. MSMW includes Men who had sex with both Men and Women.</a:t>
            </a:r>
            <a:endParaRPr lang="en-US" sz="1200" b="0" i="0" u="none" cap="none" dirty="0">
              <a:solidFill>
                <a:srgbClr val="000000">
                  <a:alpha val="100000"/>
                </a:srgbClr>
              </a:solidFill>
              <a:latin typeface="Tw Cen MT (Body)"/>
              <a:cs typeface="Tw Cen MT (Body)"/>
              <a:sym typeface="Tw Cen MT (Body)"/>
            </a:endParaRPr>
          </a:p>
          <a:p>
            <a:pPr marL="0" marR="0" algn="l">
              <a:lnSpc>
                <a:spcPct val="100000"/>
              </a:lnSpc>
              <a:spcBef>
                <a:spcPts val="0"/>
              </a:spcBef>
              <a:spcAft>
                <a:spcPts val="0"/>
              </a:spcAft>
              <a:buNone/>
            </a:pPr>
            <a:r>
              <a:rPr lang="en-US" sz="1200" b="0" i="0" u="none" cap="none" dirty="0">
                <a:solidFill>
                  <a:srgbClr val="000000">
                    <a:alpha val="100000"/>
                  </a:srgbClr>
                </a:solidFill>
                <a:latin typeface="Tw Cen MT (Body)"/>
                <a:cs typeface="Tw Cen MT (Body)"/>
                <a:sym typeface="Tw Cen MT (Body)"/>
              </a:rPr>
              <a:t>MSU includes Men with unknown gender of sex partners. MSW includes Men who had sex with Women only</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and Gender, California, 2002-2021</a:t>
            </a:r>
          </a:p>
        </p:txBody>
      </p:sp>
      <p:pic>
        <p:nvPicPr>
          <p:cNvPr id="3" name="Content 1" descr="2002-2021 trendline graph of early syphilis incidence rates (per 100,000 population) by gender&#10;•  Female rates started at 0.7 in 2002 and increased to 19.3 in 2021&#10;•  Male rates started at 9.6 in 2002 and increased to 68.6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Age was “Not Specified” for 0.05% of female cases and 0% of male cases in 2021.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Age Group (in years) and Gender, California, 2021</a:t>
            </a:r>
          </a:p>
        </p:txBody>
      </p:sp>
      <p:pic>
        <p:nvPicPr>
          <p:cNvPr id="3" name="Content 1" descr="Graph of early syphilis incidence rates per 100,000 population by age group and gender&#10;•  Ages 0-14 female rate 0.1, male rate 0.0&#10;•  Ages 15-19 female rate 13.0, male rate 20.6&#10;•  Ages 20-24 female rate 41.6, male rate 90.8&#10;•  Ages 25-29 female rate 60.9, male rate 167.5&#10;•  Ages 30-34 female rate 60.6, male rate 196.9&#10;•  Ages 35-44 female rate 40.8, male rate 131.1&#10;•  Ages 45+ female rate 6.1, male rate 45.4&#10;•  Total female rate 19.3, male rate 68.6"/>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Age was “Not Specified” for 0.05% of female cases and 0% of male cases in 2021.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for Females by Age Group (in years), California, 2012–2021</a:t>
            </a:r>
          </a:p>
        </p:txBody>
      </p:sp>
      <p:pic>
        <p:nvPicPr>
          <p:cNvPr id="3" name="Content 1" descr="2012-2021 trendline graph of female early syphilis incidence rates by age group&#10;•  Ages 15-19 rates ranged from 1.6 in 2012 to 13.0 in 2021&#10;•  Ages 20-24 rates ranged from 5.5 in 2012 to 41.6 in 2021&#10;•  Ages 25-29 rates ranged from 5.1 in 2012 to 60.9 in 2021&#10;•  Ages 30-34 rates ranged from 3.6 in 2012 to 60.6 in 2021&#10;•  Ages 35-44 rates ranged from 2.1 in 2012 to 40.8 in 2021&#10;•  Ages 45+ rates ranged from 0.6 in 2012 to 6.1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Age “Not Specified” ranged from 0% to 0.07% of cases for females in any given year.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for Males by Age Group (in years), 
California, 2012–2021</a:t>
            </a:r>
          </a:p>
        </p:txBody>
      </p:sp>
      <p:pic>
        <p:nvPicPr>
          <p:cNvPr id="3" name="Content 1" descr="2012-2021 trendline graph of male early syphilis incidence rates by age group&#10;•  Ages 15-19 rates ranged from 8.9 in 2012 to 20.6 in 2021&#10;•  Ages 20-24 rates ranged from 45 in 2012 to 90.8 in 2021&#10;•  Ages 25-29 rates ranged from 57.8 in 2012 to 167.5 in 2021&#10;•  Ages 30-34 rates ranged from 51.2 in 2012 to 196.9 in 2021&#10;•  Ages 35-44 rates ranged from 52.2 in 2012 to 131.1 in 2021&#10;•  Ages 45+ rates ranged from 22.4 in 2012 to 45.4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Age “Not Specified” ranged from 0% to 0.06% of cases for males in any given year.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Race/Ethnicity and Gender,
California, 2021</a:t>
            </a:r>
          </a:p>
        </p:txBody>
      </p:sp>
      <p:pic>
        <p:nvPicPr>
          <p:cNvPr id="3" name="Content 1" descr="Graph of early syphilis incidence rates per 100,000 population by race ethnicity and gender&#10;•  American Indian/Alaska Native female rate 31.3, male rate 55.1&#10;•  Asian female rate 3.2, male rate 27.9&#10;•  Black female rate 48.7, male rate 160.5&#10;•  Hispanic female rate 19.0, male rate 72.9&#10;•  Native Hawaiian/Other Pacific Islander female rate 16.8, male rate 51.1&#10;•  White female rate 13.7, male rate 47.5"/>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AI/AN = American Indian/Alaska Native; NHPI = Native Hawaiian/Other Pacific Islander.
* Early syphilis includes primary, secondary, and early non-primary non-secondary syphilis.
Race/Ethnicity was “Not Specified” for 14.17% of female cases and 8.64% of male cases in 2021.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Female Incidence Rates by Race/Ethnicity and Age Group (in years), California, 2021</a:t>
            </a:r>
          </a:p>
        </p:txBody>
      </p:sp>
      <p:sp>
        <p:nvSpPr>
          <p:cNvPr id="7" name="axis_title"/>
          <p:cNvSpPr>
            <a:spLocks noGrp="1"/>
          </p:cNvSpPr>
          <p:nvPr>
            <p:ph sz="half" idx="14" hasCustomPrompt="1"/>
          </p:nvPr>
        </p:nvSpPr>
        <p:spPr>
          <a:xfrm>
            <a:off x="4870857" y="6268443"/>
            <a:ext cx="2217211" cy="256000"/>
          </a:xfrm>
        </p:spPr>
        <p:txBody>
          <a:bodyPr>
            <a:normAutofit fontScale="92500" lnSpcReduction="10000"/>
          </a:bodyPr>
          <a:lstStyle/>
          <a:p>
            <a:endParaRPr/>
          </a:p>
        </p:txBody>
      </p:sp>
      <p:pic>
        <p:nvPicPr>
          <p:cNvPr id="3" name="Content 1" descr="Black/African American female rate&#10;Ages 15-19 rate 47.3&#10;Ages 20-24 rate 123.1&#10;Ages 25-29 rate 154.2 &#10;Ages 30-34 rate 141.6 &#10;Ages 35-44 rate 84.2 &#10;Ages 45+ rate 13.3"/>
          <p:cNvPicPr>
            <a:picLocks noGrp="1"/>
          </p:cNvPicPr>
          <p:nvPr>
            <p:ph sz="half" idx="2" hasCustomPrompt="1"/>
          </p:nvPr>
        </p:nvPicPr>
        <p:blipFill>
          <a:blip r:embed="rId3" cstate="print"/>
          <a:stretch>
            <a:fillRect/>
          </a:stretch>
        </p:blipFill>
        <p:spPr>
          <a:xfrm>
            <a:off x="279064" y="1441327"/>
            <a:ext cx="5449932" cy="4889668"/>
          </a:xfrm>
          <a:prstGeom prst="rect">
            <a:avLst/>
          </a:prstGeom>
        </p:spPr>
      </p:pic>
      <p:pic>
        <p:nvPicPr>
          <p:cNvPr id="4" name="Content 2" descr="Hispanic female rate&#10;Ages 15-19 rate 11&#10;Ages 20-24 rate 34.4&#10;Ages 25-29 rate 53.4 &#10;Ages 30-34 rate 57.3 &#10;Ages 35-44 rate 35.3 &#10;Ages 45+ rate 6.9"/>
          <p:cNvPicPr>
            <a:picLocks noGrp="1"/>
          </p:cNvPicPr>
          <p:nvPr>
            <p:ph sz="half" idx="10" hasCustomPrompt="1"/>
          </p:nvPr>
        </p:nvPicPr>
        <p:blipFill>
          <a:blip r:embed="rId4" cstate="print"/>
          <a:stretch>
            <a:fillRect/>
          </a:stretch>
        </p:blipFill>
        <p:spPr>
          <a:xfrm>
            <a:off x="5736087" y="1442709"/>
            <a:ext cx="2738571" cy="4889667"/>
          </a:xfrm>
          <a:prstGeom prst="rect">
            <a:avLst/>
          </a:prstGeom>
        </p:spPr>
      </p:pic>
      <p:pic>
        <p:nvPicPr>
          <p:cNvPr id="5" name="Content 3" descr="White female rate&#10;Ages 15-19 rate 8.2 &#10;Ages 20-24 rate 27 &#10;Ages 25-29 rate 47.8&#10;Ages 30-34 rate 45.7 &#10;Ages 35-44 rate 38.3 &#10;Ages 45+ rate 4.6"/>
          <p:cNvPicPr>
            <a:picLocks noGrp="1"/>
          </p:cNvPicPr>
          <p:nvPr>
            <p:ph sz="half" idx="12" hasCustomPrompt="1"/>
          </p:nvPr>
        </p:nvPicPr>
        <p:blipFill>
          <a:blip r:embed="rId5" cstate="print"/>
          <a:stretch>
            <a:fillRect/>
          </a:stretch>
        </p:blipFill>
        <p:spPr>
          <a:xfrm>
            <a:off x="8481932" y="1447991"/>
            <a:ext cx="2688920" cy="4889667"/>
          </a:xfrm>
          <a:prstGeom prst="rect">
            <a:avLst/>
          </a:prstGeom>
        </p:spPr>
      </p:pic>
      <p:pic>
        <p:nvPicPr>
          <p:cNvPr id="6" name="Content 4" descr="Percentage of race unknown&#10;Ages 15-19 rate 14&#10;Ages 20-24 rate 17.9&#10;Ages 25-29 rate 13.4&#10;Ages 30-34 rate 14.2&#10;Ages 35-44 rate 13.3&#10;Ages 45+ rate 13"/>
          <p:cNvPicPr>
            <a:picLocks noGrp="1"/>
          </p:cNvPicPr>
          <p:nvPr>
            <p:ph sz="half" idx="13" hasCustomPrompt="1"/>
          </p:nvPr>
        </p:nvPicPr>
        <p:blipFill>
          <a:blip r:embed="rId6" cstate="print"/>
          <a:stretch>
            <a:fillRect/>
          </a:stretch>
        </p:blipFill>
        <p:spPr>
          <a:xfrm>
            <a:off x="11177943" y="1447546"/>
            <a:ext cx="795119" cy="4889667"/>
          </a:xfrm>
          <a:prstGeom prst="rect">
            <a:avLst/>
          </a:prstGeom>
        </p:spPr>
      </p:pic>
      <p:sp>
        <p:nvSpPr>
          <p:cNvPr id="8" name="Footnote_Label"/>
          <p:cNvSpPr>
            <a:spLocks noGrp="1"/>
          </p:cNvSpPr>
          <p:nvPr>
            <p:ph sz="half" idx="11"/>
          </p:nvPr>
        </p:nvSpPr>
        <p:spPr>
          <a:xfrm>
            <a:off x="2653146" y="6491628"/>
            <a:ext cx="9162296" cy="365125"/>
          </a:xfrm>
        </p:spPr>
        <p:txBody>
          <a:bodyPr>
            <a:noAutofit/>
          </a:bodyPr>
          <a:lstStyle/>
          <a:p>
            <a:pPr marL="0" marR="0" algn="l">
              <a:lnSpc>
                <a:spcPct val="100000"/>
              </a:lnSpc>
              <a:spcBef>
                <a:spcPts val="0"/>
              </a:spcBef>
              <a:spcAft>
                <a:spcPts val="0"/>
              </a:spcAft>
              <a:buNone/>
            </a:pPr>
            <a:r>
              <a:rPr sz="900" b="0" i="0" u="none" cap="none" dirty="0">
                <a:solidFill>
                  <a:srgbClr val="000000">
                    <a:alpha val="100000"/>
                  </a:srgbClr>
                </a:solidFill>
                <a:latin typeface="Tw Cen MT (Body)"/>
                <a:cs typeface="Tw Cen MT (Body)"/>
                <a:sym typeface="Tw Cen MT (Body)"/>
              </a:rPr>
              <a:t>* Early syphilis includes primary, secondary, and early non-primary non-secondary syphilis.
American Indian/Alaska Native and Native Hawaiian/Other Pacific Islander and race-specific data for ages 0-14 </a:t>
            </a:r>
            <a:r>
              <a:rPr lang="en-US" sz="900" b="0" i="0" u="none" cap="none" dirty="0">
                <a:solidFill>
                  <a:srgbClr val="000000">
                    <a:alpha val="100000"/>
                  </a:srgbClr>
                </a:solidFill>
                <a:latin typeface="Tw Cen MT (Body)"/>
                <a:cs typeface="Tw Cen MT (Body)"/>
                <a:sym typeface="Tw Cen MT (Body)"/>
              </a:rPr>
              <a:t>were</a:t>
            </a:r>
            <a:r>
              <a:rPr sz="9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Male Incidence Rates by Race/Ethnicity and Age Group (in years), California, 2021</a:t>
            </a:r>
          </a:p>
        </p:txBody>
      </p:sp>
      <p:sp>
        <p:nvSpPr>
          <p:cNvPr id="7" name="axis_title"/>
          <p:cNvSpPr>
            <a:spLocks noGrp="1"/>
          </p:cNvSpPr>
          <p:nvPr>
            <p:ph sz="half" idx="14" hasCustomPrompt="1"/>
          </p:nvPr>
        </p:nvSpPr>
        <p:spPr>
          <a:xfrm>
            <a:off x="4870857" y="6268443"/>
            <a:ext cx="2217211" cy="256000"/>
          </a:xfrm>
        </p:spPr>
        <p:txBody>
          <a:bodyPr>
            <a:normAutofit fontScale="92500" lnSpcReduction="10000"/>
          </a:bodyPr>
          <a:lstStyle/>
          <a:p>
            <a:endParaRPr/>
          </a:p>
        </p:txBody>
      </p:sp>
      <p:pic>
        <p:nvPicPr>
          <p:cNvPr id="3" name="Content 1" descr="Black/African American male rate&#10;Ages 15-19 rate 48 (46.8 in tables)&#10;Ages 20-24 rate 234.4 &#10;Ages 25-29 rate 366.3 (367.4)&#10;Ages 30-34 rate 497.7&#10;Ages 35-44 rate 304.2 (304.9)&#10;Ages 45+ rate 83.9"/>
          <p:cNvPicPr>
            <a:picLocks noGrp="1"/>
          </p:cNvPicPr>
          <p:nvPr>
            <p:ph sz="half" idx="2" hasCustomPrompt="1"/>
          </p:nvPr>
        </p:nvPicPr>
        <p:blipFill>
          <a:blip r:embed="rId3" cstate="print"/>
          <a:stretch>
            <a:fillRect/>
          </a:stretch>
        </p:blipFill>
        <p:spPr>
          <a:xfrm>
            <a:off x="279064" y="1441327"/>
            <a:ext cx="5449932" cy="4889668"/>
          </a:xfrm>
          <a:prstGeom prst="rect">
            <a:avLst/>
          </a:prstGeom>
        </p:spPr>
      </p:pic>
      <p:pic>
        <p:nvPicPr>
          <p:cNvPr id="4" name="Content 2" descr="Hispanic male rate&#10;Ages 15-19 rate 22.2&#10;Ages 20-24 rate 91.4 (91.5)&#10;Ages 25-29 rate 167.3 (167.0)&#10;Ages 30-34 rate 196.3 &#10;Ages 35-44 rate 132.9 (132.6)&#10;Ages 45+ rate 51.9 (51.8)"/>
          <p:cNvPicPr>
            <a:picLocks noGrp="1"/>
          </p:cNvPicPr>
          <p:nvPr>
            <p:ph sz="half" idx="10" hasCustomPrompt="1"/>
          </p:nvPr>
        </p:nvPicPr>
        <p:blipFill>
          <a:blip r:embed="rId4" cstate="print"/>
          <a:stretch>
            <a:fillRect/>
          </a:stretch>
        </p:blipFill>
        <p:spPr>
          <a:xfrm>
            <a:off x="5736087" y="1442709"/>
            <a:ext cx="2738571" cy="4889667"/>
          </a:xfrm>
          <a:prstGeom prst="rect">
            <a:avLst/>
          </a:prstGeom>
        </p:spPr>
      </p:pic>
      <p:pic>
        <p:nvPicPr>
          <p:cNvPr id="5" name="Content 3" descr="White male rate&#10;Ages 15-19 rate 9.0&#10;Ages 20-24 rate 46.4&#10;Ages 25-29 rate 98.7 (98.2)&#10;Ages 30-34 rate 131.4 &#10;Ages 35-44 rate 96.8 (97.0)&#10;Ages 45+ rate 38.5 (38.6)"/>
          <p:cNvPicPr>
            <a:picLocks noGrp="1"/>
          </p:cNvPicPr>
          <p:nvPr>
            <p:ph sz="half" idx="12" hasCustomPrompt="1"/>
          </p:nvPr>
        </p:nvPicPr>
        <p:blipFill>
          <a:blip r:embed="rId5" cstate="print"/>
          <a:stretch>
            <a:fillRect/>
          </a:stretch>
        </p:blipFill>
        <p:spPr>
          <a:xfrm>
            <a:off x="8481932" y="1447991"/>
            <a:ext cx="2688920" cy="4889667"/>
          </a:xfrm>
          <a:prstGeom prst="rect">
            <a:avLst/>
          </a:prstGeom>
        </p:spPr>
      </p:pic>
      <p:pic>
        <p:nvPicPr>
          <p:cNvPr id="6" name="Content 4" descr="Percentage of race unknown&#10;Ages 15-19 rate 12.1&#10;Ages 20-24 rate 10.9&#10;Ages 25-29 rate 9.7&#10;Ages 30-34 rate 8&#10;Ages 35-44 rate 8.6&#10;Ages 45+ rate 7.3"/>
          <p:cNvPicPr>
            <a:picLocks noGrp="1"/>
          </p:cNvPicPr>
          <p:nvPr>
            <p:ph sz="half" idx="13" hasCustomPrompt="1"/>
          </p:nvPr>
        </p:nvPicPr>
        <p:blipFill>
          <a:blip r:embed="rId6" cstate="print"/>
          <a:stretch>
            <a:fillRect/>
          </a:stretch>
        </p:blipFill>
        <p:spPr>
          <a:xfrm>
            <a:off x="11177943" y="1447546"/>
            <a:ext cx="795119" cy="4889667"/>
          </a:xfrm>
          <a:prstGeom prst="rect">
            <a:avLst/>
          </a:prstGeom>
        </p:spPr>
      </p:pic>
      <p:sp>
        <p:nvSpPr>
          <p:cNvPr id="8" name="Footnote_Label"/>
          <p:cNvSpPr>
            <a:spLocks noGrp="1"/>
          </p:cNvSpPr>
          <p:nvPr>
            <p:ph sz="half" idx="11"/>
          </p:nvPr>
        </p:nvSpPr>
        <p:spPr>
          <a:xfrm>
            <a:off x="2653146" y="6491628"/>
            <a:ext cx="9162296" cy="365125"/>
          </a:xfrm>
        </p:spPr>
        <p:txBody>
          <a:bodyPr>
            <a:noAutofit/>
          </a:bodyPr>
          <a:lstStyle/>
          <a:p>
            <a:pPr marL="0" marR="0" algn="l">
              <a:lnSpc>
                <a:spcPct val="100000"/>
              </a:lnSpc>
              <a:spcBef>
                <a:spcPts val="0"/>
              </a:spcBef>
              <a:spcAft>
                <a:spcPts val="0"/>
              </a:spcAft>
              <a:buNone/>
            </a:pPr>
            <a:r>
              <a:rPr sz="900" b="0" i="0" u="none" cap="none" dirty="0">
                <a:solidFill>
                  <a:srgbClr val="000000">
                    <a:alpha val="100000"/>
                  </a:srgbClr>
                </a:solidFill>
                <a:latin typeface="Tw Cen MT (Body)"/>
                <a:cs typeface="Tw Cen MT (Body)"/>
                <a:sym typeface="Tw Cen MT (Body)"/>
              </a:rPr>
              <a:t>* Early syphilis includes primary, secondary, and early non-primary non-secondary syphilis.
American Indian/Alaska Native and Native Hawaiian/Other Pacific Islander and race-specific data for ages 0-14 </a:t>
            </a:r>
            <a:r>
              <a:rPr lang="en-US" sz="900" b="0" i="0" u="none" cap="none" dirty="0">
                <a:solidFill>
                  <a:srgbClr val="000000">
                    <a:alpha val="100000"/>
                  </a:srgbClr>
                </a:solidFill>
                <a:latin typeface="Tw Cen MT (Body)"/>
                <a:cs typeface="Tw Cen MT (Body)"/>
                <a:sym typeface="Tw Cen MT (Body)"/>
              </a:rPr>
              <a:t>were</a:t>
            </a:r>
            <a:r>
              <a:rPr sz="9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for Females by Race/Ethnicity, 
California, 2012–2021</a:t>
            </a:r>
          </a:p>
        </p:txBody>
      </p:sp>
      <p:pic>
        <p:nvPicPr>
          <p:cNvPr id="3" name="Content 1" descr="2012-2021 trendline graph of female early syphilis incidence rates by race/ethnicity&#10;•  AI/AN rates ranged from 2.4 in 2012 to 31.3 in 2021&#10;•  Asian rates ranged from 0.3 in 2012 to 3.2 in 2021&#10;•  Black rates ranged from 7.9 in 2012 to 48.7 in 2021&#10;•  Hispanic rates ranged from 1.8 in 2012 to 19.0 in 2021&#10;•  Native Hawaiian/Other Pacific Islander rates ranged from 2.9 in 2012 to 16.8 in 2021&#10;•  White rates ranged from 1 in 2012 to 13.7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AI/AN = American Indian/Alaska Native; NHPI = Native Hawaiian/Other Pacific Islander.
Race/ethnicity “Not Specified” ranged from 2.88% to 14.17% of cases for females in any given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Neurosyphilis Case Count and Percent of All Syphilis Cases,
California Project Area‡, 2012–2021</a:t>
            </a:r>
          </a:p>
        </p:txBody>
      </p:sp>
      <p:pic>
        <p:nvPicPr>
          <p:cNvPr id="3" name="Content 1" descr="2012-2021 comparison graph of neurosyphilis case counts in the California Project Area versus the percent that represents of all syphilis cases&#10;•  Neurosyphilis case counts ranged from 87 in 2012 to 511 in 2021&#10;•  Neurosyphilis as a percent of all syphilis cases ranged from 2.2% in 2012 to 2.6%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‡California Project Area (CPA) excludes Los Angeles and San Francisco</a:t>
            </a:r>
            <a:r>
              <a:rPr lang="en-US" dirty="0"/>
              <a:t> local health jurisdictions</a:t>
            </a:r>
            <a:r>
              <a:rPr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for Males by Race/Ethnicity, 
California, 2012–2021</a:t>
            </a:r>
          </a:p>
        </p:txBody>
      </p:sp>
      <p:pic>
        <p:nvPicPr>
          <p:cNvPr id="3" name="Content 1" descr="2012-2021 trendline graph of male early syphilis incidence rates by race/ethnicity&#10;•  AI/AN rates ranged from 24.1 in 2012 to 55.1 in 2021&#10;•  Asian rates ranged from 9.5 in 2012 to 27.9 in 2021&#10;•  Black rates ranged from 66.7 in 2012 to 160.5 in 2021&#10;•  Hispanic rates ranged from 26.4 in 2012 to 72.9 in 2021&#10;•  Native Hawaiian/Other Pacific Islander rates ranged from 31.1 in 2012 to 51.1 in 2021&#10;•  White rates ranged from 26.5 in 2012 to 47.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AI/AN = American Indian/Alaska Native; NHPI = Native Hawaiian/Other Pacific Islander.
Race/ethnicity “Not Specified” ranged from 3.24% to 10.95% of cases for males in any given year.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HIV Status among Early Syphilis* Men </a:t>
            </a:r>
            <a:r>
              <a:rPr lang="en-US" dirty="0"/>
              <a:t>W</a:t>
            </a:r>
            <a:r>
              <a:rPr dirty="0"/>
              <a:t>ho Ha</a:t>
            </a:r>
            <a:r>
              <a:rPr lang="en-US" dirty="0"/>
              <a:t>d</a:t>
            </a:r>
            <a:r>
              <a:rPr dirty="0"/>
              <a:t> Sex with Men Cases, California, 2021</a:t>
            </a:r>
          </a:p>
        </p:txBody>
      </p:sp>
      <p:pic>
        <p:nvPicPr>
          <p:cNvPr id="3" name="Content 1" descr="Pie chart of HIV status among early syphilis MSM 2021 cases, N=8,134 excluding unknown and refused to state status&#10;•  52.5% HIV positive&#10;•  47.5% HIV negative"/>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Early syphilis includes primary, secondary, and early non-primary non-secondary syphilis.
MSM includes Men who ha</a:t>
            </a:r>
            <a:r>
              <a:rPr lang="en-US" sz="1200" b="0" i="0" u="none" cap="none" dirty="0">
                <a:solidFill>
                  <a:srgbClr val="000000">
                    <a:alpha val="100000"/>
                  </a:srgbClr>
                </a:solidFill>
                <a:latin typeface="Tw Cen MT (Body)"/>
                <a:cs typeface="Tw Cen MT (Body)"/>
                <a:sym typeface="Tw Cen MT (Body)"/>
              </a:rPr>
              <a:t>d</a:t>
            </a:r>
            <a:r>
              <a:rPr sz="1200" b="0" i="0" u="none" cap="none" dirty="0">
                <a:solidFill>
                  <a:srgbClr val="000000">
                    <a:alpha val="100000"/>
                  </a:srgbClr>
                </a:solidFill>
                <a:latin typeface="Tw Cen MT (Body)"/>
                <a:cs typeface="Tw Cen MT (Body)"/>
                <a:sym typeface="Tw Cen MT (Body)"/>
              </a:rPr>
              <a:t> sex with Men only.
N does not include HIV status unknown or refused to state: 641 cases in 2021.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HIV </a:t>
            </a:r>
            <a:r>
              <a:rPr dirty="0" err="1"/>
              <a:t>PrEP</a:t>
            </a:r>
            <a:r>
              <a:rPr dirty="0"/>
              <a:t> Use among Early Syphilis* HIV Negative Men </a:t>
            </a:r>
            <a:r>
              <a:rPr lang="en-US" dirty="0"/>
              <a:t>W</a:t>
            </a:r>
            <a:r>
              <a:rPr dirty="0"/>
              <a:t>ho Ha</a:t>
            </a:r>
            <a:r>
              <a:rPr lang="en-US" dirty="0"/>
              <a:t>d</a:t>
            </a:r>
            <a:r>
              <a:rPr dirty="0"/>
              <a:t> Sex with Men Cases, California Project Area‡, 2021</a:t>
            </a:r>
          </a:p>
        </p:txBody>
      </p:sp>
      <p:pic>
        <p:nvPicPr>
          <p:cNvPr id="3" name="Content 1" descr="Pie chart of HIV PrEP use among early syphilis HIV negative MSM 2021 cases, N=1,755 excluding unknown and refused to state PrEP status&#10;•  51.3% receiving PrEP&#10;•  48.7% non on PrEP&#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normAutofit lnSpcReduction="10000"/>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‡California Project Area (CPA) excludes Los Angeles and San Francisco local health jurisdictions.
MSM includes Men who had sex with Men only.
PrEP=Pre-exposure prophylaxis. N does not include PrEP status unknown or refused to state: 268 cases in 2021.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Sex, Gender of Sex Partners, and HIV Status, California, 2021</a:t>
            </a:r>
          </a:p>
        </p:txBody>
      </p:sp>
      <p:pic>
        <p:nvPicPr>
          <p:cNvPr id="3" name="Content 1" descr="2021 bar graph of early syphilis incidence rates per 100,000 by sex, gender of sex partners, and HIV Status&#10;•  HIV+ MSM rate 4,210.8&#10;•  HIV- MSM rate 379.1&#10;•  Non-MSM Males rate 25.3&#10;•  Females rate 19.3&#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and Men who had sex with both Men and Women.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Early Syphilis*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Men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early syphilis MSM cases&#10;•  Internet percents ranged from 40.8% in 2012 to 39% in 2021&#10;•  Bathhouses/Sex Clubs percents ranged from 9.7% in 2012 to 1.4% in 2021&#10;•  Bars/Clubs percents ranged from 21.3% in 2012 to 6.2%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only.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Early Syphilis*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Women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early syphilis MSW cases&#10;•  Internet percents ranged from 4.9% in 2012 to 8.5% in 2021&#10;•  Bathhouses/Sex Clubs percents ranged from 0.5% in 2012 to 0% in 2021&#10;•  Bars/Clubs percents ranged from 17.6% in 2012 to 4.7%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 Early syphilis includes primary, secondary, and early non-primary non-secondary syphilis.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Early Syphilis* Female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California, 2012–2021</a:t>
            </a:r>
          </a:p>
        </p:txBody>
      </p:sp>
      <p:pic>
        <p:nvPicPr>
          <p:cNvPr id="3" name="Content 1" descr="2012-2021 trendline graph of venues for interviewed early syphilis female cases&#10;•  Internet percents ranged from 6.1% in 2012 to 5% in 2021&#10;•  Bars/Clubs percents ranged from 8.6% in 2012 to 1.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Early syphilis includes primary, secondary, and early non-primary non-secondary syphilis.
Bathhouses/Sex Clubs have been excluded as each year was under 1% of cases.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Percent of Interviewed Early Syphilis* Syphilis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Methamphetamine Use, by Gender and Gender of Sex Partners, California, 2012-2021</a:t>
            </a:r>
          </a:p>
        </p:txBody>
      </p:sp>
      <p:pic>
        <p:nvPicPr>
          <p:cNvPr id="3" name="Content 1" descr="2012-2021 trendline graph of reported meth use among interviewed early syphilis cases by gender of sex partners &#10;•  MSM only meth use percents ranged from 16% in 2012 to 8.2% in 2021&#10;•  MSW meth use percents ranged from 12.4% in 2012 to 15.9% in 2021&#10;•  MSMW meth use percents ranged from 19.8% in 2012 to 16.6% in 2021&#10;•  Female meth use percents ranged from 17.9% in 2012 to 17.3%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only. MSMW includes Men who had sex with both Men and Women. MSW includes Men who had sex with Women only.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for Males by Gender of Sex Partners, California, 2012-2021</a:t>
            </a:r>
          </a:p>
        </p:txBody>
      </p:sp>
      <p:pic>
        <p:nvPicPr>
          <p:cNvPr id="3" name="Content 1" descr="2012-2021 trendline graph of early syphilis rates for males by gender of sex partners&#10;•  MSM &amp; MSMW rates ranged from 383.5 in 2012 to 783.6 in 2021&#10;•  All Males rates ranged from 27.2 in 2012 to 68.6 in 2021&#10;•  Non-MSM rates ranged from 5.7 in 2012 to 25.3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normAutofit fontScale="92500" lnSpcReduction="20000"/>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MSM includes Men who had sex with Men only. MSMW includes Men who had sex with both Men and Women.
Estimates for MSM population were calcuated from the American Community Survey (ACS) data (2009-2013) and estimated to be 5.7% of the Male population in California.
Grey et al. Estimating the Population Sizes of Men Who Have Sex With Men in US States and Counties Using Data From the American Community Survey. 2016. JMIR Public Health Surveillance. https://publichealth.jmir.org/2016/1/e14/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Early Syphilis* Incidence Rates by Gender Identity, California, 2016-2021</a:t>
            </a:r>
          </a:p>
        </p:txBody>
      </p:sp>
      <p:pic>
        <p:nvPicPr>
          <p:cNvPr id="3" name="Content 1" descr="2016-2021 trendline graph of Early Syphilis rates by gender identity&#10;•  Transgender Women rates ranged from 118.2 in 2016 to 400.8 in 2021&#10;•  Cisgender Men rates ranged from 50.1 in 2016 to 68.8 in 2021&#10;•  Cisgender Women rates ranged from 6.8 in 2016 to 17.3 in 2021&#10;•  Transgender Men rates ranged from 3 in 2016 to 17.9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 Early syphilis includes primary, secondary, and early non-primary non-secondary syphilis.
Transgender population estimates were calculated using Herman, J.L., Flores, A.R., O’Neill, K.K. (2022). How Many Adults and Youth Identify as Transgender in the United States? The Williams Institute, UCLA School of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Ocular Syphilis Case Count and Percent of All Syphilis Cases,
California Project Area‡, 2012–2021</a:t>
            </a:r>
          </a:p>
        </p:txBody>
      </p:sp>
      <p:pic>
        <p:nvPicPr>
          <p:cNvPr id="3" name="Content 1" descr="2012-2021 comparison graph of ocular syphilis case counts in the California Project Area versus the percent that represents of all syphilis cases&#10;•  Ocular syphilis case counts ranged from 10 in 2012 to 235 in 2021&#10;•  Ocular syphilis as a percent of all syphilis cases ranged from 0.3% in 2012 to 1.2%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California Project Area (CPA) excludes Los Angeles and San Francisco</a:t>
            </a:r>
            <a:r>
              <a:rPr lang="en-US" sz="1000" b="0" i="0" u="none" cap="none" dirty="0">
                <a:solidFill>
                  <a:srgbClr val="000000">
                    <a:alpha val="100000"/>
                  </a:srgbClr>
                </a:solidFill>
                <a:latin typeface="Tw Cen MT (Body)"/>
                <a:cs typeface="Tw Cen MT (Body)"/>
                <a:sym typeface="Tw Cen MT (Body)"/>
              </a:rPr>
              <a:t> local health jurisdictions</a:t>
            </a:r>
            <a:r>
              <a:rPr sz="1000" b="0" i="0" u="none" cap="none" dirty="0">
                <a:solidFill>
                  <a:srgbClr val="000000">
                    <a:alpha val="100000"/>
                  </a:srgbClr>
                </a:solidFill>
                <a:latin typeface="Tw Cen MT (Body)"/>
                <a:cs typeface="Tw Cen MT (Body)"/>
                <a:sym typeface="Tw Cen MT (Body)"/>
              </a:rPr>
              <a:t>.
Trends in ocular syphilis should be interpreted with caution due to inconsistent data collection of eye-related symptoms over time and data systems.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Congenital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(all stages), California Incidence Rates, 1941–2021</a:t>
            </a:r>
          </a:p>
        </p:txBody>
      </p:sp>
      <p:pic>
        <p:nvPicPr>
          <p:cNvPr id="3" name="Content 1" descr="1941-2021 trendline graph of congenital syphilis incidence rates (per 100,000 live births)&#10;•  Rates have had increases and decreases over time, starting at 704.5 in 1941, hitting an all time low of 4.4 in 1983, began rising again to a high of 113.6 in 1990, a low again of 6.6 in 2012, and have been continually rising since then; the 2021 rate was 120.9"/>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California versus United States 
Incidence Rates, 1963–2021</a:t>
            </a:r>
          </a:p>
        </p:txBody>
      </p:sp>
      <p:pic>
        <p:nvPicPr>
          <p:cNvPr id="3" name="Content 1" descr="1963-2021 trendline graph of congenital syphilis California versus United States incidence rates (per 100,000 live births)&#10;•  California rates have had increases and decreases over time, starting at 853.9 in 1963, hitting an all time low of 4.4 in 1983, began rising again to a high of 113.6 in 1990, a low again of 6.6 in 2012, and have been continually rising since then; the 2021 rate was 120.9&#10;•  United States rates have similarly had increases and decreases over time, starting at 98.4 in 1963, hitting an all time low of 6.6 in 1983, began rising again to a high of 107.6 in 1991, a low again of 8.2 in 2005, and have been continually rising since then; the 2021 rate was 74.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The Modified Kaufman Criteria were used through 1989. The CDC Case Definition (MMWR 1989; 48: 828) was used effective January 1, 1990. California data prior to 1985 include all cases of congenital syphilis, regardless of age.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 Counts and Incidence Rates by County, 
California, 2021</a:t>
            </a:r>
          </a:p>
        </p:txBody>
      </p:sp>
      <p:pic>
        <p:nvPicPr>
          <p:cNvPr id="3" name="Content 1" descr="Map of 2021 congenital syphilis case counts for California’s 58 counties in 4 categories:&#10;•  0 cases reported includes Alpine, Amador, Calaveras, Colusa, Del Norte, El Dorado, Glenn, Inyo, Lassen, Marin, Mariposa, Mendocino, Modoc, Mono, Napa, Nevada, Plumas, San Benito, San Luis Obispo, Sierra, Siskiyou, Trinity, Tuolumne&#10;•  1-2 cases include Humboldt, Lake, Madera, Placer, Santa Barbara, Tehama, Yolo&#10;•  3-9 cases include Alameda, Butte, Contra Costa, Imperial, Kings, Merced, Monterey, San Francisco, San Mateo, Santa Cruz, Shasta, Solano, Sonoma, Sutter, Ventura, Yuba&#10;•  10+ cases include Fresno, Kern, Los Angeles, Orange, Riverside, Sacramento, San Bernardino, San Diego, San Joaquin, Santa Clara, Stanislaus,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congenital syphilis incidence rates (per 100,000 live births) for California’s 58 counties in 4 categories:&#10;•  0 cases reported includes Alpine, Amador, Calaveras, Colusa, Del Norte, El Dorado, Glenn, Inyo, Lassen, Marin, Mariposa, Mendocino, Modoc, Mono, Napa, Nevada, Plumas, San Benito, San Luis Obispo, Sierra, Siskiyou, Trinity, Tuolumne &#10;•  &lt;40 rates include Contra Costa, San Francisco, San Mateo, Santa Barbara &#10;•  40-129 rates include Alameda, Los Angeles, Madera, Monterey, Orange, Placer, San Diego, Santa Clara, Solano, Sonoma, Tehama, Ventura, Yolo&#10;•  130+ rates include Butte, Fresno, Humboldt, Imperial, Kern, Kings, Lake, Merced, Riverside, Sacramento, San Bernardino, San Joaquin, Santa Cruz, Shasta, Stanislaus, Sutter,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dirty="0">
                <a:solidFill>
                  <a:srgbClr val="9E4770">
                    <a:alpha val="100000"/>
                  </a:srgbClr>
                </a:solidFill>
                <a:latin typeface="Arial"/>
                <a:cs typeface="Arial"/>
                <a:sym typeface="Arial"/>
              </a:rPr>
              <a:t>Congenital Syphilis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9E4770">
                    <a:alpha val="100000"/>
                  </a:srgbClr>
                </a:solidFill>
                <a:latin typeface="Arial"/>
                <a:cs typeface="Arial"/>
                <a:sym typeface="Arial"/>
              </a:rPr>
              <a:t>Congenital Syphilis Rates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Ranked Incidence Rates by County, 
California, 2021</a:t>
            </a:r>
          </a:p>
        </p:txBody>
      </p:sp>
      <p:pic>
        <p:nvPicPr>
          <p:cNvPr id="3" name="Content 1" descr="Ranking bar chart of 2020 congenital syphilis incidence rates (per 100,000 live births) with the highest rate in Yuba at 412.54 and the lowest non-zero in Contra Costa at 33.62. The 23 counties with no cases include Alpine, Amador, Calaveras, Colusa, Del Norte, El Dorado, Glenn, Inyo, Lassen, Marin, Mariposa, Mendocino, Modoc, Mono, Napa, Nevada, Plumas, San Benito, San Luis Obispo, Sierra, Siskiyou, Trinity, Tuolumne. There were 20 counties above the overall state rate of 120.9. In descending rate order, those counties were Yuba, Shasta, Stanislaus, Kern, Lake Imperial, Sutter, Fresno, Santa Cruz, San Bernardino, Kings, San Joaquin, Merced, Tulare, Riverside, Butte, Humboldt, Sacramento, Tehama, Los Angeles."/>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This figure excludes counties with zero cases (24 counties had zero cases in 2021)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by Vital Status and Presence of 
Signs/Symptoms, California, 2012-2021</a:t>
            </a:r>
          </a:p>
        </p:txBody>
      </p:sp>
      <p:pic>
        <p:nvPicPr>
          <p:cNvPr id="3" name="Content 1" descr="2012-2021 area graph of congenital syphilis cases by vital status and presence of signs/symptoms&#10;•  Total Cases started at 33 in 2012, then increased to 528 in 2021&#10;•  Stillbirths or neonatal deaths ranged from 1 in 2012 to 49 in 2021&#10;•  Alive, signs/symptoms of CS (met infant criteria) ranged from 6 in 2012 to 53 in 2021&#10;•  Alive, no signs/symptoms of CS ranged from 26 in 2012 to 424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Alive, no signs</a:t>
            </a:r>
            <a:r>
              <a:rPr lang="en-US" sz="1200" b="0" i="0" u="none" cap="none" dirty="0">
                <a:solidFill>
                  <a:srgbClr val="000000">
                    <a:alpha val="100000"/>
                  </a:srgbClr>
                </a:solidFill>
                <a:latin typeface="Tw Cen MT (Body)"/>
                <a:cs typeface="Tw Cen MT (Body)"/>
                <a:sym typeface="Tw Cen MT (Body)"/>
              </a:rPr>
              <a:t> of CS </a:t>
            </a:r>
            <a:r>
              <a:rPr sz="1200" b="0" i="0" u="none" cap="none" dirty="0">
                <a:solidFill>
                  <a:srgbClr val="000000">
                    <a:alpha val="100000"/>
                  </a:srgbClr>
                </a:solidFill>
                <a:latin typeface="Tw Cen MT (Body)"/>
                <a:cs typeface="Tw Cen MT (Body)"/>
                <a:sym typeface="Tw Cen MT (Body)"/>
              </a:rPr>
              <a:t>includes </a:t>
            </a:r>
            <a:r>
              <a:rPr lang="en-US" sz="1200" b="0" i="0" u="none" cap="none" dirty="0">
                <a:solidFill>
                  <a:srgbClr val="000000">
                    <a:alpha val="100000"/>
                  </a:srgbClr>
                </a:solidFill>
                <a:latin typeface="Tw Cen MT (Body)"/>
                <a:cs typeface="Tw Cen MT (Body)"/>
                <a:sym typeface="Tw Cen MT (Body)"/>
              </a:rPr>
              <a:t>cases that were </a:t>
            </a:r>
            <a:r>
              <a:rPr sz="1200" b="0" i="0" u="none" cap="none" dirty="0">
                <a:solidFill>
                  <a:srgbClr val="000000">
                    <a:alpha val="100000"/>
                  </a:srgbClr>
                </a:solidFill>
                <a:latin typeface="Tw Cen MT (Body)"/>
                <a:cs typeface="Tw Cen MT (Body)"/>
                <a:sym typeface="Tw Cen MT (Body)"/>
              </a:rPr>
              <a:t>alive </a:t>
            </a:r>
            <a:r>
              <a:rPr lang="en-US" sz="1200" b="0" i="0" u="none" cap="none" dirty="0">
                <a:solidFill>
                  <a:srgbClr val="000000">
                    <a:alpha val="100000"/>
                  </a:srgbClr>
                </a:solidFill>
                <a:latin typeface="Tw Cen MT (Body)"/>
                <a:cs typeface="Tw Cen MT (Body)"/>
                <a:sym typeface="Tw Cen MT (Body)"/>
              </a:rPr>
              <a:t>but were</a:t>
            </a:r>
            <a:r>
              <a:rPr sz="1200" b="0" i="0" u="none" cap="none" dirty="0">
                <a:solidFill>
                  <a:srgbClr val="000000">
                    <a:alpha val="100000"/>
                  </a:srgbClr>
                </a:solidFill>
                <a:latin typeface="Tw Cen MT (Body)"/>
                <a:cs typeface="Tw Cen MT (Body)"/>
                <a:sym typeface="Tw Cen MT (Body)"/>
              </a:rPr>
              <a:t> missing documentation o</a:t>
            </a:r>
            <a:r>
              <a:rPr lang="en-US" sz="1200" b="0" i="0" u="none" cap="none" dirty="0">
                <a:solidFill>
                  <a:srgbClr val="000000">
                    <a:alpha val="100000"/>
                  </a:srgbClr>
                </a:solidFill>
                <a:latin typeface="Tw Cen MT (Body)"/>
                <a:cs typeface="Tw Cen MT (Body)"/>
                <a:sym typeface="Tw Cen MT (Body)"/>
              </a:rPr>
              <a:t>f</a:t>
            </a:r>
            <a:r>
              <a:rPr sz="1200" b="0" i="0" u="none" cap="none" dirty="0">
                <a:solidFill>
                  <a:srgbClr val="000000">
                    <a:alpha val="100000"/>
                  </a:srgbClr>
                </a:solidFill>
                <a:latin typeface="Tw Cen MT (Body)"/>
                <a:cs typeface="Tw Cen MT (Body)"/>
                <a:sym typeface="Tw Cen MT (Body)"/>
              </a:rPr>
              <a:t> signs/symptoms.
Of the 528 total </a:t>
            </a:r>
            <a:r>
              <a:rPr lang="en-US" sz="1200" b="0" i="0" u="none" cap="none" dirty="0">
                <a:solidFill>
                  <a:srgbClr val="000000">
                    <a:alpha val="100000"/>
                  </a:srgbClr>
                </a:solidFill>
                <a:latin typeface="Tw Cen MT (Body)"/>
                <a:cs typeface="Tw Cen MT (Body)"/>
                <a:sym typeface="Tw Cen MT (Body)"/>
              </a:rPr>
              <a:t>CS </a:t>
            </a:r>
            <a:r>
              <a:rPr sz="1200" b="0" i="0" u="none" cap="none" dirty="0">
                <a:solidFill>
                  <a:srgbClr val="000000">
                    <a:alpha val="100000"/>
                  </a:srgbClr>
                </a:solidFill>
                <a:latin typeface="Tw Cen MT (Body)"/>
                <a:cs typeface="Tw Cen MT (Body)"/>
                <a:sym typeface="Tw Cen MT (Body)"/>
              </a:rPr>
              <a:t>cases in 2021, 424</a:t>
            </a:r>
            <a:r>
              <a:rPr lang="en-US" sz="1200" b="0" i="0" u="none" cap="none" dirty="0">
                <a:solidFill>
                  <a:srgbClr val="000000">
                    <a:alpha val="100000"/>
                  </a:srgbClr>
                </a:solidFill>
                <a:latin typeface="Tw Cen MT (Body)"/>
                <a:cs typeface="Tw Cen MT (Body)"/>
                <a:sym typeface="Tw Cen MT (Body)"/>
              </a:rPr>
              <a:t> were</a:t>
            </a:r>
            <a:r>
              <a:rPr sz="1200" b="0" i="0" u="none" cap="none" dirty="0">
                <a:solidFill>
                  <a:srgbClr val="000000">
                    <a:alpha val="100000"/>
                  </a:srgbClr>
                </a:solidFill>
                <a:latin typeface="Tw Cen MT (Body)"/>
                <a:cs typeface="Tw Cen MT (Body)"/>
                <a:sym typeface="Tw Cen MT (Body)"/>
              </a:rPr>
              <a:t> alive with no signs, 53 </a:t>
            </a:r>
            <a:r>
              <a:rPr lang="en-US" sz="1200" b="0" i="0" u="none" cap="none" dirty="0">
                <a:solidFill>
                  <a:srgbClr val="000000">
                    <a:alpha val="100000"/>
                  </a:srgbClr>
                </a:solidFill>
                <a:latin typeface="Tw Cen MT (Body)"/>
                <a:cs typeface="Tw Cen MT (Body)"/>
                <a:sym typeface="Tw Cen MT (Body)"/>
              </a:rPr>
              <a:t>were </a:t>
            </a:r>
            <a:r>
              <a:rPr sz="1200" b="0" i="0" u="none" cap="none" dirty="0">
                <a:solidFill>
                  <a:srgbClr val="000000">
                    <a:alpha val="100000"/>
                  </a:srgbClr>
                </a:solidFill>
                <a:latin typeface="Tw Cen MT (Body)"/>
                <a:cs typeface="Tw Cen MT (Body)"/>
                <a:sym typeface="Tw Cen MT (Body)"/>
              </a:rPr>
              <a:t>alive with signs of CS, 49 </a:t>
            </a:r>
            <a:r>
              <a:rPr lang="en-US" sz="1200" b="0" i="0" u="none" cap="none" dirty="0">
                <a:solidFill>
                  <a:srgbClr val="000000">
                    <a:alpha val="100000"/>
                  </a:srgbClr>
                </a:solidFill>
                <a:latin typeface="Tw Cen MT (Body)"/>
                <a:cs typeface="Tw Cen MT (Body)"/>
                <a:sym typeface="Tw Cen MT (Body)"/>
              </a:rPr>
              <a:t>were </a:t>
            </a:r>
            <a:r>
              <a:rPr sz="1200" b="0" i="0" u="none" cap="none" dirty="0">
                <a:solidFill>
                  <a:srgbClr val="000000">
                    <a:alpha val="100000"/>
                  </a:srgbClr>
                </a:solidFill>
                <a:latin typeface="Tw Cen MT (Body)"/>
                <a:cs typeface="Tw Cen MT (Body)"/>
                <a:sym typeface="Tw Cen MT (Body)"/>
              </a:rPr>
              <a:t>stillbirth</a:t>
            </a:r>
            <a:r>
              <a:rPr lang="en-US" sz="1200" b="0" i="0" u="none" cap="none" dirty="0">
                <a:solidFill>
                  <a:srgbClr val="000000">
                    <a:alpha val="100000"/>
                  </a:srgbClr>
                </a:solidFill>
                <a:latin typeface="Tw Cen MT (Body)"/>
                <a:cs typeface="Tw Cen MT (Body)"/>
                <a:sym typeface="Tw Cen MT (Body)"/>
              </a:rPr>
              <a:t>s</a:t>
            </a:r>
            <a:r>
              <a:rPr sz="1200" b="0" i="0" u="none" cap="none" dirty="0">
                <a:solidFill>
                  <a:srgbClr val="000000">
                    <a:alpha val="100000"/>
                  </a:srgbClr>
                </a:solidFill>
                <a:latin typeface="Tw Cen MT (Body)"/>
                <a:cs typeface="Tw Cen MT (Body)"/>
                <a:sym typeface="Tw Cen MT (Body)"/>
              </a:rPr>
              <a:t> or neonatal death</a:t>
            </a:r>
            <a:r>
              <a:rPr lang="en-US" sz="1200" b="0" i="0" u="none" cap="none" dirty="0">
                <a:solidFill>
                  <a:srgbClr val="000000">
                    <a:alpha val="100000"/>
                  </a:srgbClr>
                </a:solidFill>
                <a:latin typeface="Tw Cen MT (Body)"/>
                <a:cs typeface="Tw Cen MT (Body)"/>
                <a:sym typeface="Tw Cen MT (Body)"/>
              </a:rPr>
              <a:t>s.</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Congenital Syphilis Stillbirths</a:t>
            </a:r>
            <a:r>
              <a:rPr lang="en-US" dirty="0"/>
              <a:t> or </a:t>
            </a:r>
            <a:r>
              <a:rPr lang="en-US"/>
              <a:t>Neonatal Deaths</a:t>
            </a:r>
            <a:r>
              <a:t>, California, 2012-2021</a:t>
            </a:r>
          </a:p>
        </p:txBody>
      </p:sp>
      <p:pic>
        <p:nvPicPr>
          <p:cNvPr id="3" name="Content 1" descr="2012-2021 bar chart of congenital syphilis stillbirth case counts, ranging from: &#10;1 in 2012&#10;7 in 2013&#10;9 in 2014&#10;14 in 2015&#10;12 in 2016&#10;37 in 2017&#10;22 in 2018&#10;44 in 2019&#10;31 in 2020&#10;49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Stillbirth versus Live Birth Case Counts, California, 1990-2021</a:t>
            </a:r>
          </a:p>
        </p:txBody>
      </p:sp>
      <p:pic>
        <p:nvPicPr>
          <p:cNvPr id="3" name="Content 1" descr="1990-2021 stacked bar chart of congenital syphilis stillbirth versus live birth case counts&#10;•  Live birth counts ranged from 695 in 1990 to a low of 32 in 2012, then increased to 482 in 2021&#10;•  Stillbirths counts started at 4 in 1998, decreased back to 0 in 2010, then increased to 46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Congenital Syphilis versus Female Primary &amp; Secondary Syphilis Incidence Rates, California, </a:t>
            </a:r>
            <a:r>
              <a:rPr lang="en-US" dirty="0"/>
              <a:t>1990</a:t>
            </a:r>
            <a:r>
              <a:rPr dirty="0"/>
              <a:t>-2021</a:t>
            </a:r>
          </a:p>
        </p:txBody>
      </p:sp>
      <p:pic>
        <p:nvPicPr>
          <p:cNvPr id="3" name="Content 1" descr="1990-2021 trendline graph of congenital syphilis rates versus female P&amp;S syphilis rates&#10;•  Congenital syphilis rates  (per 100,000 live births) continued to present increases and decreases, starting at 113.6 in 1990, decreasing to 6.6 in 2012, then increasing to 120.9 in 2021&#10;•  Female P&amp;S syphilis rates  (per 100,000 population) also presented increases and decreases, starting in 1990 at 11.7, decreasing to 0.2 in 2002, then increasing to 10.7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P&amp;S rates include Primary and Secondary Syphilis Rates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Early Syphilis* Incidence Rates among Women Age (15-44) &amp; Congenital Syphilis Incidence Rates, by County, California, 2021</a:t>
            </a:r>
          </a:p>
        </p:txBody>
      </p:sp>
      <p:pic>
        <p:nvPicPr>
          <p:cNvPr id="3" name="Content 1" descr="Map of 2021 early syphilis females age 15-44 rates (per 100,000 population) for California’s 58 counties in 5 categories:&#10;•  0 cases reported includes Alpine, Calaveras, Inyo, Modoc, Mono, Sierra&#10;•  &lt;10 rates include San Luis Obispo&#10;•  10-24.9 rates include Alameda, Contra Costa, Marin, Monterey, Orange, Placer, Riverside, San Diego, San Mateo, Santa Barbara, Santa Clara, Ventura &#10;•  25-49.9 rates include El Dorado, Humboldt, Kings, San Francisco, Santa Cruz, Solano, Sonoma, Yolo&#10;•  50+ rates include Butte, Fresno, Kern, Los Angeles, Merced, Sacramento, San Bernardino, San Joaquin, Shasta, Stanislaus, Sutter,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congenital syphilis incidence rates (per 100,000 live births) for California’s 58 counties in 4 categories:&#10;•  0 cases reported includes Alpine, Amador, Calaveras, Colusa, Del Norte, El Dorado, Glenn, Inyo, Lassen, Marin, Mariposa, Mendocino, Modoc, Mono, Napa, Nevada, Plumas, San Benito, San Luis Obispo, Sierra, Siskiyou, Trinity, Tuolumne &#10;•  &lt;40 rates include Contra Costa, San Francisco, San Mateo, Santa Barbara &#10;•  40-129 rates include Alameda, Los Angeles, Madera, Monterey, Orange, Placer, San Diego, Santa Clara, Solano, Sonoma, Tehama, Ventura, Yolo&#10;•  130+ rates include Butte, Fresno, Humboldt, Imperial, Kern, Kings, Lake, Merced, Riverside, Sacramento, San Bernardino, San Joaquin, Santa Cruz, Shasta, Stanislaus, Sutter,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r>
              <a:t>* Early syphilis includes primary, secondary, and early non-primary non-secondary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Female Ages 15-44 Rates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9E4770">
                    <a:alpha val="100000"/>
                  </a:srgbClr>
                </a:solidFill>
                <a:latin typeface="Arial"/>
                <a:cs typeface="Arial"/>
                <a:sym typeface="Arial"/>
              </a:rPr>
              <a:t>Congenital Syphilis Rates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Primary &amp; Secondary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Early Syphilis* Incidence Rates among Females Ages 15-44, California, 2012-2021</a:t>
            </a:r>
          </a:p>
        </p:txBody>
      </p:sp>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pic>
        <p:nvPicPr>
          <p:cNvPr id="9" name="Content 1" descr="2012-2021 comparison graph of congenital syphilis case counts versus rates for early syphilis among females ages 15-44&#10;•  Congenital syphilis case counts started at 33 in 2012, increased to 58 in 2013, 104 in 2014, 148 in 2015, 214 in 2016, 288 in 2017, 328 in 2018, 446 in 2019, 483 in 2020 and 528 in 2021&#10;•  Early syphilis rates for females of childbearing age increased from 3.3 in 2012 to 4.8 in 2013, 7.2 in 2014, 10.4 in 2015, 15.9 in 2016, 20.2 in 2017, 28.3 in 2018, 32.9 in 2019, 32.8 in 2020 and 42.5 in 2021">
            <a:extLst>
              <a:ext uri="{FF2B5EF4-FFF2-40B4-BE49-F238E27FC236}">
                <a16:creationId xmlns:a16="http://schemas.microsoft.com/office/drawing/2014/main" id="{8D645F21-6A8A-1A8B-EF6C-D6A89C156B07}"/>
              </a:ext>
            </a:extLst>
          </p:cNvPr>
          <p:cNvPicPr>
            <a:picLocks noGrp="1"/>
          </p:cNvPicPr>
          <p:nvPr>
            <p:ph idx="1"/>
          </p:nvPr>
        </p:nvPicPr>
        <p:blipFill>
          <a:blip r:embed="rId3" cstate="print"/>
          <a:stretch>
            <a:fillRect/>
          </a:stretch>
        </p:blipFill>
        <p:spPr>
          <a:xfrm>
            <a:off x="414338" y="1533977"/>
            <a:ext cx="11387137" cy="462983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Syphilis (all stages*) Incidence Rates among Females Ages 15-44, California, 2012-2021</a:t>
            </a:r>
          </a:p>
        </p:txBody>
      </p:sp>
      <p:pic>
        <p:nvPicPr>
          <p:cNvPr id="3" name="Content 1" descr="2012-2021 comparison graph of congenital syphilis case counts versus rates for syphilis (all stages) among females age (15-44)&#10;•  Congenital syphilis case counts started at 33 in 2012, increased to 58 in 2013, 104 in 2014, 148 in 2015, 214 in 2016, 288 in 2017, 328 in 2018, 446 in 2019, 483 in 2020 and 528 in 2021&#10;•  Syphilis (all stages) rates for females of childbearing age increased from 8.5 in 2012 to 12.4 in 2013, 17.1 in 2014, 24.5 in 2015, 33 in 2016, 44.9 in 2017, 59.6 in 2018, 78.9 in 2019, decreased to 75 in 2020 and increased again to 100.6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 Early Syphilis* Cases by Pregnancy Status, California, 2012-2021</a:t>
            </a:r>
          </a:p>
        </p:txBody>
      </p:sp>
      <p:pic>
        <p:nvPicPr>
          <p:cNvPr id="3" name="Content 1" descr="2012-2021 comparison graph of congenital syphilis case counts versus female early syphilis case counts by pregnancy status&#10;&#10;•  Female early syphilis case counts by pregnancy status range from 25 pregnant, 222 not pregnant and 66 unknown pregnancy status in 2012 to 362 pregnant, 2,860 not pregnant and 576 unknown pregnancy status in 2021&#10;•  Congenital syphilis case counts started at 33 in 2012 and have continually increased since then to 58 in 2013, 104 in 2014, 148 in 2015, 214 in 2016, 288 in 2017, 328 in 2018, 446 in 2019, 483 in 2020 and 52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 Syphilis (all stages*) Cases by Pregnancy Status, California, 2012-2021</a:t>
            </a:r>
          </a:p>
        </p:txBody>
      </p:sp>
      <p:pic>
        <p:nvPicPr>
          <p:cNvPr id="3" name="Content 1" descr="2012-2021 comparison graph of congenital syphilis case counts versus female syphilis (all stages) case counts by pregnancy status&#10;•  Congenital syphilis case counts started at 33 in 2012 and have continually increased since then to 58 in 2013, 104 in 2014, 148 in 2015, 214 in 2016, 288 in 2017, 328 in 2018, 446 in 2019, 483 in 2020 and 528 in 2021&#10;•  Female syphilis (all stages) case counts by pregnancy status range from 120 pregnant, 524 not pregnant and 236 unknown pregnancy status in 2012 to 1,306 pregnant, 6,651 not pregnant and 1,061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Females Ages 15-44 Early Syphilis* Cases by Pregnancy Status, California, 2012-2021</a:t>
            </a:r>
          </a:p>
        </p:txBody>
      </p:sp>
      <p:pic>
        <p:nvPicPr>
          <p:cNvPr id="3" name="Content 1" descr="2012-2021 comparison graph of congenital syphilis case counts versus females of childbearing age early syphilis case counts by pregnancy status&#10;•  Congenital syphilis case counts started at 33 in 2012 and have continually increased since then to 58 in 2013, 104 in 2014, 148 in 2015, 214 in 2016, 288 in 2017, 328 in 2018, 446 in 2019, 483 in 2020 and 528 in 2021&#10;•  Females of childbearing age 15-44 early syphilis case counts by pregnancy status range from 24 pregnant, 181 not pregnant and 60 unknown pregnancy status in 2012 to 361 pregnant, 2,469 not pregnant and 447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Females Ages 15-44 Syphilis (all stages*) Cases by Pregnancy Status, California, 2012-2021</a:t>
            </a:r>
          </a:p>
        </p:txBody>
      </p:sp>
      <p:pic>
        <p:nvPicPr>
          <p:cNvPr id="3" name="Content 1" descr="2012-2021 comparison graph of congenital syphilis case counts versus females of childbearing age syphilis (all stages) case counts by pregnancy status&#10;•  Congenital syphilis case counts started at 33 in 2012 and have continually increased since then to 58 in 2013, 104 in 2014, 148 in 2015, 214 in 2016, 288 in 2017, 328 in 2018, 446 in 2019, 483 in 2020 and 528 in 2021&#10;•  Females of childbearing age 15-44 syphilis (all stages) case counts by pregnancy status range from 118 pregnant, 372 not pregnant and 181 unknown pregnancy status in 2012 to 1,303 pregnant, 5,666 not pregnant and 785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Female Early Syphilis* and Congenital Syphilis Cases, California, 2012–2021</a:t>
            </a:r>
          </a:p>
        </p:txBody>
      </p:sp>
      <p:pic>
        <p:nvPicPr>
          <p:cNvPr id="3" name="Content 1" descr="2012-2021 trendline of female early syphilis and congenital syphilis case counts&#10;•  Congenital syphilis case counts started at 33 in 2012 and has continually increased since then to 528 in 2021&#10;•  Female early syphilis case counts ranged from 313 in 2012 to 3,79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Female Syphilis (all stages*) and Congenital Syphilis Cases, California, 2012–2021</a:t>
            </a:r>
          </a:p>
        </p:txBody>
      </p:sp>
      <p:pic>
        <p:nvPicPr>
          <p:cNvPr id="3" name="Content 1" descr="2012-2021 trendline of female syphilis and congenital syphilis case counts&#10;•  Congenital syphilis case counts started at 33 in 2012, and has continually increased since then to 528 in 2021&#10;•  Female syphilis case counts ranged from 880 in 2012 to 9,01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Incidence Rates for Females by Race/Ethnicity, 
California, 2012–2021</a:t>
            </a:r>
          </a:p>
        </p:txBody>
      </p:sp>
      <p:pic>
        <p:nvPicPr>
          <p:cNvPr id="3" name="Content 1" descr="2012-2021 trendline graph of congenital syphilis incidence rates by race/ethnicity of mother&#10;&#10;Data excluded for American Indian/Alaska Native due to small numbers of cases causing unstable rates.&#10;&#10;•  Asian rates ranged from 2.9 in 2012 to 10 in 2021&#10;•  Black rates ranged from 26.4 in 2012 to 309.5 in 2021&#10;•  Hispanic rates ranged from 7.4 in 2012 to 135.0 in 2021&#10;•  White rates ranged from 4.4 in 2012 to 126.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Data </a:t>
            </a:r>
            <a:r>
              <a:rPr lang="en-US" sz="1200" b="0" i="0" u="none" cap="none" dirty="0">
                <a:solidFill>
                  <a:srgbClr val="000000">
                    <a:alpha val="100000"/>
                  </a:srgbClr>
                </a:solidFill>
                <a:latin typeface="Tw Cen MT (Body)"/>
                <a:cs typeface="Tw Cen MT (Body)"/>
                <a:sym typeface="Tw Cen MT (Body)"/>
              </a:rPr>
              <a:t>were</a:t>
            </a:r>
            <a:r>
              <a:rPr sz="1200" b="0" i="0" u="none" cap="none" dirty="0">
                <a:solidFill>
                  <a:srgbClr val="000000">
                    <a:alpha val="100000"/>
                  </a:srgbClr>
                </a:solidFill>
                <a:latin typeface="Tw Cen MT (Body)"/>
                <a:cs typeface="Tw Cen MT (Body)"/>
                <a:sym typeface="Tw Cen MT (Body)"/>
              </a:rPr>
              <a:t> excluded for American Indian/Alaska Native and Native Hawaiian/Other Pacific Islander due to small number of cases causing unstable rates.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Incidence Rates by Race/Ethnicity, California, 2021</a:t>
            </a:r>
          </a:p>
        </p:txBody>
      </p:sp>
      <p:pic>
        <p:nvPicPr>
          <p:cNvPr id="3" name="Content 1" descr="Graph of 2021 congenital syphilis case counts by mother’s race/ethnicity for 4 categories:&#10;•  Asian/Pacific Islander = 6&#10;•  Black = 68&#10;•  Hispanic = 272&#10;•  White = 151&#10;Unknown= 26&#10;&#10;Graph of 2021 congenital syphilis rates (per 100,000 live births) by mother’s race/ethnicity for 4 categories:&#10;•  Asian/Pacific Islander = 10.0&#10;•  Black = 309.5&#10;•  Hispanic = 135.0&#10;•  White = 126.5"/>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Data </a:t>
            </a:r>
            <a:r>
              <a:rPr lang="en-US" sz="1200" b="0" i="0" u="none" cap="none" dirty="0">
                <a:solidFill>
                  <a:srgbClr val="000000">
                    <a:alpha val="100000"/>
                  </a:srgbClr>
                </a:solidFill>
                <a:latin typeface="Tw Cen MT (Body)"/>
                <a:cs typeface="Tw Cen MT (Body)"/>
                <a:sym typeface="Tw Cen MT (Body)"/>
              </a:rPr>
              <a:t>were</a:t>
            </a:r>
            <a:r>
              <a:rPr sz="1200" b="0" i="0" u="none" cap="none" dirty="0">
                <a:solidFill>
                  <a:srgbClr val="000000">
                    <a:alpha val="100000"/>
                  </a:srgbClr>
                </a:solidFill>
                <a:latin typeface="Tw Cen MT (Body)"/>
                <a:cs typeface="Tw Cen MT (Body)"/>
                <a:sym typeface="Tw Cen MT (Body)"/>
              </a:rPr>
              <a:t> excluded for American Indian/Alaska Native and Native Hawaiian/Other Pacific Islander due to small number of cases causing unstable 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California versus United States 
Incidence Rates, 1941–2021</a:t>
            </a:r>
          </a:p>
        </p:txBody>
      </p:sp>
      <p:pic>
        <p:nvPicPr>
          <p:cNvPr id="3" name="Content 1" descr="1941-2021 trendline graph of primary &amp; secondary syphilis California versus United States incidence rates (per 100,000 population)&#10;•  California rates have had increases and decreases over time, starting at 42.3 in 1941, hitting a high of 64.0 in 1946, then a new low of 0.9 in 1999; the 2021 rate was 22.3&#10;•  United States rates have similarly had increases and decreases over time, starting at 51.7 in 1941, hitting a high of 70.9 in 1946, then a new low of 2.1 in 2000; the 2021 rate was 15.8"/>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Risk Factors Reported by Mothers of CS Infants, California Project Area (CPA), 2021</a:t>
            </a:r>
          </a:p>
        </p:txBody>
      </p:sp>
      <p:pic>
        <p:nvPicPr>
          <p:cNvPr id="3" name="Content 1" descr="Graph of 2021 risk factors reported by Mothers of infants with congenital syphilis&#10;&#10;•  59 percent reported delayed/no prenatal care&#10;•  50 percent reported meth use&#10;•  22 percent reported homelessness&#10;•  17 percent reported history of syphilis &#10;•  12 percent reported incarceration&#10;•  3 percent reported injection drug use&#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These data do not include Los Angeles or San Francisco local health jurisdictions.
</a:t>
            </a:r>
            <a:r>
              <a:rPr lang="en-US" sz="1000" b="0" i="0" u="none" cap="none" dirty="0">
                <a:solidFill>
                  <a:srgbClr val="000000">
                    <a:alpha val="100000"/>
                  </a:srgbClr>
                </a:solidFill>
                <a:latin typeface="Tw Cen MT (Body)"/>
                <a:cs typeface="Tw Cen MT (Body)"/>
                <a:sym typeface="Tw Cen MT (Body)"/>
              </a:rPr>
              <a:t>*</a:t>
            </a:r>
            <a:r>
              <a:rPr sz="1000" b="0" i="0" u="none" cap="none" dirty="0">
                <a:solidFill>
                  <a:srgbClr val="000000">
                    <a:alpha val="100000"/>
                  </a:srgbClr>
                </a:solidFill>
                <a:latin typeface="Tw Cen MT (Body)"/>
                <a:cs typeface="Tw Cen MT (Body)"/>
                <a:sym typeface="Tw Cen MT (Body)"/>
              </a:rPr>
              <a:t>Prenatal care information was collected from CS cases in the CPA (N=405).
Additional risk information were collected through CS quality assurance review of case interview records (N=175 interviewed/405 (43.2) total CS cases in CPA).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Primary &amp; Secondary Syphilis, Case Counts and Incidence Rates by 
County, California, 2021</a:t>
            </a:r>
          </a:p>
        </p:txBody>
      </p:sp>
      <p:pic>
        <p:nvPicPr>
          <p:cNvPr id="3" name="Content 1" descr="Map of 2021 P&amp;S syphilis case counts for California’s 58 counties in 4 categories:&#10;•  0 cases reported includes Alpine, Mono, Sierra  &#10;•  &lt;10 cases include Amador, Calaveras, Colusa, Del Norte, Glenn, Inyo, Lassen, Mariposa, Modoc, Nevada, Plumas, San Benito, Trinity, Tuolumne  &#10;•  10-99 cases include Butte, El Dorado, Humboldt, Imperial, Kings, Lake, Madera, Marin, Mendocino, Merced, Monterey, Napa, Placer, San Luis Obispo, San Mateo, Santa Barbara, Santa Cruz, Shasta, Siskiyou, Solano, Sonoma, Sutter, Tehama, Yolo, Yuba&#10;•  100+ cases include Alameda, Contra Costa, Fresno, Kern, Los Angeles, Orange, Riverside, Sacramento, San Bernardino, San Diego, San Francisco, San Joaquin, Santa Clara, Stanislaus, Tulare, Ventura"/>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P&amp;S syphilis rates (per 100,000 population) for California’s 58 counties in 4 categories:&#10;•  0 cases reported includes Alpine, Mono, Sierra &#10;•  &lt;10 rates include Amador, Calaveras, Del Norte, El Dorado, Lassen, Marin, Mariposa, Nevada, Placer, San Benito, San Luis Obispo, San Mateo &#10;•  10-19.9 rates include Alameda, Colusa, Contra Costa, Humboldt, Imperial, Inyo, Kings, Mendocino, Monterey, Orange, Plumas, Riverside, San Diego, Santa Barbara, Santa Clara, Sonoma, Tuolumne, Ventura, Yolo &#10;•  20+ rates include Butte, Fresno, Glenn, Kern, Lake, Los Angeles, Madera, Merced, Modoc, Napa, Sacramento, San Bernardino, San Francisco, San Joaquin, Santa Cruz, Shasta, Siskiyou, Solano, Stanislaus, Sutter, Tehama, Trinity,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pPr marL="0" marR="0" algn="ctr">
              <a:lnSpc>
                <a:spcPct val="100000"/>
              </a:lnSpc>
              <a:spcBef>
                <a:spcPts val="0"/>
              </a:spcBef>
              <a:spcAft>
                <a:spcPts val="0"/>
              </a:spcAft>
              <a:buNone/>
            </a:pPr>
            <a:r>
              <a:t>* P&amp;S syphilis includes primary and 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P&amp;S Syphilis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P&amp;S Syphilis Rates</a:t>
            </a:r>
          </a:p>
        </p:txBody>
      </p:sp>
    </p:spTree>
  </p:cSld>
  <p:clrMapOvr>
    <a:masterClrMapping/>
  </p:clrMapOvr>
</p:sld>
</file>

<file path=ppt/theme/theme1.xml><?xml version="1.0" encoding="utf-8"?>
<a:theme xmlns:a="http://schemas.openxmlformats.org/drawingml/2006/main" name="Main_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92824" tIns="46412" rIns="92824" bIns="46412">
        <a:spAutoFit/>
      </a:bodyPr>
      <a:lstStyle>
        <a:defPPr algn="l" eaLnBrk="1" hangingPunct="1">
          <a:spcBef>
            <a:spcPct val="30000"/>
          </a:spcBef>
          <a:defRPr sz="1400" dirty="0">
            <a:latin typeface="+mn-lt"/>
          </a:defRPr>
        </a:defPPr>
      </a:lstStyle>
    </a:txDef>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documentManagement>
</p:properties>
</file>

<file path=customXml/itemProps1.xml><?xml version="1.0" encoding="utf-8"?>
<ds:datastoreItem xmlns:ds="http://schemas.openxmlformats.org/officeDocument/2006/customXml" ds:itemID="{50722116-625E-4DF7-B549-61E260779F97}"/>
</file>

<file path=customXml/itemProps2.xml><?xml version="1.0" encoding="utf-8"?>
<ds:datastoreItem xmlns:ds="http://schemas.openxmlformats.org/officeDocument/2006/customXml" ds:itemID="{A3F0F669-0A81-4B54-B0D9-EF6C36DB46E5}"/>
</file>

<file path=customXml/itemProps3.xml><?xml version="1.0" encoding="utf-8"?>
<ds:datastoreItem xmlns:ds="http://schemas.openxmlformats.org/officeDocument/2006/customXml" ds:itemID="{DA17A670-3EF1-4FA7-9971-3EB86C1637ED}"/>
</file>

<file path=docProps/app.xml><?xml version="1.0" encoding="utf-8"?>
<Properties xmlns="http://schemas.openxmlformats.org/officeDocument/2006/extended-properties" xmlns:vt="http://schemas.openxmlformats.org/officeDocument/2006/docPropsVTypes">
  <Template>Green bar</Template>
  <TotalTime>36026</TotalTime>
  <Words>3709</Words>
  <Application>Microsoft Office PowerPoint</Application>
  <PresentationFormat>Widescreen</PresentationFormat>
  <Paragraphs>243</Paragraphs>
  <Slides>80</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Tw Cen MT (Body)</vt:lpstr>
      <vt:lpstr>Arial</vt:lpstr>
      <vt:lpstr>Wingdings</vt:lpstr>
      <vt:lpstr>Calibri</vt:lpstr>
      <vt:lpstr>Bahnschrift SemiBold SemiConden</vt:lpstr>
      <vt:lpstr>Tw Cen MT</vt:lpstr>
      <vt:lpstr>Tw Cen MT (Headings)</vt:lpstr>
      <vt:lpstr>Main_Theme</vt:lpstr>
      <vt:lpstr>Syphilis by Stage 
  Total Syphilis 
  Primary &amp; Secondary Syphilis 
  Early Syphilis 
  Congenital Syphilis</vt:lpstr>
      <vt:lpstr>Total Syphilis</vt:lpstr>
      <vt:lpstr>Total Syphilis (all stages), California Incidence Rates, 1913–2021</vt:lpstr>
      <vt:lpstr>Syphilis Incidence Rates by Stage, California, 2012–2021</vt:lpstr>
      <vt:lpstr>Neurosyphilis Case Count and Percent of All Syphilis Cases,
California Project Area‡, 2012–2021</vt:lpstr>
      <vt:lpstr>Ocular Syphilis Case Count and Percent of All Syphilis Cases,
California Project Area‡, 2012–2021</vt:lpstr>
      <vt:lpstr>Primary &amp; Secondary Syphilis</vt:lpstr>
      <vt:lpstr>Primary &amp; Secondary Syphilis, California versus United States 
Incidence Rates, 1941–2021</vt:lpstr>
      <vt:lpstr>Primary &amp; Secondary Syphilis, Case Counts and Incidence Rates by 
County, California, 2021</vt:lpstr>
      <vt:lpstr>Primary &amp; Secondary Syphilis, Ranked Incidence Rates by County, 
California, 2021</vt:lpstr>
      <vt:lpstr>Primary &amp; Secondary Syphilis among Females Ages 15-44, 
Case Counts and Incidence Rates by County, California, 2021</vt:lpstr>
      <vt:lpstr>Primary &amp; Secondary Syphilis, Incidence Rates by Region, 
California, 2012–2021</vt:lpstr>
      <vt:lpstr>Number of Primary &amp; Secondary Syphilis Cases by Region, Gender, Gender of Sex Partners, and Year, California, 2012–2021</vt:lpstr>
      <vt:lpstr>Primary &amp; Secondary Syphilis, Case Counts by Gender or by Gender and Gender of Sex Partners, California, 2002-2021</vt:lpstr>
      <vt:lpstr>Primary &amp; Secondary Syphilis, Incidence Rates by Gender,
California, 2002–2021</vt:lpstr>
      <vt:lpstr>Primary &amp; Secondary Syphilis, Incidence Rates by Age Group (in years)
and Gender, California, 2021</vt:lpstr>
      <vt:lpstr>Primary &amp; Secondary Syphilis, Incidence Rates for Females by Age 
Group (in years), California, 2012–2021</vt:lpstr>
      <vt:lpstr>Primary &amp; Secondary Syphilis, Incidence Rates for Males by Age 
Group (in years), California, 2012–2021</vt:lpstr>
      <vt:lpstr>Primary &amp; Secondary Syphilis, Incidence Rates by Race/Ethnicity and
Gender, California, 2021</vt:lpstr>
      <vt:lpstr>Primary &amp; Secondary Syphilis, Female Incidence Rates by Race/Ethnicity and Age Group (in years), California, 2021</vt:lpstr>
      <vt:lpstr>Primary &amp; Secondary Syphilis, Male Incidence Rates by Race/Ethnicity and Age Group (in years), California, 2021</vt:lpstr>
      <vt:lpstr>Primary &amp; Secondary Syphilis, Incidence Rates for Females by 
Race/Ethnicity, California, 2012–2021</vt:lpstr>
      <vt:lpstr>Primary &amp; Secondary Syphilis, Incidence Rates for Males by 
Race/Ethnicity, California, 2012–2021</vt:lpstr>
      <vt:lpstr>HIV Status among Primary &amp; Secondary Syphilis Men Who Had Sex with Men* Cases, California, 2021</vt:lpstr>
      <vt:lpstr>Percent of Interviewed Primary &amp; Secondary Syphilis Men Who Had Sex with Men Cases Who Reported Meeting Sex Partners at Specified Venues, California, 2012–2021</vt:lpstr>
      <vt:lpstr>Percent of Interviewed Primary &amp; Secondary Syphilis Men Who Had Sex with Women Cases Who Reported Meeting Sex Partners at Specified Venues, California, 2012–2021</vt:lpstr>
      <vt:lpstr>Percent of Interviewed Primary &amp; Secondary Syphilis Female Cases Who Reported Meeting Sex Partners at Specified Venues, California, 2012–2021</vt:lpstr>
      <vt:lpstr>Percent of Interviewed Primary &amp; Secondary Syphilis Cases Who Reported Methamphetamine Use, by Gender and Gender of Sex Partners, California, 2012-2021</vt:lpstr>
      <vt:lpstr>Primary &amp; Secondary Syphilis, Incidence Rates for Males by Gender of Sex Partners, California, 2012-2021</vt:lpstr>
      <vt:lpstr>Primary &amp; Secondary Syphilis Incidence Rates by Gender Identity, California, 2016-2021</vt:lpstr>
      <vt:lpstr>Early Syphilis</vt:lpstr>
      <vt:lpstr>Early Syphilis*, California versus United States 
Incidence Rates, 1941–2021</vt:lpstr>
      <vt:lpstr>Early Syphilis*, Case Counts and Incidence Rates by 
County, California, 2021</vt:lpstr>
      <vt:lpstr>Early Syphilis*, Ranked Incidence Rates by County, California, 2021</vt:lpstr>
      <vt:lpstr>Early Syphilis*, Incidence Rates by County and Gender,
California, 2021</vt:lpstr>
      <vt:lpstr>Early Syphilis* among Females Ages 15-44, Case Counts and Incidence Rates by County, California, 2021</vt:lpstr>
      <vt:lpstr>Early Syphilis*, Incidence Rates by Region, California, 2012–2021</vt:lpstr>
      <vt:lpstr>Number of Early Syphilis* Cases by Region, Gender, Gender of Sex Partners, and Year, California, 2012–2021</vt:lpstr>
      <vt:lpstr>Early Syphilis*, Case Counts by Gender, California, 2002-2021</vt:lpstr>
      <vt:lpstr>Early Syphilis*, Male Case Counts by Gender of Sex Partners, California, 2002-2021</vt:lpstr>
      <vt:lpstr>Early Syphilis*, Cases by Gender and Gender of Sex Partners, California, 2021</vt:lpstr>
      <vt:lpstr>Early Syphilis*, Incidence Rates by and Gender, California, 2002-2021</vt:lpstr>
      <vt:lpstr>Early Syphilis*, Incidence Rates by Age Group (in years) and Gender, California, 2021</vt:lpstr>
      <vt:lpstr>Early Syphilis*, Incidence Rates for Females by Age Group (in years), California, 2012–2021</vt:lpstr>
      <vt:lpstr>Early Syphilis*, Incidence Rates for Males by Age Group (in years), 
California, 2012–2021</vt:lpstr>
      <vt:lpstr>Early Syphilis*, Incidence Rates by Race/Ethnicity and Gender,
California, 2021</vt:lpstr>
      <vt:lpstr>Early Syphilis*, Female Incidence Rates by Race/Ethnicity and Age Group (in years), California, 2021</vt:lpstr>
      <vt:lpstr>Early Syphilis*, Male Incidence Rates by Race/Ethnicity and Age Group (in years), California, 2021</vt:lpstr>
      <vt:lpstr>Early Syphilis*, Incidence Rates for Females by Race/Ethnicity, 
California, 2012–2021</vt:lpstr>
      <vt:lpstr>Early Syphilis*, Incidence Rates for Males by Race/Ethnicity, 
California, 2012–2021</vt:lpstr>
      <vt:lpstr>HIV Status among Early Syphilis* Men Who Had Sex with Men Cases, California, 2021</vt:lpstr>
      <vt:lpstr>HIV PrEP Use among Early Syphilis* HIV Negative Men Who Had Sex with Men Cases, California Project Area‡, 2021</vt:lpstr>
      <vt:lpstr>Early Syphilis*, Incidence Rates by Sex, Gender of Sex Partners, and HIV Status, California, 2021</vt:lpstr>
      <vt:lpstr>Percent of Interviewed Early Syphilis* Men Who Had Sex with Men Cases Who Reported Meeting Sex Partners at Specified Venues, California, 2012–2021</vt:lpstr>
      <vt:lpstr>Percent of Interviewed Early Syphilis* Men Who Had Sex with Women Cases Who Reported Meeting Sex Partners at Specified Venues, California, 2012–2021</vt:lpstr>
      <vt:lpstr>Percent of Interviewed Early Syphilis* Female Cases Who Reported Meeting Sex Partners at Specified Venues, California, 2012–2021</vt:lpstr>
      <vt:lpstr>Percent of Interviewed Early Syphilis* Syphilis Cases Who Reported Methamphetamine Use, by Gender and Gender of Sex Partners, California, 2012-2021</vt:lpstr>
      <vt:lpstr>Early Syphilis*, Incidence Rates for Males by Gender of Sex Partners, California, 2012-2021</vt:lpstr>
      <vt:lpstr>Early Syphilis* Incidence Rates by Gender Identity, California, 2016-2021</vt:lpstr>
      <vt:lpstr>Congenital Syphilis</vt:lpstr>
      <vt:lpstr>Congenital Syphilis (all stages), California Incidence Rates, 1941–2021</vt:lpstr>
      <vt:lpstr>Congenital Syphilis, California versus United States 
Incidence Rates, 1963–2021</vt:lpstr>
      <vt:lpstr>Congenital Syphilis, Case Counts and Incidence Rates by County, 
California, 2021</vt:lpstr>
      <vt:lpstr>Congenital Syphilis, Ranked Incidence Rates by County, 
California, 2021</vt:lpstr>
      <vt:lpstr>Congenital Syphilis, Cases by Vital Status and Presence of 
Signs/Symptoms, California, 2012-2021</vt:lpstr>
      <vt:lpstr>Congenital Syphilis Stillbirths or Neonatal Deaths, California, 2012-2021</vt:lpstr>
      <vt:lpstr>Congenital Syphilis, Stillbirth versus Live Birth Case Counts, California, 1990-2021</vt:lpstr>
      <vt:lpstr>Congenital Syphilis versus Female Primary &amp; Secondary Syphilis Incidence Rates, California, 1990-2021</vt:lpstr>
      <vt:lpstr>Early Syphilis* Incidence Rates among Women Age (15-44) &amp; Congenital Syphilis Incidence Rates, by County, California, 2021</vt:lpstr>
      <vt:lpstr>Congenital Syphilis Cases and Early Syphilis* Incidence Rates among Females Ages 15-44, California, 2012-2021</vt:lpstr>
      <vt:lpstr>Congenital Syphilis Cases and Syphilis (all stages*) Incidence Rates among Females Ages 15-44, California, 2012-2021</vt:lpstr>
      <vt:lpstr>Congenital Syphilis Cases and Female Early Syphilis* Cases by Pregnancy Status, California, 2012-2021</vt:lpstr>
      <vt:lpstr>Congenital Syphilis Cases and Female Syphilis (all stages*) Cases by Pregnancy Status, California, 2012-2021</vt:lpstr>
      <vt:lpstr>Congenital Syphilis Cases and Females Ages 15-44 Early Syphilis* Cases by Pregnancy Status, California, 2012-2021</vt:lpstr>
      <vt:lpstr>Congenital Syphilis Cases and Females Ages 15-44 Syphilis (all stages*) Cases by Pregnancy Status, California, 2012-2021</vt:lpstr>
      <vt:lpstr>Female Early Syphilis* and Congenital Syphilis Cases, California, 2012–2021</vt:lpstr>
      <vt:lpstr>Female Syphilis (all stages*) and Congenital Syphilis Cases, California, 2012–2021</vt:lpstr>
      <vt:lpstr>Congenital Syphilis, Incidence Rates for Females by Race/Ethnicity, 
California, 2012–2021</vt:lpstr>
      <vt:lpstr>Congenital Syphilis, Incidence Rates by Race/Ethnicity, California, 2021</vt:lpstr>
      <vt:lpstr>Risk Factors Reported by Mothers of CS Infants, California Project Area (CPA), 2021</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2021 Data Slides for Syphilis</dc:title>
  <dc:creator/>
  <cp:lastModifiedBy>Reyna, Melissa@CDPH</cp:lastModifiedBy>
  <cp:revision>812</cp:revision>
  <cp:lastPrinted>2022-05-06T15:54:04Z</cp:lastPrinted>
  <dcterms:created xsi:type="dcterms:W3CDTF">2020-08-24T23:52:26Z</dcterms:created>
  <dcterms:modified xsi:type="dcterms:W3CDTF">2023-09-21T19:49:03Z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97;#English|25e340a5-d50c-48d7-adc0-a905fb7bff5c</vt:lpwstr>
  </property>
</Properties>
</file>