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fntdata" ContentType="application/x-fontdata"/>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charts/chart3.xml" ContentType="application/vnd.openxmlformats-officedocument.drawingml.chart+xml"/>
  <Override PartName="/ppt/notesMasters/notesMaster1.xml" ContentType="application/vnd.openxmlformats-officedocument.presentationml.notesMaster+xml"/>
  <Override PartName="/ppt/charts/chart1.xml" ContentType="application/vnd.openxmlformats-officedocument.drawingml.chart+xml"/>
  <Override PartName="/ppt/charts/chart2.xml" ContentType="application/vnd.openxmlformats-officedocument.drawingml.chart+xml"/>
  <Override PartName="/ppt/authors.xml" ContentType="application/vnd.ms-powerpoint.authors+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4" r:id="rId1"/>
  </p:sldMasterIdLst>
  <p:notesMasterIdLst>
    <p:notesMasterId r:id="rId30"/>
  </p:notesMasterIdLst>
  <p:handoutMasterIdLst>
    <p:handoutMasterId r:id="rId31"/>
  </p:handoutMasterIdLst>
  <p:sldIdLst>
    <p:sldId id="286" r:id="rId2"/>
    <p:sldId id="41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418" r:id="rId24"/>
    <p:sldId id="419" r:id="rId25"/>
    <p:sldId id="420" r:id="rId26"/>
    <p:sldId id="421" r:id="rId27"/>
    <p:sldId id="422" r:id="rId28"/>
    <p:sldId id="423" r:id="rId29"/>
  </p:sldIdLst>
  <p:sldSz cx="12192000" cy="6858000"/>
  <p:notesSz cx="6858000" cy="9144000"/>
  <p:embeddedFontLst>
    <p:embeddedFont>
      <p:font typeface="Bahnschrift SemiBold SemiConden" panose="020B0502040204020203" pitchFamily="34" charset="0"/>
      <p:regular r:id="rId32"/>
      <p:bold r:id="rId33"/>
    </p:embeddedFont>
    <p:embeddedFont>
      <p:font typeface="Calibri" panose="020F0502020204030204" pitchFamily="34" charset="0"/>
      <p:regular r:id="rId34"/>
      <p:bold r:id="rId35"/>
      <p:italic r:id="rId36"/>
      <p:boldItalic r:id="rId37"/>
    </p:embeddedFont>
    <p:embeddedFont>
      <p:font typeface="Tw Cen MT" panose="020B0602020104020603"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DB80F-D376-AE51-EA36-7BF6798804A5}" name="Chagollan, Roberto C@CDPH" initials="CRC" userId="S::Roberto.Chagollan@cdph.ca.gov::3d37002e-885d-45fe-bf5b-4a8d2dcd5e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ilson, Denise@CDPH" initials="GD" lastIdx="1" clrIdx="6">
    <p:extLst>
      <p:ext uri="{19B8F6BF-5375-455C-9EA6-DF929625EA0E}">
        <p15:presenceInfo xmlns:p15="http://schemas.microsoft.com/office/powerpoint/2012/main" userId="S::Denise.Gilson@cdph.ca.gov::7feec84d-d531-4dd3-8633-5e54aad6df24" providerId="AD"/>
      </p:ext>
    </p:extLst>
  </p:cmAuthor>
  <p:cmAuthor id="1" name="Harmon, Jennifer@CDPH" initials="HJ" lastIdx="51" clrIdx="0">
    <p:extLst>
      <p:ext uri="{19B8F6BF-5375-455C-9EA6-DF929625EA0E}">
        <p15:presenceInfo xmlns:p15="http://schemas.microsoft.com/office/powerpoint/2012/main" userId="S-1-5-21-4097889286-3091099877-3853663367-13014" providerId="AD"/>
      </p:ext>
    </p:extLst>
  </p:cmAuthor>
  <p:cmAuthor id="8" name="Burghardt, Nicole@CDPH" initials="BN" lastIdx="4" clrIdx="7">
    <p:extLst>
      <p:ext uri="{19B8F6BF-5375-455C-9EA6-DF929625EA0E}">
        <p15:presenceInfo xmlns:p15="http://schemas.microsoft.com/office/powerpoint/2012/main" userId="S::Nicole.Burghardt@cdph.ca.gov::065d1af0-54a7-4abc-9e81-629f6586bb73" providerId="AD"/>
      </p:ext>
    </p:extLst>
  </p:cmAuthor>
  <p:cmAuthor id="2" name="Oberman, Nina@CDPH" initials="ON" lastIdx="6" clrIdx="1">
    <p:extLst>
      <p:ext uri="{19B8F6BF-5375-455C-9EA6-DF929625EA0E}">
        <p15:presenceInfo xmlns:p15="http://schemas.microsoft.com/office/powerpoint/2012/main" userId="S-1-5-21-4097889286-3091099877-3853663367-46452" providerId="AD"/>
      </p:ext>
    </p:extLst>
  </p:cmAuthor>
  <p:cmAuthor id="3" name="Nina Oberman" initials="NO" lastIdx="24" clrIdx="2">
    <p:extLst>
      <p:ext uri="{19B8F6BF-5375-455C-9EA6-DF929625EA0E}">
        <p15:presenceInfo xmlns:p15="http://schemas.microsoft.com/office/powerpoint/2012/main" userId="bea2f763e4f822c2" providerId="Windows Live"/>
      </p:ext>
    </p:extLst>
  </p:cmAuthor>
  <p:cmAuthor id="4" name="Differding, Sandra@CDPH" initials="DS" lastIdx="18" clrIdx="3">
    <p:extLst>
      <p:ext uri="{19B8F6BF-5375-455C-9EA6-DF929625EA0E}">
        <p15:presenceInfo xmlns:p15="http://schemas.microsoft.com/office/powerpoint/2012/main" userId="S::Sandra.Differding@cdph.ca.gov::ee0145e1-2671-4077-92d6-236278217026" providerId="AD"/>
      </p:ext>
    </p:extLst>
  </p:cmAuthor>
  <p:cmAuthor id="5" name="Kovaleski, Laura@CDPH" initials="KL" lastIdx="25" clrIdx="4">
    <p:extLst>
      <p:ext uri="{19B8F6BF-5375-455C-9EA6-DF929625EA0E}">
        <p15:presenceInfo xmlns:p15="http://schemas.microsoft.com/office/powerpoint/2012/main" userId="S-1-5-21-4097889286-3091099877-3853663367-13046" providerId="AD"/>
      </p:ext>
    </p:extLst>
  </p:cmAuthor>
  <p:cmAuthor id="6" name="Kovaleski, Laura@CDPH" initials="KL [2]" lastIdx="3" clrIdx="5">
    <p:extLst>
      <p:ext uri="{19B8F6BF-5375-455C-9EA6-DF929625EA0E}">
        <p15:presenceInfo xmlns:p15="http://schemas.microsoft.com/office/powerpoint/2012/main" userId="S::Laura.Kovaleski@cdph.ca.gov::970d354e-ada2-484d-8bb7-fedf80a72b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3252"/>
    <a:srgbClr val="583A73"/>
    <a:srgbClr val="9B337B"/>
    <a:srgbClr val="D92365"/>
    <a:srgbClr val="FF3F34"/>
    <a:srgbClr val="C44A07"/>
    <a:srgbClr val="558ED5"/>
    <a:srgbClr val="984807"/>
    <a:srgbClr val="7C0B5B"/>
    <a:srgbClr val="AA2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67920" autoAdjust="0"/>
  </p:normalViewPr>
  <p:slideViewPr>
    <p:cSldViewPr snapToGrid="0">
      <p:cViewPr varScale="1">
        <p:scale>
          <a:sx n="77" d="100"/>
          <a:sy n="77" d="100"/>
        </p:scale>
        <p:origin x="1812" y="90"/>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commentAuthors" Target="commentAuthors.xml"/><Relationship Id="rId47" Type="http://schemas.microsoft.com/office/2018/10/relationships/authors" Target="author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presProps" Target="presProp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Female</c:v>
                </c:pt>
              </c:strCache>
            </c:strRef>
          </c:tx>
          <c:spPr>
            <a:solidFill>
              <a:schemeClr val="bg1">
                <a:lumMod val="85000"/>
              </a:schemeClr>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29807212604506961"/>
          <c:y val="0.11809045226130653"/>
          <c:w val="0.6040611906346256"/>
          <c:h val="0.61823336631648373"/>
        </c:manualLayout>
      </c:layout>
      <c:overlay val="0"/>
      <c:spPr>
        <a:solidFill>
          <a:schemeClr val="bg1"/>
        </a:solidFill>
        <a:ln w="1119">
          <a:solidFill>
            <a:schemeClr val="tx1"/>
          </a:solid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MSM</c:v>
                </c:pt>
              </c:strCache>
            </c:strRef>
          </c:tx>
          <c:spPr>
            <a:solidFill>
              <a:srgbClr val="263252"/>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MSMW</c:v>
                </c:pt>
              </c:strCache>
            </c:strRef>
          </c:tx>
          <c:spPr>
            <a:solidFill>
              <a:srgbClr val="583A73"/>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ser>
          <c:idx val="2"/>
          <c:order val="2"/>
          <c:tx>
            <c:strRef>
              <c:f>Sheet1!$D$1</c:f>
              <c:strCache>
                <c:ptCount val="1"/>
                <c:pt idx="0">
                  <c:v>MSU</c:v>
                </c:pt>
              </c:strCache>
            </c:strRef>
          </c:tx>
          <c:spPr>
            <a:solidFill>
              <a:srgbClr val="9B337B"/>
            </a:solidFill>
            <a:ln>
              <a:solidFill>
                <a:schemeClr val="tx1"/>
              </a:solidFill>
            </a:ln>
          </c:spPr>
          <c:invertIfNegative val="0"/>
          <c:val>
            <c:numRef>
              <c:f>Sheet1!$D$1</c:f>
              <c:numCache>
                <c:formatCode>General</c:formatCode>
                <c:ptCount val="1"/>
                <c:pt idx="0">
                  <c:v>0</c:v>
                </c:pt>
              </c:numCache>
            </c:numRef>
          </c:val>
          <c:extLst>
            <c:ext xmlns:c16="http://schemas.microsoft.com/office/drawing/2014/chart" uri="{C3380CC4-5D6E-409C-BE32-E72D297353CC}">
              <c16:uniqueId val="{00000002-1B5A-4A18-A16E-41CF7605B14D}"/>
            </c:ext>
          </c:extLst>
        </c:ser>
        <c:ser>
          <c:idx val="3"/>
          <c:order val="3"/>
          <c:tx>
            <c:strRef>
              <c:f>Sheet1!$E$1</c:f>
              <c:strCache>
                <c:ptCount val="1"/>
                <c:pt idx="0">
                  <c:v>MSW</c:v>
                </c:pt>
              </c:strCache>
            </c:strRef>
          </c:tx>
          <c:spPr>
            <a:solidFill>
              <a:srgbClr val="D92365"/>
            </a:solidFill>
            <a:ln>
              <a:solidFill>
                <a:schemeClr val="tx1"/>
              </a:solidFill>
            </a:ln>
          </c:spPr>
          <c:invertIfNegative val="0"/>
          <c:val>
            <c:numRef>
              <c:f>Sheet1!$E$1</c:f>
              <c:numCache>
                <c:formatCode>General</c:formatCode>
                <c:ptCount val="1"/>
                <c:pt idx="0">
                  <c:v>0</c:v>
                </c:pt>
              </c:numCache>
            </c:numRef>
          </c:val>
          <c:extLst>
            <c:ext xmlns:c16="http://schemas.microsoft.com/office/drawing/2014/chart" uri="{C3380CC4-5D6E-409C-BE32-E72D297353CC}">
              <c16:uniqueId val="{00000003-1B5A-4A18-A16E-41CF7605B14D}"/>
            </c:ext>
          </c:extLst>
        </c:ser>
        <c:ser>
          <c:idx val="4"/>
          <c:order val="4"/>
          <c:tx>
            <c:strRef>
              <c:f>Sheet1!$F$1</c:f>
              <c:strCache>
                <c:ptCount val="1"/>
                <c:pt idx="0">
                  <c:v>Female</c:v>
                </c:pt>
              </c:strCache>
            </c:strRef>
          </c:tx>
          <c:spPr>
            <a:solidFill>
              <a:srgbClr val="FF3F34"/>
            </a:solidFill>
            <a:ln>
              <a:solidFill>
                <a:schemeClr val="tx1"/>
              </a:solidFill>
            </a:ln>
          </c:spPr>
          <c:invertIfNegative val="0"/>
          <c:val>
            <c:numRef>
              <c:f>Sheet1!$F$1</c:f>
              <c:numCache>
                <c:formatCode>General</c:formatCode>
                <c:ptCount val="1"/>
                <c:pt idx="0">
                  <c:v>0</c:v>
                </c:pt>
              </c:numCache>
            </c:numRef>
          </c:val>
          <c:extLst>
            <c:ext xmlns:c16="http://schemas.microsoft.com/office/drawing/2014/chart" uri="{C3380CC4-5D6E-409C-BE32-E72D297353CC}">
              <c16:uniqueId val="{00000004-1B5A-4A18-A16E-41CF7605B14D}"/>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17955852066881584"/>
          <c:y val="0"/>
          <c:w val="0.62229405300020313"/>
          <c:h val="1"/>
        </c:manualLayout>
      </c:layout>
      <c:overlay val="0"/>
      <c:spPr>
        <a:solidFill>
          <a:schemeClr val="bg1"/>
        </a:solidFill>
        <a:ln w="1119">
          <a:no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Female</c:v>
                </c:pt>
              </c:strCache>
            </c:strRef>
          </c:tx>
          <c:spPr>
            <a:solidFill>
              <a:schemeClr val="bg1">
                <a:lumMod val="85000"/>
              </a:schemeClr>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29807212604506961"/>
          <c:y val="0.11809045226130653"/>
          <c:w val="0.6040611906346256"/>
          <c:h val="0.61823336631648373"/>
        </c:manualLayout>
      </c:layout>
      <c:overlay val="0"/>
      <c:spPr>
        <a:solidFill>
          <a:schemeClr val="bg1"/>
        </a:solidFill>
        <a:ln w="1119">
          <a:solidFill>
            <a:schemeClr val="tx1"/>
          </a:solid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85AF4F-436B-41F9-8038-A214ACF8AD83}" type="datetimeFigureOut">
              <a:rPr lang="en-US" smtClean="0"/>
              <a:t>9/21/2023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231DC-A583-4BEA-883E-72AA84680E8E}" type="slidenum">
              <a:rPr lang="en-US" smtClean="0"/>
              <a:t>‹#›</a:t>
            </a:fld>
            <a:endParaRPr lang="en-US"/>
          </a:p>
        </p:txBody>
      </p:sp>
    </p:spTree>
    <p:extLst>
      <p:ext uri="{BB962C8B-B14F-4D97-AF65-F5344CB8AC3E}">
        <p14:creationId xmlns:p14="http://schemas.microsoft.com/office/powerpoint/2010/main" val="1717968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298C3-DC67-4BB1-8981-533FB0C8F786}"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A9736-667B-4587-A79C-8B3852B0FAB0}" type="slidenum">
              <a:rPr lang="en-US" smtClean="0"/>
              <a:t>‹#›</a:t>
            </a:fld>
            <a:endParaRPr lang="en-US"/>
          </a:p>
        </p:txBody>
      </p:sp>
    </p:spTree>
    <p:extLst>
      <p:ext uri="{BB962C8B-B14F-4D97-AF65-F5344CB8AC3E}">
        <p14:creationId xmlns:p14="http://schemas.microsoft.com/office/powerpoint/2010/main" val="53952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a:t>
            </a:fld>
            <a:endParaRPr lang="en-US"/>
          </a:p>
        </p:txBody>
      </p:sp>
    </p:spTree>
    <p:extLst>
      <p:ext uri="{BB962C8B-B14F-4D97-AF65-F5344CB8AC3E}">
        <p14:creationId xmlns:p14="http://schemas.microsoft.com/office/powerpoint/2010/main" val="3555414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11</a:t>
            </a:fld>
            <a:endParaRPr lang="en-US"/>
          </a:p>
        </p:txBody>
      </p:sp>
    </p:spTree>
    <p:extLst>
      <p:ext uri="{BB962C8B-B14F-4D97-AF65-F5344CB8AC3E}">
        <p14:creationId xmlns:p14="http://schemas.microsoft.com/office/powerpoint/2010/main" val="3879440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942A9736-667B-4587-A79C-8B3852B0FAB0}" type="slidenum">
              <a:rPr lang="en-US" smtClean="0"/>
              <a:t>12</a:t>
            </a:fld>
            <a:endParaRPr lang="en-US"/>
          </a:p>
        </p:txBody>
      </p:sp>
    </p:spTree>
    <p:extLst>
      <p:ext uri="{BB962C8B-B14F-4D97-AF65-F5344CB8AC3E}">
        <p14:creationId xmlns:p14="http://schemas.microsoft.com/office/powerpoint/2010/main" val="2909558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13</a:t>
            </a:fld>
            <a:endParaRPr lang="en-US"/>
          </a:p>
        </p:txBody>
      </p:sp>
    </p:spTree>
    <p:extLst>
      <p:ext uri="{BB962C8B-B14F-4D97-AF65-F5344CB8AC3E}">
        <p14:creationId xmlns:p14="http://schemas.microsoft.com/office/powerpoint/2010/main" val="3087506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14</a:t>
            </a:fld>
            <a:endParaRPr lang="en-US"/>
          </a:p>
        </p:txBody>
      </p:sp>
    </p:spTree>
    <p:extLst>
      <p:ext uri="{BB962C8B-B14F-4D97-AF65-F5344CB8AC3E}">
        <p14:creationId xmlns:p14="http://schemas.microsoft.com/office/powerpoint/2010/main" val="3056575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15</a:t>
            </a:fld>
            <a:endParaRPr lang="en-US"/>
          </a:p>
        </p:txBody>
      </p:sp>
    </p:spTree>
    <p:extLst>
      <p:ext uri="{BB962C8B-B14F-4D97-AF65-F5344CB8AC3E}">
        <p14:creationId xmlns:p14="http://schemas.microsoft.com/office/powerpoint/2010/main" val="2761490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16</a:t>
            </a:fld>
            <a:endParaRPr lang="en-US"/>
          </a:p>
        </p:txBody>
      </p:sp>
    </p:spTree>
    <p:extLst>
      <p:ext uri="{BB962C8B-B14F-4D97-AF65-F5344CB8AC3E}">
        <p14:creationId xmlns:p14="http://schemas.microsoft.com/office/powerpoint/2010/main" val="1436808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17</a:t>
            </a:fld>
            <a:endParaRPr lang="en-US"/>
          </a:p>
        </p:txBody>
      </p:sp>
    </p:spTree>
    <p:extLst>
      <p:ext uri="{BB962C8B-B14F-4D97-AF65-F5344CB8AC3E}">
        <p14:creationId xmlns:p14="http://schemas.microsoft.com/office/powerpoint/2010/main" val="323780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18</a:t>
            </a:fld>
            <a:endParaRPr lang="en-US"/>
          </a:p>
        </p:txBody>
      </p:sp>
    </p:spTree>
    <p:extLst>
      <p:ext uri="{BB962C8B-B14F-4D97-AF65-F5344CB8AC3E}">
        <p14:creationId xmlns:p14="http://schemas.microsoft.com/office/powerpoint/2010/main" val="860799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19</a:t>
            </a:fld>
            <a:endParaRPr lang="en-US"/>
          </a:p>
        </p:txBody>
      </p:sp>
    </p:spTree>
    <p:extLst>
      <p:ext uri="{BB962C8B-B14F-4D97-AF65-F5344CB8AC3E}">
        <p14:creationId xmlns:p14="http://schemas.microsoft.com/office/powerpoint/2010/main" val="2760350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20</a:t>
            </a:fld>
            <a:endParaRPr lang="en-US"/>
          </a:p>
        </p:txBody>
      </p:sp>
    </p:spTree>
    <p:extLst>
      <p:ext uri="{BB962C8B-B14F-4D97-AF65-F5344CB8AC3E}">
        <p14:creationId xmlns:p14="http://schemas.microsoft.com/office/powerpoint/2010/main" val="40190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3</a:t>
            </a:fld>
            <a:endParaRPr lang="en-US"/>
          </a:p>
        </p:txBody>
      </p:sp>
    </p:spTree>
    <p:extLst>
      <p:ext uri="{BB962C8B-B14F-4D97-AF65-F5344CB8AC3E}">
        <p14:creationId xmlns:p14="http://schemas.microsoft.com/office/powerpoint/2010/main" val="4022393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21</a:t>
            </a:fld>
            <a:endParaRPr lang="en-US"/>
          </a:p>
        </p:txBody>
      </p:sp>
    </p:spTree>
    <p:extLst>
      <p:ext uri="{BB962C8B-B14F-4D97-AF65-F5344CB8AC3E}">
        <p14:creationId xmlns:p14="http://schemas.microsoft.com/office/powerpoint/2010/main" val="2336454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23</a:t>
            </a:fld>
            <a:endParaRPr lang="en-US"/>
          </a:p>
        </p:txBody>
      </p:sp>
    </p:spTree>
    <p:extLst>
      <p:ext uri="{BB962C8B-B14F-4D97-AF65-F5344CB8AC3E}">
        <p14:creationId xmlns:p14="http://schemas.microsoft.com/office/powerpoint/2010/main" val="2943488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24</a:t>
            </a:fld>
            <a:endParaRPr lang="en-US"/>
          </a:p>
        </p:txBody>
      </p:sp>
    </p:spTree>
    <p:extLst>
      <p:ext uri="{BB962C8B-B14F-4D97-AF65-F5344CB8AC3E}">
        <p14:creationId xmlns:p14="http://schemas.microsoft.com/office/powerpoint/2010/main" val="545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25</a:t>
            </a:fld>
            <a:endParaRPr lang="en-US"/>
          </a:p>
        </p:txBody>
      </p:sp>
    </p:spTree>
    <p:extLst>
      <p:ext uri="{BB962C8B-B14F-4D97-AF65-F5344CB8AC3E}">
        <p14:creationId xmlns:p14="http://schemas.microsoft.com/office/powerpoint/2010/main" val="363565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26</a:t>
            </a:fld>
            <a:endParaRPr lang="en-US"/>
          </a:p>
        </p:txBody>
      </p:sp>
    </p:spTree>
    <p:extLst>
      <p:ext uri="{BB962C8B-B14F-4D97-AF65-F5344CB8AC3E}">
        <p14:creationId xmlns:p14="http://schemas.microsoft.com/office/powerpoint/2010/main" val="3597074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27</a:t>
            </a:fld>
            <a:endParaRPr lang="en-US"/>
          </a:p>
        </p:txBody>
      </p:sp>
    </p:spTree>
    <p:extLst>
      <p:ext uri="{BB962C8B-B14F-4D97-AF65-F5344CB8AC3E}">
        <p14:creationId xmlns:p14="http://schemas.microsoft.com/office/powerpoint/2010/main" val="3648583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28</a:t>
            </a:fld>
            <a:endParaRPr lang="en-US"/>
          </a:p>
        </p:txBody>
      </p:sp>
    </p:spTree>
    <p:extLst>
      <p:ext uri="{BB962C8B-B14F-4D97-AF65-F5344CB8AC3E}">
        <p14:creationId xmlns:p14="http://schemas.microsoft.com/office/powerpoint/2010/main" val="364998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4</a:t>
            </a:fld>
            <a:endParaRPr lang="en-US"/>
          </a:p>
        </p:txBody>
      </p:sp>
    </p:spTree>
    <p:extLst>
      <p:ext uri="{BB962C8B-B14F-4D97-AF65-F5344CB8AC3E}">
        <p14:creationId xmlns:p14="http://schemas.microsoft.com/office/powerpoint/2010/main" val="1791883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5</a:t>
            </a:fld>
            <a:endParaRPr lang="en-US"/>
          </a:p>
        </p:txBody>
      </p:sp>
    </p:spTree>
    <p:extLst>
      <p:ext uri="{BB962C8B-B14F-4D97-AF65-F5344CB8AC3E}">
        <p14:creationId xmlns:p14="http://schemas.microsoft.com/office/powerpoint/2010/main" val="234809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6</a:t>
            </a:fld>
            <a:endParaRPr lang="en-US"/>
          </a:p>
        </p:txBody>
      </p:sp>
    </p:spTree>
    <p:extLst>
      <p:ext uri="{BB962C8B-B14F-4D97-AF65-F5344CB8AC3E}">
        <p14:creationId xmlns:p14="http://schemas.microsoft.com/office/powerpoint/2010/main" val="382094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7</a:t>
            </a:fld>
            <a:endParaRPr lang="en-US"/>
          </a:p>
        </p:txBody>
      </p:sp>
    </p:spTree>
    <p:extLst>
      <p:ext uri="{BB962C8B-B14F-4D97-AF65-F5344CB8AC3E}">
        <p14:creationId xmlns:p14="http://schemas.microsoft.com/office/powerpoint/2010/main" val="69478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8</a:t>
            </a:fld>
            <a:endParaRPr lang="en-US"/>
          </a:p>
        </p:txBody>
      </p:sp>
    </p:spTree>
    <p:extLst>
      <p:ext uri="{BB962C8B-B14F-4D97-AF65-F5344CB8AC3E}">
        <p14:creationId xmlns:p14="http://schemas.microsoft.com/office/powerpoint/2010/main" val="274022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9</a:t>
            </a:fld>
            <a:endParaRPr lang="en-US"/>
          </a:p>
        </p:txBody>
      </p:sp>
    </p:spTree>
    <p:extLst>
      <p:ext uri="{BB962C8B-B14F-4D97-AF65-F5344CB8AC3E}">
        <p14:creationId xmlns:p14="http://schemas.microsoft.com/office/powerpoint/2010/main" val="201427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10</a:t>
            </a:fld>
            <a:endParaRPr lang="en-US"/>
          </a:p>
        </p:txBody>
      </p:sp>
    </p:spTree>
    <p:extLst>
      <p:ext uri="{BB962C8B-B14F-4D97-AF65-F5344CB8AC3E}">
        <p14:creationId xmlns:p14="http://schemas.microsoft.com/office/powerpoint/2010/main" val="1580152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_Titl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84475" y="1754631"/>
            <a:ext cx="11057860" cy="2078037"/>
          </a:xfrm>
        </p:spPr>
        <p:txBody>
          <a:bodyPr anchor="ctr">
            <a:normAutofit/>
          </a:bodyPr>
          <a:lstStyle>
            <a:lvl1pPr algn="ctr">
              <a:defRPr sz="4400" b="1">
                <a:latin typeface="+mj-lt"/>
              </a:defRPr>
            </a:lvl1pPr>
          </a:lstStyle>
          <a:p>
            <a:r>
              <a:rPr lang="en-US" dirty="0"/>
              <a:t>Primary title goes here</a:t>
            </a:r>
          </a:p>
        </p:txBody>
      </p:sp>
      <p:sp>
        <p:nvSpPr>
          <p:cNvPr id="6" name="PreparedBy">
            <a:extLst>
              <a:ext uri="{FF2B5EF4-FFF2-40B4-BE49-F238E27FC236}">
                <a16:creationId xmlns:a16="http://schemas.microsoft.com/office/drawing/2014/main" id="{8DC5B43A-BFF9-4B40-BD0F-2C0B42E7701D}"/>
              </a:ext>
            </a:extLst>
          </p:cNvPr>
          <p:cNvSpPr txBox="1">
            <a:spLocks noGrp="1" noChangeArrowheads="1"/>
          </p:cNvSpPr>
          <p:nvPr userDrawn="1"/>
        </p:nvSpPr>
        <p:spPr bwMode="auto">
          <a:xfrm>
            <a:off x="4274049" y="5774612"/>
            <a:ext cx="364732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600" dirty="0">
                <a:solidFill>
                  <a:srgbClr val="0167BB"/>
                </a:solidFill>
                <a:latin typeface="+mn-lt"/>
                <a:cs typeface="Calibri" panose="020F0502020204030204" pitchFamily="34" charset="0"/>
              </a:rPr>
              <a:t>Prepared by CDPH STD Control Branch</a:t>
            </a:r>
          </a:p>
        </p:txBody>
      </p:sp>
      <p:pic>
        <p:nvPicPr>
          <p:cNvPr id="7" name="State Seal" descr="California State Seal">
            <a:extLst>
              <a:ext uri="{FF2B5EF4-FFF2-40B4-BE49-F238E27FC236}">
                <a16:creationId xmlns:a16="http://schemas.microsoft.com/office/drawing/2014/main" id="{62A55E34-9520-4B37-BC3E-874BA70BF2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198" y="5499974"/>
            <a:ext cx="9274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DPH Logo" descr="CDPH Logo">
            <a:extLst>
              <a:ext uri="{FF2B5EF4-FFF2-40B4-BE49-F238E27FC236}">
                <a16:creationId xmlns:a16="http://schemas.microsoft.com/office/drawing/2014/main" id="{D7D4714C-AD3B-4643-97FB-1B41A5E16D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7026" y="5323352"/>
            <a:ext cx="1728607" cy="1267645"/>
          </a:xfrm>
          <a:prstGeom prst="rect">
            <a:avLst/>
          </a:prstGeom>
        </p:spPr>
      </p:pic>
      <p:sp>
        <p:nvSpPr>
          <p:cNvPr id="11" name="rev_date">
            <a:extLst>
              <a:ext uri="{FF2B5EF4-FFF2-40B4-BE49-F238E27FC236}">
                <a16:creationId xmlns:a16="http://schemas.microsoft.com/office/drawing/2014/main" id="{10648900-5AF3-4E39-83BA-1EF0D14290A0}"/>
              </a:ext>
            </a:extLst>
          </p:cNvPr>
          <p:cNvSpPr txBox="1">
            <a:spLocks noGrp="1" noChangeArrowheads="1"/>
          </p:cNvSpPr>
          <p:nvPr userDrawn="1"/>
        </p:nvSpPr>
        <p:spPr bwMode="auto">
          <a:xfrm>
            <a:off x="4788607" y="6049249"/>
            <a:ext cx="264959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200" dirty="0">
                <a:solidFill>
                  <a:srgbClr val="0167BB"/>
                </a:solidFill>
                <a:latin typeface="+mn-lt"/>
                <a:cs typeface="Calibri" panose="020F0502020204030204" pitchFamily="34" charset="0"/>
              </a:rPr>
              <a:t> </a:t>
            </a:r>
          </a:p>
        </p:txBody>
      </p:sp>
    </p:spTree>
    <p:extLst>
      <p:ext uri="{BB962C8B-B14F-4D97-AF65-F5344CB8AC3E}">
        <p14:creationId xmlns:p14="http://schemas.microsoft.com/office/powerpoint/2010/main" val="306016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p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30040" y="1797532"/>
            <a:ext cx="3869482" cy="4027127"/>
          </a:xfrm>
          <a:prstGeom prst="rect">
            <a:avLst/>
          </a:prstGeom>
        </p:spPr>
      </p:pic>
      <p:sp>
        <p:nvSpPr>
          <p:cNvPr id="7" name="Content 1">
            <a:extLst>
              <a:ext uri="{FF2B5EF4-FFF2-40B4-BE49-F238E27FC236}">
                <a16:creationId xmlns:a16="http://schemas.microsoft.com/office/drawing/2014/main" id="{C28A51AB-360D-4877-BB24-A4AFB9683C81}"/>
              </a:ext>
            </a:extLst>
          </p:cNvPr>
          <p:cNvSpPr>
            <a:spLocks noGrp="1"/>
          </p:cNvSpPr>
          <p:nvPr>
            <p:ph idx="10"/>
          </p:nvPr>
        </p:nvSpPr>
        <p:spPr>
          <a:xfrm>
            <a:off x="4019341" y="1461819"/>
            <a:ext cx="7881131" cy="5021278"/>
          </a:xfrm>
        </p:spPr>
        <p:txBody>
          <a:bodyPr/>
          <a:lstStyle>
            <a:lvl1pPr marL="228600" indent="-228600">
              <a:buFont typeface="Wingdings" panose="05000000000000000000" pitchFamily="2" charset="2"/>
              <a:buChar char="Ø"/>
              <a:defRPr>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note_Label">
            <a:extLst>
              <a:ext uri="{FF2B5EF4-FFF2-40B4-BE49-F238E27FC236}">
                <a16:creationId xmlns:a16="http://schemas.microsoft.com/office/drawing/2014/main" id="{AD8E127C-2DA7-43D6-A5F6-0545E3EA5EB2}"/>
              </a:ext>
            </a:extLst>
          </p:cNvPr>
          <p:cNvSpPr>
            <a:spLocks noGrp="1"/>
          </p:cNvSpPr>
          <p:nvPr>
            <p:ph idx="11"/>
          </p:nvPr>
        </p:nvSpPr>
        <p:spPr>
          <a:xfrm>
            <a:off x="2743200" y="6510970"/>
            <a:ext cx="9066805" cy="365125"/>
          </a:xfrm>
        </p:spPr>
        <p:txBody>
          <a:bodyPr>
            <a:normAutofit/>
          </a:bodyPr>
          <a:lstStyle>
            <a:lvl1pPr marL="0" indent="0">
              <a:lnSpc>
                <a:spcPct val="100000"/>
              </a:lnSpc>
              <a:buFont typeface="Wingdings" panose="05000000000000000000" pitchFamily="2" charset="2"/>
              <a:buNone/>
              <a:defRPr sz="12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118059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4289492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35935" y="2164701"/>
            <a:ext cx="5583865" cy="4012261"/>
          </a:xfrm>
        </p:spPr>
        <p:txBody>
          <a:bodyPr/>
          <a:lstStyle>
            <a:lvl1pPr marL="228600" indent="-228600">
              <a:buFont typeface="Wingdings" panose="05000000000000000000" pitchFamily="2" charset="2"/>
              <a:buChar char="Ø"/>
              <a:defRPr sz="18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2164701"/>
            <a:ext cx="5587409" cy="4012261"/>
          </a:xfrm>
        </p:spPr>
        <p:txBody>
          <a:bodyPr/>
          <a:lstStyle>
            <a:lvl1pPr marL="228600" indent="-228600">
              <a:buFont typeface="Wingdings" panose="05000000000000000000" pitchFamily="2" charset="2"/>
              <a:buChar char="Ø"/>
              <a:defRPr sz="18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0" name="subhead 1">
            <a:extLst>
              <a:ext uri="{FF2B5EF4-FFF2-40B4-BE49-F238E27FC236}">
                <a16:creationId xmlns:a16="http://schemas.microsoft.com/office/drawing/2014/main" id="{05D8BC09-70BE-4E00-8D4D-438F7E2B5BE3}"/>
              </a:ext>
            </a:extLst>
          </p:cNvPr>
          <p:cNvSpPr>
            <a:spLocks noGrp="1"/>
          </p:cNvSpPr>
          <p:nvPr>
            <p:ph sz="half" idx="10"/>
          </p:nvPr>
        </p:nvSpPr>
        <p:spPr>
          <a:xfrm>
            <a:off x="432392" y="1699531"/>
            <a:ext cx="5583865" cy="457201"/>
          </a:xfrm>
        </p:spPr>
        <p:txBody>
          <a:bodyPr/>
          <a:lstStyle>
            <a:lvl1pPr marL="0" indent="0">
              <a:buFont typeface="Wingdings" panose="05000000000000000000" pitchFamily="2" charset="2"/>
              <a:buNone/>
              <a:defRPr sz="26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
        <p:nvSpPr>
          <p:cNvPr id="11" name="subhead 2">
            <a:extLst>
              <a:ext uri="{FF2B5EF4-FFF2-40B4-BE49-F238E27FC236}">
                <a16:creationId xmlns:a16="http://schemas.microsoft.com/office/drawing/2014/main" id="{FA4036CF-074F-44D9-A928-74C63E796691}"/>
              </a:ext>
            </a:extLst>
          </p:cNvPr>
          <p:cNvSpPr>
            <a:spLocks noGrp="1"/>
          </p:cNvSpPr>
          <p:nvPr>
            <p:ph sz="half" idx="11"/>
          </p:nvPr>
        </p:nvSpPr>
        <p:spPr>
          <a:xfrm>
            <a:off x="6168655" y="1699531"/>
            <a:ext cx="5590953" cy="457201"/>
          </a:xfrm>
        </p:spPr>
        <p:txBody>
          <a:bodyPr/>
          <a:lstStyle>
            <a:lvl1pPr marL="0" indent="0">
              <a:buFont typeface="Wingdings" panose="05000000000000000000" pitchFamily="2" charset="2"/>
              <a:buNone/>
              <a:defRPr sz="26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
        <p:nvSpPr>
          <p:cNvPr id="9" name="Footnote_Label">
            <a:extLst>
              <a:ext uri="{FF2B5EF4-FFF2-40B4-BE49-F238E27FC236}">
                <a16:creationId xmlns:a16="http://schemas.microsoft.com/office/drawing/2014/main" id="{8FA02D9C-4F44-4DED-AE13-E0265C3E0015}"/>
              </a:ext>
            </a:extLst>
          </p:cNvPr>
          <p:cNvSpPr>
            <a:spLocks noGrp="1"/>
          </p:cNvSpPr>
          <p:nvPr>
            <p:ph sz="half" idx="12"/>
          </p:nvPr>
        </p:nvSpPr>
        <p:spPr>
          <a:xfrm>
            <a:off x="2560320" y="6333672"/>
            <a:ext cx="9159218" cy="457201"/>
          </a:xfrm>
        </p:spPr>
        <p:txBody>
          <a:bodyPr>
            <a:normAutofit/>
          </a:bodyPr>
          <a:lstStyle>
            <a:lvl1pPr marL="0" indent="0" algn="l">
              <a:lnSpc>
                <a:spcPct val="100000"/>
              </a:lnSpc>
              <a:buFont typeface="Wingdings" panose="05000000000000000000" pitchFamily="2" charset="2"/>
              <a:buNone/>
              <a:defRPr sz="1200" b="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Tree>
    <p:extLst>
      <p:ext uri="{BB962C8B-B14F-4D97-AF65-F5344CB8AC3E}">
        <p14:creationId xmlns:p14="http://schemas.microsoft.com/office/powerpoint/2010/main" val="308046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_map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p:nvPr>
        </p:nvSpPr>
        <p:spPr>
          <a:xfrm>
            <a:off x="435935" y="1446138"/>
            <a:ext cx="3858768" cy="5036889"/>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4294703" y="1437925"/>
            <a:ext cx="3858768" cy="5034391"/>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Content 3">
            <a:extLst>
              <a:ext uri="{FF2B5EF4-FFF2-40B4-BE49-F238E27FC236}">
                <a16:creationId xmlns:a16="http://schemas.microsoft.com/office/drawing/2014/main" id="{A1EF4FAB-68C1-44D0-922A-1CD2ADFF416B}"/>
              </a:ext>
            </a:extLst>
          </p:cNvPr>
          <p:cNvSpPr>
            <a:spLocks noGrp="1"/>
          </p:cNvSpPr>
          <p:nvPr>
            <p:ph sz="half" idx="10"/>
          </p:nvPr>
        </p:nvSpPr>
        <p:spPr>
          <a:xfrm>
            <a:off x="8153471" y="1450118"/>
            <a:ext cx="3858768" cy="502219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510288"/>
            <a:ext cx="9162296" cy="37590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Tree>
    <p:extLst>
      <p:ext uri="{BB962C8B-B14F-4D97-AF65-F5344CB8AC3E}">
        <p14:creationId xmlns:p14="http://schemas.microsoft.com/office/powerpoint/2010/main" val="562487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_age_f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1"/>
          <p:cNvSpPr>
            <a:spLocks noGrp="1"/>
          </p:cNvSpPr>
          <p:nvPr>
            <p:ph sz="half" idx="2" hasCustomPrompt="1"/>
          </p:nvPr>
        </p:nvSpPr>
        <p:spPr>
          <a:xfrm>
            <a:off x="279064" y="1441327"/>
            <a:ext cx="5449932" cy="488966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7" name="Content 2">
            <a:extLst>
              <a:ext uri="{FF2B5EF4-FFF2-40B4-BE49-F238E27FC236}">
                <a16:creationId xmlns:a16="http://schemas.microsoft.com/office/drawing/2014/main" id="{A1EF4FAB-68C1-44D0-922A-1CD2ADFF416B}"/>
              </a:ext>
            </a:extLst>
          </p:cNvPr>
          <p:cNvSpPr>
            <a:spLocks noGrp="1"/>
          </p:cNvSpPr>
          <p:nvPr>
            <p:ph sz="half" idx="10" hasCustomPrompt="1"/>
          </p:nvPr>
        </p:nvSpPr>
        <p:spPr>
          <a:xfrm>
            <a:off x="5736087" y="1442709"/>
            <a:ext cx="2738571"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4" name="Content 3">
            <a:extLst>
              <a:ext uri="{FF2B5EF4-FFF2-40B4-BE49-F238E27FC236}">
                <a16:creationId xmlns:a16="http://schemas.microsoft.com/office/drawing/2014/main" id="{8BF538AD-FE5A-4AF7-9A80-21309DCA2A63}"/>
              </a:ext>
            </a:extLst>
          </p:cNvPr>
          <p:cNvSpPr>
            <a:spLocks noGrp="1"/>
          </p:cNvSpPr>
          <p:nvPr>
            <p:ph sz="half" idx="12" hasCustomPrompt="1"/>
          </p:nvPr>
        </p:nvSpPr>
        <p:spPr>
          <a:xfrm>
            <a:off x="8481932" y="1447991"/>
            <a:ext cx="2688920"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5" name="Content 4">
            <a:extLst>
              <a:ext uri="{FF2B5EF4-FFF2-40B4-BE49-F238E27FC236}">
                <a16:creationId xmlns:a16="http://schemas.microsoft.com/office/drawing/2014/main" id="{D6CA4DAF-1AC0-4FFB-A2E2-393346042E4A}"/>
              </a:ext>
            </a:extLst>
          </p:cNvPr>
          <p:cNvSpPr>
            <a:spLocks noGrp="1"/>
          </p:cNvSpPr>
          <p:nvPr>
            <p:ph sz="half" idx="13" hasCustomPrompt="1"/>
          </p:nvPr>
        </p:nvSpPr>
        <p:spPr>
          <a:xfrm>
            <a:off x="11177943" y="1447546"/>
            <a:ext cx="795119"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491628"/>
            <a:ext cx="9162296" cy="36512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
        <p:nvSpPr>
          <p:cNvPr id="16" name="axis_title">
            <a:extLst>
              <a:ext uri="{FF2B5EF4-FFF2-40B4-BE49-F238E27FC236}">
                <a16:creationId xmlns:a16="http://schemas.microsoft.com/office/drawing/2014/main" id="{367D342C-929B-4126-BF64-A356EA7894A2}"/>
              </a:ext>
            </a:extLst>
          </p:cNvPr>
          <p:cNvSpPr>
            <a:spLocks noGrp="1"/>
          </p:cNvSpPr>
          <p:nvPr>
            <p:ph sz="half" idx="14" hasCustomPrompt="1"/>
          </p:nvPr>
        </p:nvSpPr>
        <p:spPr>
          <a:xfrm>
            <a:off x="4870857" y="6268443"/>
            <a:ext cx="2217211" cy="256000"/>
          </a:xfrm>
          <a:ln>
            <a:solidFill>
              <a:schemeClr val="bg1"/>
            </a:solidFill>
          </a:ln>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Rates per 100,000 Population</a:t>
            </a:r>
          </a:p>
        </p:txBody>
      </p:sp>
    </p:spTree>
    <p:extLst>
      <p:ext uri="{BB962C8B-B14F-4D97-AF65-F5344CB8AC3E}">
        <p14:creationId xmlns:p14="http://schemas.microsoft.com/office/powerpoint/2010/main" val="3826981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_age_fiv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hasCustomPrompt="1"/>
          </p:nvPr>
        </p:nvSpPr>
        <p:spPr>
          <a:xfrm>
            <a:off x="256673" y="1446139"/>
            <a:ext cx="2217211" cy="4886236"/>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4" name="Content 2"/>
          <p:cNvSpPr>
            <a:spLocks noGrp="1"/>
          </p:cNvSpPr>
          <p:nvPr>
            <p:ph sz="half" idx="2" hasCustomPrompt="1"/>
          </p:nvPr>
        </p:nvSpPr>
        <p:spPr>
          <a:xfrm>
            <a:off x="2481076" y="1441327"/>
            <a:ext cx="4369868" cy="4884386"/>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7" name="Content 3">
            <a:extLst>
              <a:ext uri="{FF2B5EF4-FFF2-40B4-BE49-F238E27FC236}">
                <a16:creationId xmlns:a16="http://schemas.microsoft.com/office/drawing/2014/main" id="{A1EF4FAB-68C1-44D0-922A-1CD2ADFF416B}"/>
              </a:ext>
            </a:extLst>
          </p:cNvPr>
          <p:cNvSpPr>
            <a:spLocks noGrp="1"/>
          </p:cNvSpPr>
          <p:nvPr>
            <p:ph sz="half" idx="10" hasCustomPrompt="1"/>
          </p:nvPr>
        </p:nvSpPr>
        <p:spPr>
          <a:xfrm>
            <a:off x="6855640" y="1442709"/>
            <a:ext cx="2310537"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4" name="Content 4">
            <a:extLst>
              <a:ext uri="{FF2B5EF4-FFF2-40B4-BE49-F238E27FC236}">
                <a16:creationId xmlns:a16="http://schemas.microsoft.com/office/drawing/2014/main" id="{8BF538AD-FE5A-4AF7-9A80-21309DCA2A63}"/>
              </a:ext>
            </a:extLst>
          </p:cNvPr>
          <p:cNvSpPr>
            <a:spLocks noGrp="1"/>
          </p:cNvSpPr>
          <p:nvPr>
            <p:ph sz="half" idx="12" hasCustomPrompt="1"/>
          </p:nvPr>
        </p:nvSpPr>
        <p:spPr>
          <a:xfrm>
            <a:off x="9166177" y="1447991"/>
            <a:ext cx="1993100"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5" name="Content 5">
            <a:extLst>
              <a:ext uri="{FF2B5EF4-FFF2-40B4-BE49-F238E27FC236}">
                <a16:creationId xmlns:a16="http://schemas.microsoft.com/office/drawing/2014/main" id="{D6CA4DAF-1AC0-4FFB-A2E2-393346042E4A}"/>
              </a:ext>
            </a:extLst>
          </p:cNvPr>
          <p:cNvSpPr>
            <a:spLocks noGrp="1"/>
          </p:cNvSpPr>
          <p:nvPr>
            <p:ph sz="half" idx="13" hasCustomPrompt="1"/>
          </p:nvPr>
        </p:nvSpPr>
        <p:spPr>
          <a:xfrm>
            <a:off x="11159277" y="1447546"/>
            <a:ext cx="795119"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491628"/>
            <a:ext cx="9162296" cy="36512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
        <p:nvSpPr>
          <p:cNvPr id="16" name="axis_title">
            <a:extLst>
              <a:ext uri="{FF2B5EF4-FFF2-40B4-BE49-F238E27FC236}">
                <a16:creationId xmlns:a16="http://schemas.microsoft.com/office/drawing/2014/main" id="{367D342C-929B-4126-BF64-A356EA7894A2}"/>
              </a:ext>
            </a:extLst>
          </p:cNvPr>
          <p:cNvSpPr>
            <a:spLocks noGrp="1"/>
          </p:cNvSpPr>
          <p:nvPr>
            <p:ph sz="half" idx="14" hasCustomPrompt="1"/>
          </p:nvPr>
        </p:nvSpPr>
        <p:spPr>
          <a:xfrm>
            <a:off x="4870857" y="6262223"/>
            <a:ext cx="2217211" cy="256000"/>
          </a:xfrm>
          <a:ln>
            <a:solidFill>
              <a:schemeClr val="bg1"/>
            </a:solidFill>
          </a:ln>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Rates per 100,000 Population</a:t>
            </a:r>
          </a:p>
        </p:txBody>
      </p:sp>
    </p:spTree>
    <p:extLst>
      <p:ext uri="{BB962C8B-B14F-4D97-AF65-F5344CB8AC3E}">
        <p14:creationId xmlns:p14="http://schemas.microsoft.com/office/powerpoint/2010/main" val="99259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_maps_lab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p:nvPr>
        </p:nvSpPr>
        <p:spPr>
          <a:xfrm>
            <a:off x="2434555" y="1442808"/>
            <a:ext cx="4407408" cy="540133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6590023" y="1442808"/>
            <a:ext cx="4407408" cy="540133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6" name="Footnote_Label">
            <a:extLst>
              <a:ext uri="{FF2B5EF4-FFF2-40B4-BE49-F238E27FC236}">
                <a16:creationId xmlns:a16="http://schemas.microsoft.com/office/drawing/2014/main" id="{9F2836C3-6CB6-4B4F-ABA4-3F08B29FB203}"/>
              </a:ext>
            </a:extLst>
          </p:cNvPr>
          <p:cNvSpPr>
            <a:spLocks noGrp="1"/>
          </p:cNvSpPr>
          <p:nvPr>
            <p:ph sz="half" idx="12"/>
          </p:nvPr>
        </p:nvSpPr>
        <p:spPr>
          <a:xfrm>
            <a:off x="2560321" y="6509063"/>
            <a:ext cx="9283336" cy="338327"/>
          </a:xfrm>
        </p:spPr>
        <p:txBody>
          <a:bodyPr>
            <a:normAutofit/>
          </a:bodyPr>
          <a:lstStyle>
            <a:lvl1pPr marL="0" indent="0">
              <a:lnSpc>
                <a:spcPct val="100000"/>
              </a:lnSpc>
              <a:buFont typeface="Wingdings" panose="05000000000000000000" pitchFamily="2" charset="2"/>
              <a:buNone/>
              <a:defRPr sz="1200"/>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a:t>
            </a:r>
          </a:p>
        </p:txBody>
      </p:sp>
      <p:sp>
        <p:nvSpPr>
          <p:cNvPr id="11" name="TextBox 2">
            <a:extLst>
              <a:ext uri="{FF2B5EF4-FFF2-40B4-BE49-F238E27FC236}">
                <a16:creationId xmlns:a16="http://schemas.microsoft.com/office/drawing/2014/main" id="{46BADA8B-16A9-4B73-BB62-829F5FDFE336}"/>
              </a:ext>
            </a:extLst>
          </p:cNvPr>
          <p:cNvSpPr txBox="1"/>
          <p:nvPr userDrawn="1"/>
        </p:nvSpPr>
        <p:spPr>
          <a:xfrm>
            <a:off x="6732700" y="1624995"/>
            <a:ext cx="3883738" cy="338328"/>
          </a:xfrm>
          <a:prstGeom prst="rect">
            <a:avLst/>
          </a:prstGeom>
          <a:noFill/>
        </p:spPr>
        <p:txBody>
          <a:bodyPr wrap="square" rtlCol="0">
            <a:spAutoFit/>
          </a:bodyPr>
          <a:lstStyle/>
          <a:p>
            <a:endParaRPr lang="en-US" sz="1600" dirty="0">
              <a:solidFill>
                <a:srgbClr val="C44A07"/>
              </a:solidFill>
            </a:endParaRPr>
          </a:p>
        </p:txBody>
      </p:sp>
      <p:sp>
        <p:nvSpPr>
          <p:cNvPr id="13" name="TextBox 1">
            <a:extLst>
              <a:ext uri="{FF2B5EF4-FFF2-40B4-BE49-F238E27FC236}">
                <a16:creationId xmlns:a16="http://schemas.microsoft.com/office/drawing/2014/main" id="{1866A3DA-60AB-4D2E-A908-6923049DCEEF}"/>
              </a:ext>
            </a:extLst>
          </p:cNvPr>
          <p:cNvSpPr txBox="1"/>
          <p:nvPr userDrawn="1"/>
        </p:nvSpPr>
        <p:spPr>
          <a:xfrm>
            <a:off x="2594959" y="1624995"/>
            <a:ext cx="3866003" cy="338328"/>
          </a:xfrm>
          <a:prstGeom prst="rect">
            <a:avLst/>
          </a:prstGeom>
          <a:noFill/>
        </p:spPr>
        <p:txBody>
          <a:bodyPr wrap="square" rtlCol="0">
            <a:spAutoFit/>
          </a:bodyPr>
          <a:lstStyle/>
          <a:p>
            <a:endParaRPr lang="en-US" sz="1600" dirty="0">
              <a:solidFill>
                <a:srgbClr val="C44A07"/>
              </a:solidFill>
            </a:endParaRPr>
          </a:p>
        </p:txBody>
      </p:sp>
      <p:sp>
        <p:nvSpPr>
          <p:cNvPr id="10" name="Rectangle 15">
            <a:extLst>
              <a:ext uri="{FF2B5EF4-FFF2-40B4-BE49-F238E27FC236}">
                <a16:creationId xmlns:a16="http://schemas.microsoft.com/office/drawing/2014/main" id="{975E4BBE-A703-4FDE-A413-FB824F8D8B2B}"/>
              </a:ext>
            </a:extLst>
          </p:cNvPr>
          <p:cNvSpPr txBox="1">
            <a:spLocks noGrp="1" noChangeArrowheads="1"/>
          </p:cNvSpPr>
          <p:nvPr userDrawn="1"/>
        </p:nvSpPr>
        <p:spPr bwMode="auto">
          <a:xfrm>
            <a:off x="-44047" y="6528614"/>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64614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1" name="TextBox 2">
            <a:extLst>
              <a:ext uri="{FF2B5EF4-FFF2-40B4-BE49-F238E27FC236}">
                <a16:creationId xmlns:a16="http://schemas.microsoft.com/office/drawing/2014/main" id="{46BADA8B-16A9-4B73-BB62-829F5FDFE336}"/>
              </a:ext>
            </a:extLst>
          </p:cNvPr>
          <p:cNvSpPr txBox="1"/>
          <p:nvPr userDrawn="1"/>
        </p:nvSpPr>
        <p:spPr>
          <a:xfrm>
            <a:off x="7460058" y="1400485"/>
            <a:ext cx="1636776" cy="338328"/>
          </a:xfrm>
          <a:prstGeom prst="rect">
            <a:avLst/>
          </a:prstGeom>
          <a:noFill/>
        </p:spPr>
        <p:txBody>
          <a:bodyPr wrap="square" rtlCol="0">
            <a:spAutoFit/>
          </a:bodyPr>
          <a:lstStyle/>
          <a:p>
            <a:endParaRPr lang="en-US" sz="1600" dirty="0">
              <a:solidFill>
                <a:srgbClr val="C44A07"/>
              </a:solidFill>
            </a:endParaRPr>
          </a:p>
        </p:txBody>
      </p:sp>
      <p:sp>
        <p:nvSpPr>
          <p:cNvPr id="13" name="TextBox 1">
            <a:extLst>
              <a:ext uri="{FF2B5EF4-FFF2-40B4-BE49-F238E27FC236}">
                <a16:creationId xmlns:a16="http://schemas.microsoft.com/office/drawing/2014/main" id="{1866A3DA-60AB-4D2E-A908-6923049DCEEF}"/>
              </a:ext>
            </a:extLst>
          </p:cNvPr>
          <p:cNvSpPr txBox="1"/>
          <p:nvPr userDrawn="1"/>
        </p:nvSpPr>
        <p:spPr>
          <a:xfrm>
            <a:off x="3089949" y="1433946"/>
            <a:ext cx="1636776" cy="338328"/>
          </a:xfrm>
          <a:prstGeom prst="rect">
            <a:avLst/>
          </a:prstGeom>
          <a:noFill/>
        </p:spPr>
        <p:txBody>
          <a:bodyPr wrap="square" rtlCol="0">
            <a:spAutoFit/>
          </a:bodyPr>
          <a:lstStyle/>
          <a:p>
            <a:endParaRPr lang="en-US" sz="1600" dirty="0">
              <a:solidFill>
                <a:srgbClr val="C44A07"/>
              </a:solidFill>
            </a:endParaRPr>
          </a:p>
        </p:txBody>
      </p:sp>
      <p:pic>
        <p:nvPicPr>
          <p:cNvPr id="14" name="Map" descr="County map of California with county labels">
            <a:extLst>
              <a:ext uri="{FF2B5EF4-FFF2-40B4-BE49-F238E27FC236}">
                <a16:creationId xmlns:a16="http://schemas.microsoft.com/office/drawing/2014/main" id="{7CC1B9A7-7DB4-4D18-9882-D70EE5D87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9855" t="3604" r="19855" b="3604"/>
          <a:stretch>
            <a:fillRect/>
          </a:stretch>
        </p:blipFill>
        <p:spPr bwMode="auto">
          <a:xfrm>
            <a:off x="4329781" y="417096"/>
            <a:ext cx="603770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842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24752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97040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_Titl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67070" y="1754631"/>
            <a:ext cx="11057860" cy="2078037"/>
          </a:xfrm>
        </p:spPr>
        <p:txBody>
          <a:bodyPr anchor="ctr">
            <a:normAutofit/>
          </a:bodyPr>
          <a:lstStyle>
            <a:lvl1pPr algn="ctr">
              <a:defRPr sz="6000" b="1">
                <a:latin typeface="+mj-lt"/>
              </a:defRPr>
            </a:lvl1pPr>
          </a:lstStyle>
          <a:p>
            <a:r>
              <a:rPr lang="en-US" dirty="0"/>
              <a:t>Primary title goes here</a:t>
            </a:r>
          </a:p>
        </p:txBody>
      </p:sp>
      <p:sp>
        <p:nvSpPr>
          <p:cNvPr id="11" name="Report Name">
            <a:extLst>
              <a:ext uri="{FF2B5EF4-FFF2-40B4-BE49-F238E27FC236}">
                <a16:creationId xmlns:a16="http://schemas.microsoft.com/office/drawing/2014/main" id="{3144ABBE-DADB-444D-88EC-635C59B333CE}"/>
              </a:ext>
            </a:extLst>
          </p:cNvPr>
          <p:cNvSpPr txBox="1">
            <a:spLocks/>
          </p:cNvSpPr>
          <p:nvPr userDrawn="1"/>
        </p:nvSpPr>
        <p:spPr bwMode="auto">
          <a:xfrm>
            <a:off x="221863" y="6221088"/>
            <a:ext cx="3472543"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600" b="0" i="0" dirty="0">
                <a:solidFill>
                  <a:srgbClr val="0070C0"/>
                </a:solidFill>
                <a:latin typeface="+mn-lt"/>
              </a:rPr>
              <a:t>California STI Surveillance 2021</a:t>
            </a:r>
          </a:p>
        </p:txBody>
      </p:sp>
      <p:sp>
        <p:nvSpPr>
          <p:cNvPr id="6" name="rev_date">
            <a:extLst>
              <a:ext uri="{FF2B5EF4-FFF2-40B4-BE49-F238E27FC236}">
                <a16:creationId xmlns:a16="http://schemas.microsoft.com/office/drawing/2014/main" id="{443D83F8-C26C-4454-BDCD-B74885B14874}"/>
              </a:ext>
            </a:extLst>
          </p:cNvPr>
          <p:cNvSpPr txBox="1">
            <a:spLocks/>
          </p:cNvSpPr>
          <p:nvPr userDrawn="1"/>
        </p:nvSpPr>
        <p:spPr bwMode="auto">
          <a:xfrm>
            <a:off x="9739921" y="6221088"/>
            <a:ext cx="2320444"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400" b="0" i="0" dirty="0">
                <a:solidFill>
                  <a:srgbClr val="0070C0"/>
                </a:solidFill>
                <a:latin typeface="+mn-lt"/>
              </a:rPr>
              <a:t> </a:t>
            </a:r>
          </a:p>
        </p:txBody>
      </p:sp>
    </p:spTree>
    <p:extLst>
      <p:ext uri="{BB962C8B-B14F-4D97-AF65-F5344CB8AC3E}">
        <p14:creationId xmlns:p14="http://schemas.microsoft.com/office/powerpoint/2010/main" val="311774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bble slide">
    <p:spTree>
      <p:nvGrpSpPr>
        <p:cNvPr id="1" name=""/>
        <p:cNvGrpSpPr/>
        <p:nvPr/>
      </p:nvGrpSpPr>
      <p:grpSpPr>
        <a:xfrm>
          <a:off x="0" y="0"/>
          <a:ext cx="0" cy="0"/>
          <a:chOff x="0" y="0"/>
          <a:chExt cx="0" cy="0"/>
        </a:xfrm>
      </p:grpSpPr>
      <p:sp>
        <p:nvSpPr>
          <p:cNvPr id="6" name="Oval 5"/>
          <p:cNvSpPr/>
          <p:nvPr userDrawn="1"/>
        </p:nvSpPr>
        <p:spPr>
          <a:xfrm>
            <a:off x="1844937" y="503351"/>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a:xfrm>
            <a:off x="240631" y="406079"/>
            <a:ext cx="11710737" cy="1016850"/>
          </a:xfrm>
        </p:spPr>
        <p:txBody>
          <a:bodyPr>
            <a:normAutofit/>
          </a:bodyPr>
          <a:lstStyle>
            <a:lvl1pPr algn="l">
              <a:defRPr sz="3600" b="0" i="0" baseline="0">
                <a:latin typeface="+mj-lt"/>
              </a:defRPr>
            </a:lvl1pPr>
          </a:lstStyle>
          <a:p>
            <a:r>
              <a:rPr lang="en-US" dirty="0"/>
              <a:t>Criteria  d)1  : The rest of the text here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620046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bble 2">
    <p:spTree>
      <p:nvGrpSpPr>
        <p:cNvPr id="1" name=""/>
        <p:cNvGrpSpPr/>
        <p:nvPr/>
      </p:nvGrpSpPr>
      <p:grpSpPr>
        <a:xfrm>
          <a:off x="0" y="0"/>
          <a:ext cx="0" cy="0"/>
          <a:chOff x="0" y="0"/>
          <a:chExt cx="0" cy="0"/>
        </a:xfrm>
      </p:grpSpPr>
      <p:sp>
        <p:nvSpPr>
          <p:cNvPr id="1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1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
        <p:nvSpPr>
          <p:cNvPr id="7" name="Oval 6"/>
          <p:cNvSpPr/>
          <p:nvPr userDrawn="1"/>
        </p:nvSpPr>
        <p:spPr>
          <a:xfrm>
            <a:off x="3091203" y="523356"/>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p:txBody>
          <a:bodyPr/>
          <a:lstStyle>
            <a:lvl1pPr>
              <a:defRPr/>
            </a:lvl1pPr>
          </a:lstStyle>
          <a:p>
            <a:r>
              <a:rPr lang="en-US" dirty="0"/>
              <a:t>Requirement  1)  : Text here </a:t>
            </a:r>
          </a:p>
        </p:txBody>
      </p:sp>
    </p:spTree>
    <p:extLst>
      <p:ext uri="{BB962C8B-B14F-4D97-AF65-F5344CB8AC3E}">
        <p14:creationId xmlns:p14="http://schemas.microsoft.com/office/powerpoint/2010/main" val="2660758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2001040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77688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039095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4" name="Straight Arrow Connector 5" descr="Decorative border lines for left side of slide"/>
          <p:cNvCxnSpPr>
            <a:cxnSpLocks noChangeShapeType="1"/>
          </p:cNvCxnSpPr>
          <p:nvPr userDrawn="1"/>
        </p:nvCxnSpPr>
        <p:spPr bwMode="auto">
          <a:xfrm rot="5400000">
            <a:off x="-2464551" y="2590536"/>
            <a:ext cx="5183188" cy="2116"/>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 name="Straight Arrow Connector 7" descr="Decorative border lines for left side of slide"/>
          <p:cNvCxnSpPr>
            <a:cxnSpLocks noChangeShapeType="1"/>
          </p:cNvCxnSpPr>
          <p:nvPr userDrawn="1"/>
        </p:nvCxnSpPr>
        <p:spPr bwMode="auto">
          <a:xfrm rot="5400000">
            <a:off x="-2474203" y="2781036"/>
            <a:ext cx="5564188" cy="2117"/>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8" descr="Decorative border line for top of slide"/>
          <p:cNvCxnSpPr>
            <a:cxnSpLocks noChangeShapeType="1"/>
          </p:cNvCxnSpPr>
          <p:nvPr userDrawn="1"/>
        </p:nvCxnSpPr>
        <p:spPr bwMode="auto">
          <a:xfrm>
            <a:off x="0" y="133350"/>
            <a:ext cx="10363200" cy="1588"/>
          </a:xfrm>
          <a:prstGeom prst="straightConnector1">
            <a:avLst/>
          </a:prstGeom>
          <a:noFill/>
          <a:ln w="28575" algn="ctr">
            <a:solidFill>
              <a:srgbClr val="E4731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9" name="Title 1"/>
          <p:cNvSpPr>
            <a:spLocks noGrp="1"/>
          </p:cNvSpPr>
          <p:nvPr>
            <p:ph type="title"/>
          </p:nvPr>
        </p:nvSpPr>
        <p:spPr>
          <a:xfrm>
            <a:off x="365760" y="64008"/>
            <a:ext cx="11704320" cy="914400"/>
          </a:xfrm>
        </p:spPr>
        <p:txBody>
          <a:bodyPr>
            <a:normAutofit/>
          </a:bodyPr>
          <a:lstStyle>
            <a:lvl1pPr>
              <a:defRPr sz="3200"/>
            </a:lvl1pPr>
          </a:lstStyle>
          <a:p>
            <a:r>
              <a:rPr lang="en-US"/>
              <a:t>Click to edit Master title style</a:t>
            </a:r>
          </a:p>
        </p:txBody>
      </p:sp>
      <p:pic>
        <p:nvPicPr>
          <p:cNvPr id="13" name="Picture 7" descr="Logo-CDPH #1">
            <a:extLst>
              <a:ext uri="{FF2B5EF4-FFF2-40B4-BE49-F238E27FC236}">
                <a16:creationId xmlns:a16="http://schemas.microsoft.com/office/drawing/2014/main" id="{67594F4C-6396-4D4E-9016-68A25A2CDD3B}"/>
              </a:ext>
            </a:extLst>
          </p:cNvPr>
          <p:cNvPicPr>
            <a:picLocks noChangeAspect="1" noChangeArrowheads="1"/>
          </p:cNvPicPr>
          <p:nvPr userDrawn="1"/>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56673" y="5887684"/>
            <a:ext cx="860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CFC0CDA-7784-4E43-A4D3-1F948158443D}"/>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5" name="Rectangle 15">
            <a:extLst>
              <a:ext uri="{FF2B5EF4-FFF2-40B4-BE49-F238E27FC236}">
                <a16:creationId xmlns:a16="http://schemas.microsoft.com/office/drawing/2014/main" id="{582A6C20-15E6-4C97-8E3F-86BC33084870}"/>
              </a:ext>
            </a:extLst>
          </p:cNvPr>
          <p:cNvSpPr txBox="1">
            <a:spLocks noGrp="1" noChangeArrowheads="1"/>
          </p:cNvSpPr>
          <p:nvPr userDrawn="1"/>
        </p:nvSpPr>
        <p:spPr bwMode="auto">
          <a:xfrm>
            <a:off x="0" y="6562725"/>
            <a:ext cx="154605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000" b="1" dirty="0">
                <a:solidFill>
                  <a:srgbClr val="0167BB"/>
                </a:solidFill>
                <a:latin typeface="Arial" charset="0"/>
              </a:rPr>
              <a:t>STD Control Branch</a:t>
            </a:r>
          </a:p>
        </p:txBody>
      </p:sp>
    </p:spTree>
    <p:extLst>
      <p:ext uri="{BB962C8B-B14F-4D97-AF65-F5344CB8AC3E}">
        <p14:creationId xmlns:p14="http://schemas.microsoft.com/office/powerpoint/2010/main" val="377812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nd_Content_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414670" y="1533805"/>
            <a:ext cx="11387470" cy="463071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sz="1350"/>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0" name="rev_label">
            <a:extLst>
              <a:ext uri="{FF2B5EF4-FFF2-40B4-BE49-F238E27FC236}">
                <a16:creationId xmlns:a16="http://schemas.microsoft.com/office/drawing/2014/main" id="{4F9C54E4-E633-4AFF-9D10-FEC34B7D6399}"/>
              </a:ext>
            </a:extLst>
          </p:cNvPr>
          <p:cNvSpPr txBox="1">
            <a:spLocks noGrp="1" noChangeArrowheads="1"/>
          </p:cNvSpPr>
          <p:nvPr userDrawn="1"/>
        </p:nvSpPr>
        <p:spPr bwMode="auto">
          <a:xfrm>
            <a:off x="2447730" y="6483095"/>
            <a:ext cx="12534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endParaRPr lang="en-US" sz="1200" b="0" dirty="0">
              <a:solidFill>
                <a:srgbClr val="0167BB"/>
              </a:solidFill>
              <a:latin typeface="+mn-lt"/>
              <a:cs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Footnote_Label">
            <a:extLst>
              <a:ext uri="{FF2B5EF4-FFF2-40B4-BE49-F238E27FC236}">
                <a16:creationId xmlns:a16="http://schemas.microsoft.com/office/drawing/2014/main" id="{F66D7CE3-2955-4204-B454-3CA13BBF855B}"/>
              </a:ext>
            </a:extLst>
          </p:cNvPr>
          <p:cNvSpPr>
            <a:spLocks noGrp="1"/>
          </p:cNvSpPr>
          <p:nvPr>
            <p:ph idx="10"/>
          </p:nvPr>
        </p:nvSpPr>
        <p:spPr>
          <a:xfrm>
            <a:off x="2513045" y="6176963"/>
            <a:ext cx="9355494" cy="671257"/>
          </a:xfrm>
        </p:spPr>
        <p:txBody>
          <a:bodyPr>
            <a:normAutofit/>
          </a:bodyPr>
          <a:lstStyle>
            <a:lvl1pPr marL="0" indent="0">
              <a:lnSpc>
                <a:spcPct val="100000"/>
              </a:lnSpc>
              <a:buFont typeface="Wingdings" panose="05000000000000000000" pitchFamily="2" charset="2"/>
              <a:buNone/>
              <a:defRPr sz="1200"/>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Tree>
    <p:extLst>
      <p:ext uri="{BB962C8B-B14F-4D97-AF65-F5344CB8AC3E}">
        <p14:creationId xmlns:p14="http://schemas.microsoft.com/office/powerpoint/2010/main" val="36973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3612573" y="1433946"/>
            <a:ext cx="4339936" cy="5417636"/>
          </a:xfrm>
        </p:spPr>
        <p:txBody>
          <a:bodyPr/>
          <a:lstStyle>
            <a:lvl1pPr marL="228600" indent="-228600">
              <a:buFont typeface="Wingdings" panose="05000000000000000000" pitchFamily="2" charset="2"/>
              <a:buChar char="Ø"/>
              <a:defRPr sz="16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6" name="Footnote_Label">
            <a:extLst>
              <a:ext uri="{FF2B5EF4-FFF2-40B4-BE49-F238E27FC236}">
                <a16:creationId xmlns:a16="http://schemas.microsoft.com/office/drawing/2014/main" id="{AFD15B5D-B106-487C-9764-C75BCAE6DC8A}"/>
              </a:ext>
            </a:extLst>
          </p:cNvPr>
          <p:cNvSpPr>
            <a:spLocks noGrp="1"/>
          </p:cNvSpPr>
          <p:nvPr>
            <p:ph idx="10"/>
          </p:nvPr>
        </p:nvSpPr>
        <p:spPr>
          <a:xfrm>
            <a:off x="8132618" y="5540984"/>
            <a:ext cx="3983182" cy="1016851"/>
          </a:xfrm>
        </p:spPr>
        <p:txBody>
          <a:bodyPr>
            <a:normAutofit/>
          </a:bodyPr>
          <a:lstStyle>
            <a:lvl1pPr marL="0" indent="0">
              <a:lnSpc>
                <a:spcPct val="100000"/>
              </a:lnSpc>
              <a:buFont typeface="Wingdings" panose="05000000000000000000" pitchFamily="2" charset="2"/>
              <a:buNone/>
              <a:defRPr sz="12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238921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3697886" y="1433945"/>
            <a:ext cx="4116077" cy="5414275"/>
          </a:xfrm>
        </p:spPr>
        <p:txBody>
          <a:bodyPr/>
          <a:lstStyle>
            <a:lvl1pPr marL="228600" indent="-228600">
              <a:buFont typeface="Wingdings" panose="05000000000000000000" pitchFamily="2" charset="2"/>
              <a:buChar char="Ø"/>
              <a:defRPr sz="16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Content 2">
            <a:extLst>
              <a:ext uri="{FF2B5EF4-FFF2-40B4-BE49-F238E27FC236}">
                <a16:creationId xmlns:a16="http://schemas.microsoft.com/office/drawing/2014/main" id="{C87BC58B-4E59-4864-92C9-50F6CD9E9541}"/>
              </a:ext>
            </a:extLst>
          </p:cNvPr>
          <p:cNvSpPr>
            <a:spLocks noGrp="1"/>
          </p:cNvSpPr>
          <p:nvPr>
            <p:ph idx="10"/>
          </p:nvPr>
        </p:nvSpPr>
        <p:spPr>
          <a:xfrm>
            <a:off x="6096000" y="1651170"/>
            <a:ext cx="3140652" cy="420558"/>
          </a:xfrm>
        </p:spPr>
        <p:txBody>
          <a:bodyPr>
            <a:noAutofit/>
          </a:bodyPr>
          <a:lstStyle>
            <a:lvl1pPr marL="0" indent="0">
              <a:buFont typeface="Wingdings" panose="05000000000000000000" pitchFamily="2" charset="2"/>
              <a:buNone/>
              <a:defRPr sz="1800" i="1">
                <a:solidFill>
                  <a:srgbClr val="0070C0"/>
                </a:solidFill>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260216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ny_Subgraphs_M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11339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22249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55204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11120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50892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33207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565031"/>
            <a:ext cx="3619827" cy="1579504"/>
          </a:xfrm>
        </p:spPr>
        <p:txBody>
          <a:bodyPr/>
          <a:lstStyle>
            <a:lvl1pPr marL="228600" indent="-228600">
              <a:buFont typeface="Wingdings" panose="05000000000000000000" pitchFamily="2" charset="2"/>
              <a:buChar char="Ø"/>
              <a:defRPr/>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1374189490"/>
              </p:ext>
            </p:extLst>
          </p:nvPr>
        </p:nvGraphicFramePr>
        <p:xfrm>
          <a:off x="3900248" y="4225275"/>
          <a:ext cx="1393089" cy="712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200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ny_Subgraphs_S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03875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4726777"/>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09187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46496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005463"/>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476643"/>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474543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11437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477951"/>
            <a:ext cx="3619827" cy="1579504"/>
          </a:xfrm>
        </p:spPr>
        <p:txBody>
          <a:bodyPr/>
          <a:lstStyle>
            <a:lvl1pPr marL="228600" indent="-228600">
              <a:buFont typeface="Wingdings" panose="05000000000000000000" pitchFamily="2" charset="2"/>
              <a:buChar char="Ø"/>
              <a:defRPr/>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987069517"/>
              </p:ext>
            </p:extLst>
          </p:nvPr>
        </p:nvGraphicFramePr>
        <p:xfrm>
          <a:off x="4010141" y="3743395"/>
          <a:ext cx="1393089" cy="1145415"/>
        </p:xfrm>
        <a:graphic>
          <a:graphicData uri="http://schemas.openxmlformats.org/drawingml/2006/chart">
            <c:chart xmlns:c="http://schemas.openxmlformats.org/drawingml/2006/chart" xmlns:r="http://schemas.openxmlformats.org/officeDocument/2006/relationships" r:id="rId3"/>
          </a:graphicData>
        </a:graphic>
      </p:graphicFrame>
      <p:sp>
        <p:nvSpPr>
          <p:cNvPr id="17" name="Footnote_Label2">
            <a:extLst>
              <a:ext uri="{FF2B5EF4-FFF2-40B4-BE49-F238E27FC236}">
                <a16:creationId xmlns:a16="http://schemas.microsoft.com/office/drawing/2014/main" id="{DEEDF182-3C0D-4471-8D57-D765CF9C54B6}"/>
              </a:ext>
            </a:extLst>
          </p:cNvPr>
          <p:cNvSpPr>
            <a:spLocks noGrp="1"/>
          </p:cNvSpPr>
          <p:nvPr>
            <p:ph idx="18"/>
          </p:nvPr>
        </p:nvSpPr>
        <p:spPr>
          <a:xfrm>
            <a:off x="7976382" y="6326505"/>
            <a:ext cx="3854536" cy="486546"/>
          </a:xfrm>
        </p:spPr>
        <p:txBody>
          <a:bodyPr>
            <a:normAutofit/>
          </a:bodyPr>
          <a:lstStyle>
            <a:lvl1pPr marL="0" indent="0">
              <a:buFont typeface="Wingdings" panose="05000000000000000000" pitchFamily="2" charset="2"/>
              <a:buNone/>
              <a:defRPr sz="1200"/>
            </a:lvl1pPr>
          </a:lstStyle>
          <a:p>
            <a:pPr lvl="0"/>
            <a:endParaRPr lang="en-US" dirty="0"/>
          </a:p>
        </p:txBody>
      </p:sp>
      <p:sp>
        <p:nvSpPr>
          <p:cNvPr id="19" name="Footnote_Label">
            <a:extLst>
              <a:ext uri="{FF2B5EF4-FFF2-40B4-BE49-F238E27FC236}">
                <a16:creationId xmlns:a16="http://schemas.microsoft.com/office/drawing/2014/main" id="{E44C5438-EB7F-496F-BEB5-90834EB53D4A}"/>
              </a:ext>
            </a:extLst>
          </p:cNvPr>
          <p:cNvSpPr>
            <a:spLocks noGrp="1"/>
          </p:cNvSpPr>
          <p:nvPr>
            <p:ph idx="19"/>
          </p:nvPr>
        </p:nvSpPr>
        <p:spPr>
          <a:xfrm>
            <a:off x="2654908" y="6573341"/>
            <a:ext cx="5256913" cy="239710"/>
          </a:xfrm>
        </p:spPr>
        <p:txBody>
          <a:bodyPr>
            <a:normAutofit/>
          </a:bodyPr>
          <a:lstStyle>
            <a:lvl1pPr marL="0" indent="0">
              <a:buFont typeface="Wingdings" panose="05000000000000000000" pitchFamily="2" charset="2"/>
              <a:buNone/>
              <a:defRPr sz="1200"/>
            </a:lvl1pPr>
          </a:lstStyle>
          <a:p>
            <a:pPr lvl="0"/>
            <a:endParaRPr lang="en-US" dirty="0"/>
          </a:p>
        </p:txBody>
      </p:sp>
    </p:spTree>
    <p:extLst>
      <p:ext uri="{BB962C8B-B14F-4D97-AF65-F5344CB8AC3E}">
        <p14:creationId xmlns:p14="http://schemas.microsoft.com/office/powerpoint/2010/main" val="286111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ny_Sub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11339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22249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55204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11120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50892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33207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565031"/>
            <a:ext cx="3619827" cy="1579504"/>
          </a:xfrm>
        </p:spPr>
        <p:txBody>
          <a:bodyPr/>
          <a:lstStyle>
            <a:lvl1pPr marL="228600" indent="-228600">
              <a:buFont typeface="Wingdings" panose="05000000000000000000" pitchFamily="2" charset="2"/>
              <a:buChar char="Ø"/>
              <a:defRPr/>
            </a:lvl1pPr>
          </a:lstStyle>
          <a:p>
            <a:pPr lvl="0"/>
            <a:endParaRPr lang="en-US" dirty="0"/>
          </a:p>
        </p:txBody>
      </p:sp>
    </p:spTree>
    <p:extLst>
      <p:ext uri="{BB962C8B-B14F-4D97-AF65-F5344CB8AC3E}">
        <p14:creationId xmlns:p14="http://schemas.microsoft.com/office/powerpoint/2010/main" val="369767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1" name="sg4">
            <a:extLst>
              <a:ext uri="{FF2B5EF4-FFF2-40B4-BE49-F238E27FC236}">
                <a16:creationId xmlns:a16="http://schemas.microsoft.com/office/drawing/2014/main" id="{A7E3B9C0-AA4E-49BE-B4E2-63F27E07DC8D}"/>
              </a:ext>
            </a:extLst>
          </p:cNvPr>
          <p:cNvSpPr>
            <a:spLocks noGrp="1"/>
          </p:cNvSpPr>
          <p:nvPr>
            <p:ph idx="12"/>
          </p:nvPr>
        </p:nvSpPr>
        <p:spPr>
          <a:xfrm>
            <a:off x="6352305" y="3801445"/>
            <a:ext cx="5343332" cy="2297938"/>
          </a:xfrm>
        </p:spPr>
        <p:txBody>
          <a:bodyPr/>
          <a:lstStyle>
            <a:lvl1pPr marL="228600" indent="-228600">
              <a:buFont typeface="Wingdings" panose="05000000000000000000" pitchFamily="2" charset="2"/>
              <a:buChar char="Ø"/>
              <a:defRPr/>
            </a:lvl1pPr>
          </a:lstStyle>
          <a:p>
            <a:pPr lvl="0"/>
            <a:endParaRPr lang="en-US" dirty="0"/>
          </a:p>
        </p:txBody>
      </p:sp>
      <p:sp>
        <p:nvSpPr>
          <p:cNvPr id="16" name="sg3">
            <a:extLst>
              <a:ext uri="{FF2B5EF4-FFF2-40B4-BE49-F238E27FC236}">
                <a16:creationId xmlns:a16="http://schemas.microsoft.com/office/drawing/2014/main" id="{895441A5-A263-4226-BC53-E7FC5EA63399}"/>
              </a:ext>
            </a:extLst>
          </p:cNvPr>
          <p:cNvSpPr>
            <a:spLocks noGrp="1"/>
          </p:cNvSpPr>
          <p:nvPr>
            <p:ph idx="17"/>
          </p:nvPr>
        </p:nvSpPr>
        <p:spPr>
          <a:xfrm>
            <a:off x="6352305" y="1434863"/>
            <a:ext cx="5343332" cy="2331553"/>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512978" y="3805994"/>
            <a:ext cx="5343332" cy="2297938"/>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512978" y="1442184"/>
            <a:ext cx="5343335" cy="2331553"/>
          </a:xfrm>
        </p:spPr>
        <p:txBody>
          <a:bodyPr/>
          <a:lstStyle>
            <a:lvl1pPr marL="228600" indent="-228600">
              <a:buFont typeface="Wingdings" panose="05000000000000000000" pitchFamily="2" charset="2"/>
              <a:buChar char="Ø"/>
              <a:defRPr/>
            </a:lvl1pPr>
          </a:lstStyle>
          <a:p>
            <a:pPr lvl="0"/>
            <a:endParaRPr lang="en-US" dirty="0"/>
          </a:p>
        </p:txBody>
      </p:sp>
      <p:sp>
        <p:nvSpPr>
          <p:cNvPr id="15" name="Footnote_Label">
            <a:extLst>
              <a:ext uri="{FF2B5EF4-FFF2-40B4-BE49-F238E27FC236}">
                <a16:creationId xmlns:a16="http://schemas.microsoft.com/office/drawing/2014/main" id="{9683093F-FCB8-4CCF-B418-8802F897458A}"/>
              </a:ext>
            </a:extLst>
          </p:cNvPr>
          <p:cNvSpPr>
            <a:spLocks noGrp="1"/>
          </p:cNvSpPr>
          <p:nvPr>
            <p:ph idx="16"/>
          </p:nvPr>
        </p:nvSpPr>
        <p:spPr>
          <a:xfrm>
            <a:off x="2562225" y="6394580"/>
            <a:ext cx="8497661" cy="428309"/>
          </a:xfrm>
        </p:spPr>
        <p:txBody>
          <a:bodyPr>
            <a:normAutofit/>
          </a:bodyPr>
          <a:lstStyle>
            <a:lvl1pPr marL="0" indent="0">
              <a:lnSpc>
                <a:spcPct val="100000"/>
              </a:lnSpc>
              <a:buFontTx/>
              <a:buNone/>
              <a:defRPr sz="1200"/>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2591698023"/>
              </p:ext>
            </p:extLst>
          </p:nvPr>
        </p:nvGraphicFramePr>
        <p:xfrm>
          <a:off x="10722711" y="6038337"/>
          <a:ext cx="1393089" cy="712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961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674" y="417096"/>
            <a:ext cx="11710736" cy="10168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000" dirty="0">
              <a:solidFill>
                <a:schemeClr val="bg1"/>
              </a:solidFill>
              <a:latin typeface="Bahnschrift SemiBold SemiConden" panose="020B0502040204020203" pitchFamily="34" charset="0"/>
            </a:endParaRPr>
          </a:p>
        </p:txBody>
      </p:sp>
      <p:sp>
        <p:nvSpPr>
          <p:cNvPr id="2" name="Title Placeholder 1"/>
          <p:cNvSpPr>
            <a:spLocks noGrp="1"/>
          </p:cNvSpPr>
          <p:nvPr>
            <p:ph type="title"/>
          </p:nvPr>
        </p:nvSpPr>
        <p:spPr>
          <a:xfrm>
            <a:off x="256673" y="417096"/>
            <a:ext cx="11710737" cy="10168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4670" y="1546245"/>
            <a:ext cx="11387470" cy="4630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256673" y="176460"/>
            <a:ext cx="3710416" cy="128336"/>
          </a:xfrm>
          <a:prstGeom prst="rect">
            <a:avLst/>
          </a:prstGeom>
          <a:solidFill>
            <a:srgbClr val="4F2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166295" y="176460"/>
            <a:ext cx="3801114" cy="128337"/>
          </a:xfrm>
          <a:prstGeom prst="rect">
            <a:avLst/>
          </a:prstGeom>
          <a:solidFill>
            <a:srgbClr val="C44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149969" y="176460"/>
            <a:ext cx="3833446" cy="128337"/>
          </a:xfrm>
          <a:prstGeom prst="rect">
            <a:avLst/>
          </a:prstGeom>
          <a:solidFill>
            <a:srgbClr val="068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035121"/>
      </p:ext>
    </p:extLst>
  </p:cSld>
  <p:clrMap bg1="lt1" tx1="dk1" bg2="lt2" tx2="dk2" accent1="accent1" accent2="accent2" accent3="accent3" accent4="accent4" accent5="accent5" accent6="accent6" hlink="hlink" folHlink="folHlink"/>
  <p:sldLayoutIdLst>
    <p:sldLayoutId id="2147483805" r:id="rId1"/>
    <p:sldLayoutId id="2147483829" r:id="rId2"/>
    <p:sldLayoutId id="2147483806" r:id="rId3"/>
    <p:sldLayoutId id="2147483819" r:id="rId4"/>
    <p:sldLayoutId id="2147483832" r:id="rId5"/>
    <p:sldLayoutId id="2147483820" r:id="rId6"/>
    <p:sldLayoutId id="2147483836" r:id="rId7"/>
    <p:sldLayoutId id="2147483821" r:id="rId8"/>
    <p:sldLayoutId id="2147483833" r:id="rId9"/>
    <p:sldLayoutId id="2147483822" r:id="rId10"/>
    <p:sldLayoutId id="2147483807" r:id="rId11"/>
    <p:sldLayoutId id="2147483808" r:id="rId12"/>
    <p:sldLayoutId id="2147483823" r:id="rId13"/>
    <p:sldLayoutId id="2147483834" r:id="rId14"/>
    <p:sldLayoutId id="2147483835" r:id="rId15"/>
    <p:sldLayoutId id="2147483824" r:id="rId16"/>
    <p:sldLayoutId id="2147483830" r:id="rId17"/>
    <p:sldLayoutId id="2147483810" r:id="rId18"/>
    <p:sldLayoutId id="2147483811" r:id="rId19"/>
    <p:sldLayoutId id="2147483816" r:id="rId20"/>
    <p:sldLayoutId id="2147483812" r:id="rId21"/>
    <p:sldLayoutId id="2147483813" r:id="rId22"/>
    <p:sldLayoutId id="2147483814" r:id="rId23"/>
    <p:sldLayoutId id="2147483815" r:id="rId24"/>
    <p:sldLayoutId id="2147483817" r:id="rId25"/>
  </p:sldLayoutIdLst>
  <p:txStyles>
    <p:titleStyle>
      <a:lvl1pPr algn="l" defTabSz="914400" rtl="0" eaLnBrk="1" latinLnBrk="0" hangingPunct="1">
        <a:lnSpc>
          <a:spcPct val="9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070" y="1754631"/>
            <a:ext cx="11057860" cy="2078037"/>
          </a:xfrm>
        </p:spPr>
        <p:txBody>
          <a:bodyPr/>
          <a:lstStyle/>
          <a:p>
            <a:r>
              <a:t>Gonorrhea</a:t>
            </a:r>
          </a:p>
        </p:txBody>
      </p:sp>
      <p:sp>
        <p:nvSpPr>
          <p:cNvPr id="3" name="rev_date"/>
          <p:cNvSpPr>
            <a:spLocks noGrp="1"/>
          </p:cNvSpPr>
          <p:nvPr>
            <p:ph/>
          </p:nvPr>
        </p:nvSpPr>
        <p:spPr>
          <a:xfrm>
            <a:off x="9739921" y="6221088"/>
            <a:ext cx="2320444" cy="439634"/>
          </a:xfrm>
        </p:spPr>
        <p:txBody>
          <a:bodyPr/>
          <a:lstStyle/>
          <a:p>
            <a:pPr marL="0" marR="0" algn="ctr">
              <a:lnSpc>
                <a:spcPct val="100000"/>
              </a:lnSpc>
              <a:spcBef>
                <a:spcPts val="0"/>
              </a:spcBef>
              <a:spcAft>
                <a:spcPts val="0"/>
              </a:spcAft>
              <a:buNone/>
            </a:pPr>
            <a:r>
              <a:rPr sz="1400" b="0" i="0" u="none" cap="none">
                <a:solidFill>
                  <a:srgbClr val="0070C0">
                    <a:alpha val="100000"/>
                  </a:srgbClr>
                </a:solidFill>
                <a:latin typeface="Tw Cen MT (Body)"/>
                <a:cs typeface="Tw Cen MT (Body)"/>
                <a:sym typeface="Tw Cen MT (Body)"/>
              </a:rPr>
              <a:t>(Revised 02/2023)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Incidence Rates by Gender, California, 2002–2021</a:t>
            </a:r>
          </a:p>
        </p:txBody>
      </p:sp>
      <p:pic>
        <p:nvPicPr>
          <p:cNvPr id="3" name="Content 1" descr="2002-2021 trendline graph of gonorrhea incidence rates (per 100,000 population) by gender&#10;•  Female rates continued to present increases and decreases, starting in 2002 at 62.1, decreasing to 52.9 in 2009, then increasing to 158.4 in 2021&#10;•  Male rates also continued to present increases and decreases, starting in 2002 at 78.3, decreasing to 75.7 in 2008, then increasing to 301.9 in 2021"/>
          <p:cNvPicPr>
            <a:picLocks noGrp="1"/>
          </p:cNvPicPr>
          <p:nvPr>
            <p:ph idx="1"/>
          </p:nvPr>
        </p:nvPicPr>
        <p:blipFill>
          <a:blip r:embed="rId3" cstate="print"/>
          <a:stretch>
            <a:fillRect/>
          </a:stretch>
        </p:blipFill>
        <p:spPr>
          <a:xfrm>
            <a:off x="414670" y="1533805"/>
            <a:ext cx="11387470" cy="46307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Incidence Rates by Age Group (in years) and Gender,
California, 2021</a:t>
            </a:r>
          </a:p>
        </p:txBody>
      </p:sp>
      <p:pic>
        <p:nvPicPr>
          <p:cNvPr id="3" name="Content 1" descr="Graph of 2021 gonorrhea incidence rates per 100,000 population by age group and gender&#10;•  Ages 0-14 female rate 4.7, male rate 1.3&#10;•  Ages 15-19 female rate 328.5, male rate 215.7&#10;•  Ages 20-24 female rate 621.1, male rate 680.8&#10;•  Ages 25-29 female rate 523.0, male rate 927.9&#10;•  Ages 30-34 female rate 395.0, male rate 928.3&#10;•  Ages 35-44 female rate 182.5, male rate 488.7&#10;•  Ages 45+ female rate 24.5, male rate 107.0&#10;•  Total female rate 158.4, male rate 301.9"/>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	Age was “Not Specified” for 0.2% of female cases and 0.15% of male cases in 2021.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Incidence Rates for Females by Age Group (in years), 
California, 2012–2021</a:t>
            </a:r>
          </a:p>
        </p:txBody>
      </p:sp>
      <p:pic>
        <p:nvPicPr>
          <p:cNvPr id="3" name="Content 1" descr="2012-2021 trendline graph of female gonorrhea incidence rates by age group&#10;•  Ages 0-14 rates ranged from 9.4 in 2012 to 4.7 in 2021&#10;•  Ages 15-19 rates ranged from 228.6 in 2012 to 328.5 in 2021&#10;•  Ages 20-24 rates ranged from 341.9 in 2012 to 621.1 in 2021&#10;•  Ages 25-29 rates ranged from 184.2 in 2012 to 523.0 in 2021&#10;•  Ages 30-34 rates ranged from 94.7 in 2012 to 395.0 in 2021&#10;•  Ages 35-44 rates ranged from 40.8 in 2012 to 182.5 in 2021&#10;•  Ages 45+ rates ranged from 6.5 in 2012 to 24.5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	Age “Not Specified” ranged from 0.14% to 0.45% of cases for females in any given year.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Incidence Rates for Males by Age Group (in years), 
California, 2012–2021</a:t>
            </a:r>
          </a:p>
        </p:txBody>
      </p:sp>
      <p:pic>
        <p:nvPicPr>
          <p:cNvPr id="3" name="Content 1" descr="2012-2021 trendline graph of male gonorrhea incidence rates by age group&#10;•  Ages 0-14 rates ranged from 1 in 2012 to 1.3 in 2021&#10;•  Ages 15-19 rates ranged from 123.9 in 2012 to 215.7 in 2021&#10;•  Ages 20-24 rates ranged from 343.6 in 2012 to 680.8 in 2021&#10;•  Ages 25-29 rates ranged from 318.3 in 2012 to 927.9 in 2021&#10;•  Ages 30-34 rates ranged from 222.5 in 2012 to 928.3 in 2021&#10;•  Ages 35-44 rates ranged from 130.9 in 2012 to 488.7 in 2021&#10;•  Ages 45+ rates ranged from 39.3 in 2012 to 107.0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	Age “Not Specified” ranged from 0.1% to 0.57% of cases for males in any given year.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Incidence Rates by Race/Ethnicity and Gender,
California, 2021</a:t>
            </a:r>
          </a:p>
        </p:txBody>
      </p:sp>
      <p:pic>
        <p:nvPicPr>
          <p:cNvPr id="3" name="Content 1" descr="Graph of 2021 gonorrhea incidence rates per 100,000 population by race ethnicity and gender&#10;•  American Indian/Alaska Native female rate 160.9, male rate 242.9&#10;•  Asian female rate 23.7, male rate 89.4&#10;•  Black female rate 397.3, male rate 788.1&#10;•  Hispanic female rate 104.3, male rate 185.3&#10;•  Native Hawaiian/Other Pacific Islander female rate 169.7, male rate 279.7&#10;•  White female rate 67.0, male rate 152.1&#10;•  Total female rate 158.4, male rate 301.9"/>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AI/AN = American Indian/Alaska Native, NHPI = Native Hawaiian/Other Pacific Islander.
Race/Ethnicity was “Not Specified” for 35.24% of female cases and 30.51% of male cases in 2021.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Female Incidence Rates by Race/Ethnicity and Age Group (in years), California, 2021</a:t>
            </a:r>
          </a:p>
        </p:txBody>
      </p:sp>
      <p:sp>
        <p:nvSpPr>
          <p:cNvPr id="8" name="axis_title"/>
          <p:cNvSpPr>
            <a:spLocks noGrp="1"/>
          </p:cNvSpPr>
          <p:nvPr>
            <p:ph sz="half" idx="14" hasCustomPrompt="1"/>
          </p:nvPr>
        </p:nvSpPr>
        <p:spPr>
          <a:xfrm>
            <a:off x="4870857" y="6262223"/>
            <a:ext cx="2217211" cy="256000"/>
          </a:xfrm>
        </p:spPr>
        <p:txBody>
          <a:bodyPr>
            <a:normAutofit fontScale="92500" lnSpcReduction="10000"/>
          </a:bodyPr>
          <a:lstStyle/>
          <a:p>
            <a:endParaRPr/>
          </a:p>
        </p:txBody>
      </p:sp>
      <p:pic>
        <p:nvPicPr>
          <p:cNvPr id="3" name="Content 1" descr="Asian&#10;Ages 15-19 rate 41.5&#10;Ages 20-24 rate 124.5&#10;Ages 25-29 rate 90.6&#10;Ages 30-34 rate 68.0&#10;Ages 35-44 rate 24.1&#10;Ages 45+ rate 4.0"/>
          <p:cNvPicPr>
            <a:picLocks noGrp="1"/>
          </p:cNvPicPr>
          <p:nvPr>
            <p:ph sz="half" idx="1" hasCustomPrompt="1"/>
          </p:nvPr>
        </p:nvPicPr>
        <p:blipFill>
          <a:blip r:embed="rId3" cstate="print"/>
          <a:stretch>
            <a:fillRect/>
          </a:stretch>
        </p:blipFill>
        <p:spPr>
          <a:xfrm>
            <a:off x="256673" y="1446139"/>
            <a:ext cx="2217211" cy="4886236"/>
          </a:xfrm>
          <a:prstGeom prst="rect">
            <a:avLst/>
          </a:prstGeom>
        </p:spPr>
      </p:pic>
      <p:pic>
        <p:nvPicPr>
          <p:cNvPr id="4" name="Content 2" descr="Black/African American female rate&#10;Ages 15-19 rate 1,183.7&#10;Ages 20-24 rate 1,807.4&#10;Ages 25-29 rate 1,207.2&#10;Ages 30-34 rate 746.9&#10;Ages 35-44 rate 292.8&#10;Ages 45+ rate 31.9"/>
          <p:cNvPicPr>
            <a:picLocks noGrp="1"/>
          </p:cNvPicPr>
          <p:nvPr>
            <p:ph sz="half" idx="2" hasCustomPrompt="1"/>
          </p:nvPr>
        </p:nvPicPr>
        <p:blipFill>
          <a:blip r:embed="rId4" cstate="print"/>
          <a:stretch>
            <a:fillRect/>
          </a:stretch>
        </p:blipFill>
        <p:spPr>
          <a:xfrm>
            <a:off x="2481076" y="1441327"/>
            <a:ext cx="4369868" cy="4884386"/>
          </a:xfrm>
          <a:prstGeom prst="rect">
            <a:avLst/>
          </a:prstGeom>
        </p:spPr>
      </p:pic>
      <p:pic>
        <p:nvPicPr>
          <p:cNvPr id="5" name="Content 3" descr="Hispanic female rate&#10;Ages 15-19 rate 165.6&#10;Ages 20-24 rate 329.9&#10;Ages 25-29 rate 306.5&#10;Ages 30-34 rate 233.0&#10;Ages 35-44 rate 110.8&#10;Ages 45+ rate 16.5"/>
          <p:cNvPicPr>
            <a:picLocks noGrp="1"/>
          </p:cNvPicPr>
          <p:nvPr>
            <p:ph sz="half" idx="10" hasCustomPrompt="1"/>
          </p:nvPr>
        </p:nvPicPr>
        <p:blipFill>
          <a:blip r:embed="rId5" cstate="print"/>
          <a:stretch>
            <a:fillRect/>
          </a:stretch>
        </p:blipFill>
        <p:spPr>
          <a:xfrm>
            <a:off x="6855640" y="1442709"/>
            <a:ext cx="2310537" cy="4884385"/>
          </a:xfrm>
          <a:prstGeom prst="rect">
            <a:avLst/>
          </a:prstGeom>
        </p:spPr>
      </p:pic>
      <p:pic>
        <p:nvPicPr>
          <p:cNvPr id="6" name="Content 4" descr="White female rate&#10;Ages 15-19 rate 124.2&#10;Ages 20-24 rate 267.1&#10;Ages 25-29 rate 249.8&#10;Ages 30-34 rate 223.3&#10;Ages 35-44 rate 119.6&#10;Ages 45+ rate 13.8"/>
          <p:cNvPicPr>
            <a:picLocks noGrp="1"/>
          </p:cNvPicPr>
          <p:nvPr>
            <p:ph sz="half" idx="12" hasCustomPrompt="1"/>
          </p:nvPr>
        </p:nvPicPr>
        <p:blipFill>
          <a:blip r:embed="rId6" cstate="print"/>
          <a:stretch>
            <a:fillRect/>
          </a:stretch>
        </p:blipFill>
        <p:spPr>
          <a:xfrm>
            <a:off x="9166177" y="1447991"/>
            <a:ext cx="1993100" cy="4884385"/>
          </a:xfrm>
          <a:prstGeom prst="rect">
            <a:avLst/>
          </a:prstGeom>
        </p:spPr>
      </p:pic>
      <p:pic>
        <p:nvPicPr>
          <p:cNvPr id="7" name="Content 5" descr="Percentage of race unknown&#10;Ages 15-19 rate 34.9&#10;Ages 20-24 rate 35.5&#10;Ages 25-29 rate 34.8&#10;Ages 30-34 rate 34.7&#10;Ages 35-44 rate 35.6&#10;Ages 45+ rate 37.2"/>
          <p:cNvPicPr>
            <a:picLocks noGrp="1"/>
          </p:cNvPicPr>
          <p:nvPr>
            <p:ph sz="half" idx="13" hasCustomPrompt="1"/>
          </p:nvPr>
        </p:nvPicPr>
        <p:blipFill>
          <a:blip r:embed="rId7" cstate="print"/>
          <a:stretch>
            <a:fillRect/>
          </a:stretch>
        </p:blipFill>
        <p:spPr>
          <a:xfrm>
            <a:off x="11159277" y="1447546"/>
            <a:ext cx="795119" cy="4884385"/>
          </a:xfrm>
          <a:prstGeom prst="rect">
            <a:avLst/>
          </a:prstGeom>
        </p:spPr>
      </p:pic>
      <p:sp>
        <p:nvSpPr>
          <p:cNvPr id="9" name="Footnote_Label"/>
          <p:cNvSpPr>
            <a:spLocks noGrp="1"/>
          </p:cNvSpPr>
          <p:nvPr>
            <p:ph sz="half" idx="11"/>
          </p:nvPr>
        </p:nvSpPr>
        <p:spPr>
          <a:xfrm>
            <a:off x="2653146" y="6491628"/>
            <a:ext cx="9162296" cy="365125"/>
          </a:xfrm>
        </p:spPr>
        <p:txBody>
          <a:bodyPr>
            <a:normAutofit fontScale="92500"/>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American Indian/Alaska Native and Native Hawaiian/ Other Pacific Islander and race-specific data for ages 0-14 </a:t>
            </a:r>
            <a:r>
              <a:rPr lang="en-US" sz="1000" b="0" i="0" u="none" cap="none" dirty="0">
                <a:solidFill>
                  <a:srgbClr val="000000">
                    <a:alpha val="100000"/>
                  </a:srgbClr>
                </a:solidFill>
                <a:latin typeface="Tw Cen MT (Body)"/>
                <a:cs typeface="Tw Cen MT (Body)"/>
                <a:sym typeface="Tw Cen MT (Body)"/>
              </a:rPr>
              <a:t>were</a:t>
            </a:r>
            <a:r>
              <a:rPr sz="1000" b="0" i="0" u="none" cap="none" dirty="0">
                <a:solidFill>
                  <a:srgbClr val="000000">
                    <a:alpha val="100000"/>
                  </a:srgbClr>
                </a:solidFill>
                <a:latin typeface="Tw Cen MT (Body)"/>
                <a:cs typeface="Tw Cen MT (Body)"/>
                <a:sym typeface="Tw Cen MT (Body)"/>
              </a:rPr>
              <a:t> suppressed as per agency Data De-Identification Guidelines (DDG).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Male Incidence Rates by Race/Ethnicity and Age Group (in years), California, 2021</a:t>
            </a:r>
          </a:p>
        </p:txBody>
      </p:sp>
      <p:sp>
        <p:nvSpPr>
          <p:cNvPr id="8" name="axis_title"/>
          <p:cNvSpPr>
            <a:spLocks noGrp="1"/>
          </p:cNvSpPr>
          <p:nvPr>
            <p:ph sz="half" idx="14" hasCustomPrompt="1"/>
          </p:nvPr>
        </p:nvSpPr>
        <p:spPr>
          <a:xfrm>
            <a:off x="4870857" y="6262223"/>
            <a:ext cx="2217211" cy="256000"/>
          </a:xfrm>
        </p:spPr>
        <p:txBody>
          <a:bodyPr>
            <a:normAutofit fontScale="92500" lnSpcReduction="10000"/>
          </a:bodyPr>
          <a:lstStyle/>
          <a:p>
            <a:endParaRPr/>
          </a:p>
        </p:txBody>
      </p:sp>
      <p:pic>
        <p:nvPicPr>
          <p:cNvPr id="3" name="Content 1" descr="Asian male rate&#10;Ages 15-19 rate 38.6&#10;Ages 20-24 rate 191.0&#10;Ages 25-29 rate 336.1&#10;Ages 30-34 rate 294.1&#10;Ages 35-44 rate 152.9&#10;Ages 45+ rate 27.5"/>
          <p:cNvPicPr>
            <a:picLocks noGrp="1"/>
          </p:cNvPicPr>
          <p:nvPr>
            <p:ph sz="half" idx="1" hasCustomPrompt="1"/>
          </p:nvPr>
        </p:nvPicPr>
        <p:blipFill>
          <a:blip r:embed="rId3" cstate="print"/>
          <a:stretch>
            <a:fillRect/>
          </a:stretch>
        </p:blipFill>
        <p:spPr>
          <a:xfrm>
            <a:off x="256673" y="1446139"/>
            <a:ext cx="2217211" cy="4886236"/>
          </a:xfrm>
          <a:prstGeom prst="rect">
            <a:avLst/>
          </a:prstGeom>
        </p:spPr>
      </p:pic>
      <p:pic>
        <p:nvPicPr>
          <p:cNvPr id="4" name="Content 2" descr="Black/African American male rate&#10;Ages 15-19 rate 789.4&#10;Ages 20-24 rate 1,940.0&#10;Ages 25-29 rate 2,108.0&#10;Ages 30-34 rate 2,113.2&#10;Ages 35-44 rate 1,160.7&#10;Ages 45+ rate 238.3"/>
          <p:cNvPicPr>
            <a:picLocks noGrp="1"/>
          </p:cNvPicPr>
          <p:nvPr>
            <p:ph sz="half" idx="2" hasCustomPrompt="1"/>
          </p:nvPr>
        </p:nvPicPr>
        <p:blipFill>
          <a:blip r:embed="rId4" cstate="print"/>
          <a:stretch>
            <a:fillRect/>
          </a:stretch>
        </p:blipFill>
        <p:spPr>
          <a:xfrm>
            <a:off x="2481076" y="1441327"/>
            <a:ext cx="4369868" cy="4884386"/>
          </a:xfrm>
          <a:prstGeom prst="rect">
            <a:avLst/>
          </a:prstGeom>
        </p:spPr>
      </p:pic>
      <p:pic>
        <p:nvPicPr>
          <p:cNvPr id="5" name="Content 3" descr="Hispanic male rate&#10;Ages 15-19 rate 98.1&#10;Ages 20-24 rate 339.6&#10;Ages 25-29 rate 514.0&#10;Ages 30-34 rate 536.9&#10;Ages 35-44 rate 294.4&#10;Ages 45+ rate 71.0"/>
          <p:cNvPicPr>
            <a:picLocks noGrp="1"/>
          </p:cNvPicPr>
          <p:nvPr>
            <p:ph sz="half" idx="10" hasCustomPrompt="1"/>
          </p:nvPr>
        </p:nvPicPr>
        <p:blipFill>
          <a:blip r:embed="rId5" cstate="print"/>
          <a:stretch>
            <a:fillRect/>
          </a:stretch>
        </p:blipFill>
        <p:spPr>
          <a:xfrm>
            <a:off x="6855640" y="1442709"/>
            <a:ext cx="2310537" cy="4884385"/>
          </a:xfrm>
          <a:prstGeom prst="rect">
            <a:avLst/>
          </a:prstGeom>
        </p:spPr>
      </p:pic>
      <p:pic>
        <p:nvPicPr>
          <p:cNvPr id="6" name="Content 4" descr="White male rate&#10;Ages 15-19 rate 65.4&#10;Ages 20-24 rate 272.8&#10;Ages 25-29 rate 458.5&#10;Ages 30-34 rate 532.4&#10;Ages 35-44 rate 311.4&#10;Ages 45+ rate 74.9"/>
          <p:cNvPicPr>
            <a:picLocks noGrp="1"/>
          </p:cNvPicPr>
          <p:nvPr>
            <p:ph sz="half" idx="12" hasCustomPrompt="1"/>
          </p:nvPr>
        </p:nvPicPr>
        <p:blipFill>
          <a:blip r:embed="rId6" cstate="print"/>
          <a:stretch>
            <a:fillRect/>
          </a:stretch>
        </p:blipFill>
        <p:spPr>
          <a:xfrm>
            <a:off x="9166177" y="1447991"/>
            <a:ext cx="1993100" cy="4884385"/>
          </a:xfrm>
          <a:prstGeom prst="rect">
            <a:avLst/>
          </a:prstGeom>
        </p:spPr>
      </p:pic>
      <p:pic>
        <p:nvPicPr>
          <p:cNvPr id="7" name="Content 5" descr="Percentage of race unknown&#10;Ages 15-19 rate 38.1&#10;Ages 20-24 rate 36.2&#10;Ages 25-29 rate 31.6&#10;Ages 30-34 rate 29.0&#10;Ages 35-44 rate 27.7&#10;Ages 45+ rate 25.4"/>
          <p:cNvPicPr>
            <a:picLocks noGrp="1"/>
          </p:cNvPicPr>
          <p:nvPr>
            <p:ph sz="half" idx="13" hasCustomPrompt="1"/>
          </p:nvPr>
        </p:nvPicPr>
        <p:blipFill>
          <a:blip r:embed="rId7" cstate="print"/>
          <a:stretch>
            <a:fillRect/>
          </a:stretch>
        </p:blipFill>
        <p:spPr>
          <a:xfrm>
            <a:off x="11159277" y="1447546"/>
            <a:ext cx="795119" cy="4884385"/>
          </a:xfrm>
          <a:prstGeom prst="rect">
            <a:avLst/>
          </a:prstGeom>
        </p:spPr>
      </p:pic>
      <p:sp>
        <p:nvSpPr>
          <p:cNvPr id="9" name="Footnote_Label"/>
          <p:cNvSpPr>
            <a:spLocks noGrp="1"/>
          </p:cNvSpPr>
          <p:nvPr>
            <p:ph sz="half" idx="11"/>
          </p:nvPr>
        </p:nvSpPr>
        <p:spPr>
          <a:xfrm>
            <a:off x="2653146" y="6491628"/>
            <a:ext cx="9162296" cy="365125"/>
          </a:xfrm>
        </p:spPr>
        <p:txBody>
          <a:bodyPr>
            <a:normAutofit fontScale="92500"/>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American Indian/Alaska Native and Native Hawaiian/ Other Pacific Islander and race-specific data for ages 0-14 </a:t>
            </a:r>
            <a:r>
              <a:rPr lang="en-US" sz="1000" b="0" i="0" u="none" cap="none" dirty="0">
                <a:solidFill>
                  <a:srgbClr val="000000">
                    <a:alpha val="100000"/>
                  </a:srgbClr>
                </a:solidFill>
                <a:latin typeface="Tw Cen MT (Body)"/>
                <a:cs typeface="Tw Cen MT (Body)"/>
                <a:sym typeface="Tw Cen MT (Body)"/>
              </a:rPr>
              <a:t>were</a:t>
            </a:r>
            <a:r>
              <a:rPr sz="1000" b="0" i="0" u="none" cap="none" dirty="0">
                <a:solidFill>
                  <a:srgbClr val="000000">
                    <a:alpha val="100000"/>
                  </a:srgbClr>
                </a:solidFill>
                <a:latin typeface="Tw Cen MT (Body)"/>
                <a:cs typeface="Tw Cen MT (Body)"/>
                <a:sym typeface="Tw Cen MT (Body)"/>
              </a:rPr>
              <a:t> suppressed as per agency Data De-Identification Guidelines (DDG).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Incidence Rates for Females by Race/Ethnicity, 
California, 2012–2021</a:t>
            </a:r>
          </a:p>
        </p:txBody>
      </p:sp>
      <p:pic>
        <p:nvPicPr>
          <p:cNvPr id="3" name="Content 1" descr="2012-2021 trendline graph of female gonorrhea incidence rates by race/ethnicity&#10;•  AI/AN rates ranged from 67.3 in 2012 to 160.9 in 2021&#10;•  Asian rates ranged from 11.5 in 2012 to 23.7 in 2021&#10;•  Black rates ranged from 297.5 in 2012 to 397.3 in 2021&#10;•  Hispanic rates ranged from 46.9 in 2012 to 104.3 in 2021&#10;•  Native Hawaiian/Other Pacific Islander rates ranged from 71.5 in 2012 to 169.7 in 2021&#10;•  White rates ranged from 30.2 in 2012 to 67.0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AI/AN = American Indian/Alaska Native; NHPI = Native Hawaiian/Other Pacific Islander.
Race/ethnicity “Not Specified” ranged from 21.4% to 35.24% of cases for females in any given year.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Incidence Rates for Males by Race/Ethnicity, 
California, 2012–2021</a:t>
            </a:r>
          </a:p>
        </p:txBody>
      </p:sp>
      <p:pic>
        <p:nvPicPr>
          <p:cNvPr id="3" name="Content 1" descr="2012-2021 trendline graph of male gonorrhea incidence rates by race/ethnicity&#10;•  AI/AN rates ranged from 60.2 in 2012 to 242.9 in 2021&#10;•  Asian rates ranged from 27.3 in 2012 to 89.4 in 2021&#10;•  Black rates ranged from 362.6 in 2012 to 788.1 in 2021&#10;•  Hispanic rates ranged from 70.6 in 2012 to 185.3 in 2021&#10;•  Native Hawaiian/Other Pacific Islander rates ranged from 94.7 in 2012 to 279.7 in 2021&#10;•  White rates ranged from 72.7 in 2012 to 152.1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AI/AN = American Indian/Alaska Native; NHPI = Native Hawaiian/Other Pacific Islander.
Race/ethnicity “Not Specified” ranged from 19.65% to 30.51% of cases for males in any given year.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Prevalence Monitoring, Percent Positive for Females of Selected Age Groups, by Health Care Setting, California, 2021</a:t>
            </a:r>
          </a:p>
        </p:txBody>
      </p:sp>
      <p:pic>
        <p:nvPicPr>
          <p:cNvPr id="3" name="Content 1" descr="Kaiser Northern California (2021 data)&#10;• Females ages 15-19 percent positive = 0.8&#10;• Females ages 20-24 percent positive = 0.7&#10;• Females ages 25+ percent positive = 0.6&#10;Family Planning Title X Clinics (2021 data)&#10;• Females ages 15-19 percent positive = 1.5&#10;• Females ages 20-24 percent positive = 1.2&#10;• Females ages 25+ percent positive = 0.8&#10;Family Planning Clinics served by Quest (2021 data)&#10;• Females ages 15-19 percent positive = 1.3&#10;• Females ages 20-24 percent positive = 1.5&#10;• Females ages 35+ percent positive = 1.3"/>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rPr dirty="0"/>
              <a:t>	Sources: Kaiser Permanente Northern California, Essential Access</a:t>
            </a:r>
            <a:r>
              <a:rPr lang="en-US" dirty="0"/>
              <a:t> Health</a:t>
            </a:r>
            <a:r>
              <a:rPr dirty="0"/>
              <a:t>, Quest Diagnostics)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California Incidence Rates, 1913–2021</a:t>
            </a:r>
          </a:p>
        </p:txBody>
      </p:sp>
      <p:pic>
        <p:nvPicPr>
          <p:cNvPr id="3" name="Content 1" descr="1913-2021 trendline graph of gonorrhea California incidence rates (per 100,000 population)&#10;•  California rates have had increases and decreases over time, starting at 4.3 in 1913 and hitting a high of 595.9 in 1978; the 2021 rate was 230.9"/>
          <p:cNvPicPr>
            <a:picLocks noGrp="1"/>
          </p:cNvPicPr>
          <p:nvPr>
            <p:ph idx="1"/>
          </p:nvPr>
        </p:nvPicPr>
        <p:blipFill>
          <a:blip r:embed="rId3" cstate="print"/>
          <a:stretch>
            <a:fillRect/>
          </a:stretch>
        </p:blipFill>
        <p:spPr>
          <a:xfrm>
            <a:off x="414670" y="1533805"/>
            <a:ext cx="11387470" cy="463071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Prevalence Monitoring, Percent Positive for Females, by
Health Care Setting, California, 2012-2021</a:t>
            </a:r>
          </a:p>
        </p:txBody>
      </p:sp>
      <p:pic>
        <p:nvPicPr>
          <p:cNvPr id="3" name="Content 1" descr="2012-2021 trendline graph of female gonorrhea percent positive by health care setting&#10;•  FP Title X positivity ranged from 0.4 in 2012 to 1.0 in 2021&#10;•  FP Quest positivity ranged from 0.3 in 2012 to 1.4 in 2021&#10;•  KNC positivity ranged from 0.3 in 2012 to 0.7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FP Quest=Family Planning Clinics served by Quest, FP Title X = Family Planning Title X Clinics, KNC = Kaiser Northern California
Source: Kaiser Permanente Northern California, Essential Access</a:t>
            </a:r>
            <a:r>
              <a:rPr lang="en-US" sz="1200" b="0" i="0" u="none" cap="none" dirty="0">
                <a:solidFill>
                  <a:srgbClr val="000000">
                    <a:alpha val="100000"/>
                  </a:srgbClr>
                </a:solidFill>
                <a:latin typeface="Tw Cen MT (Body)"/>
                <a:cs typeface="Tw Cen MT (Body)"/>
                <a:sym typeface="Tw Cen MT (Body)"/>
              </a:rPr>
              <a:t> Health</a:t>
            </a:r>
            <a:r>
              <a:rPr sz="1200" b="0" i="0" u="none" cap="none" dirty="0">
                <a:solidFill>
                  <a:srgbClr val="000000">
                    <a:alpha val="100000"/>
                  </a:srgbClr>
                </a:solidFill>
                <a:latin typeface="Tw Cen MT (Body)"/>
                <a:cs typeface="Tw Cen MT (Body)"/>
                <a:sym typeface="Tw Cen MT (Body)"/>
              </a:rPr>
              <a:t>, Quest Diagnostics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rPr dirty="0"/>
              <a:t>Gonorrhea Repeat Infection among Females 1-6 Months after Infection, by Data Source, California, 2021</a:t>
            </a:r>
          </a:p>
        </p:txBody>
      </p:sp>
      <p:pic>
        <p:nvPicPr>
          <p:cNvPr id="3" name="Content 1" descr="Graph of 2021 gonorrhea repeat infection among females 1-6 months after infection&#10;•  Gonorrhea case reports repeat infection was 4%&#10;•  Kaiser Northern California repeat infection was 7.3%&#10;•  Family Planning Clinics served by Quest repeat infection was 2.8%"/>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 Excludes Los Angeles and San Francisco</a:t>
            </a:r>
            <a:r>
              <a:rPr lang="en-US" sz="1200" b="0" i="0" u="none" cap="none" dirty="0">
                <a:solidFill>
                  <a:srgbClr val="000000">
                    <a:alpha val="100000"/>
                  </a:srgbClr>
                </a:solidFill>
                <a:latin typeface="Tw Cen MT (Body)"/>
                <a:cs typeface="Tw Cen MT (Body)"/>
                <a:sym typeface="Tw Cen MT (Body)"/>
              </a:rPr>
              <a:t> local health jurisdictions</a:t>
            </a:r>
            <a:endParaRPr sz="1200" b="0" i="0" u="none" cap="none" dirty="0">
              <a:solidFill>
                <a:srgbClr val="000000">
                  <a:alpha val="100000"/>
                </a:srgbClr>
              </a:solidFill>
              <a:latin typeface="Tw Cen MT (Body)"/>
              <a:cs typeface="Tw Cen MT (Body)"/>
              <a:sym typeface="Tw Cen MT (Bod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070" y="1754631"/>
            <a:ext cx="11057860" cy="2078037"/>
          </a:xfrm>
        </p:spPr>
        <p:txBody>
          <a:bodyPr/>
          <a:lstStyle/>
          <a:p>
            <a:r>
              <a:t>California Gonococcal 
Surveillance System (CGSS)</a:t>
            </a:r>
          </a:p>
        </p:txBody>
      </p:sp>
      <p:sp>
        <p:nvSpPr>
          <p:cNvPr id="3" name="rev_date"/>
          <p:cNvSpPr>
            <a:spLocks noGrp="1"/>
          </p:cNvSpPr>
          <p:nvPr>
            <p:ph/>
          </p:nvPr>
        </p:nvSpPr>
        <p:spPr>
          <a:xfrm>
            <a:off x="9739921" y="6221088"/>
            <a:ext cx="2320444" cy="439634"/>
          </a:xfrm>
        </p:spPr>
        <p:txBody>
          <a:bodyPr/>
          <a:lstStyle/>
          <a:p>
            <a:pPr marL="0" marR="0" algn="ctr">
              <a:lnSpc>
                <a:spcPct val="100000"/>
              </a:lnSpc>
              <a:spcBef>
                <a:spcPts val="0"/>
              </a:spcBef>
              <a:spcAft>
                <a:spcPts val="0"/>
              </a:spcAft>
              <a:buNone/>
            </a:pPr>
            <a:r>
              <a:rPr sz="1400" b="0" i="0" u="none" cap="none">
                <a:solidFill>
                  <a:srgbClr val="0070C0">
                    <a:alpha val="100000"/>
                  </a:srgbClr>
                </a:solidFill>
                <a:latin typeface="Tw Cen MT (Body)"/>
                <a:cs typeface="Tw Cen MT (Body)"/>
                <a:sym typeface="Tw Cen MT (Body)"/>
              </a:rPr>
              <a:t>(Revised 02/2023)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pPr marL="0" marR="0" algn="l">
              <a:lnSpc>
                <a:spcPct val="100000"/>
              </a:lnSpc>
              <a:spcBef>
                <a:spcPts val="0"/>
              </a:spcBef>
              <a:spcAft>
                <a:spcPts val="0"/>
              </a:spcAft>
              <a:buNone/>
            </a:pPr>
            <a:r>
              <a:rPr sz="2500" b="0" i="0" u="none" cap="none" dirty="0">
                <a:solidFill>
                  <a:srgbClr val="FFFFFF">
                    <a:alpha val="100000"/>
                  </a:srgbClr>
                </a:solidFill>
                <a:latin typeface="Tw Cen MT (Headings)"/>
                <a:cs typeface="Tw Cen MT (Headings)"/>
                <a:sym typeface="Tw Cen MT (Headings)"/>
              </a:rPr>
              <a:t>California Gonococcal Surveillance System (CGSS), HIV Status among Sampled and Interviewed Men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Ha</a:t>
            </a:r>
            <a:r>
              <a:rPr lang="en-US" sz="2500" b="0" i="0" u="none" cap="none" dirty="0">
                <a:solidFill>
                  <a:srgbClr val="FFFFFF">
                    <a:alpha val="100000"/>
                  </a:srgbClr>
                </a:solidFill>
                <a:latin typeface="Tw Cen MT (Headings)"/>
                <a:cs typeface="Tw Cen MT (Headings)"/>
                <a:sym typeface="Tw Cen MT (Headings)"/>
              </a:rPr>
              <a:t>d</a:t>
            </a:r>
            <a:r>
              <a:rPr sz="2500" b="0" i="0" u="none" cap="none" dirty="0">
                <a:solidFill>
                  <a:srgbClr val="FFFFFF">
                    <a:alpha val="100000"/>
                  </a:srgbClr>
                </a:solidFill>
                <a:latin typeface="Tw Cen MT (Headings)"/>
                <a:cs typeface="Tw Cen MT (Headings)"/>
                <a:sym typeface="Tw Cen MT (Headings)"/>
              </a:rPr>
              <a:t> Sex with Men* Cases, California, 2021</a:t>
            </a:r>
          </a:p>
        </p:txBody>
      </p:sp>
      <p:pic>
        <p:nvPicPr>
          <p:cNvPr id="3" name="Content 1" descr="Pie chart of HIV status among 2021 sampled and interviewed CGSS MSM cases, N=190 excluding unknown and refused to state status&#10;•  26.3% HIV positive&#10;•  73.7% HIV negative"/>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 Includes men who ha</a:t>
            </a:r>
            <a:r>
              <a:rPr lang="en-US" sz="1200" b="0" i="0" u="none" cap="none" dirty="0">
                <a:solidFill>
                  <a:srgbClr val="000000">
                    <a:alpha val="100000"/>
                  </a:srgbClr>
                </a:solidFill>
                <a:latin typeface="Tw Cen MT (Body)"/>
                <a:cs typeface="Tw Cen MT (Body)"/>
                <a:sym typeface="Tw Cen MT (Body)"/>
              </a:rPr>
              <a:t>d</a:t>
            </a:r>
            <a:r>
              <a:rPr sz="1200" b="0" i="0" u="none" cap="none" dirty="0">
                <a:solidFill>
                  <a:srgbClr val="000000">
                    <a:alpha val="100000"/>
                  </a:srgbClr>
                </a:solidFill>
                <a:latin typeface="Tw Cen MT (Body)"/>
                <a:cs typeface="Tw Cen MT (Body)"/>
                <a:sym typeface="Tw Cen MT (Body)"/>
              </a:rPr>
              <a:t> sex with men only and men who ha</a:t>
            </a:r>
            <a:r>
              <a:rPr lang="en-US" sz="1200" b="0" i="0" u="none" cap="none" dirty="0">
                <a:solidFill>
                  <a:srgbClr val="000000">
                    <a:alpha val="100000"/>
                  </a:srgbClr>
                </a:solidFill>
                <a:latin typeface="Tw Cen MT (Body)"/>
                <a:cs typeface="Tw Cen MT (Body)"/>
                <a:sym typeface="Tw Cen MT (Body)"/>
              </a:rPr>
              <a:t>d</a:t>
            </a:r>
            <a:r>
              <a:rPr sz="1200" b="0" i="0" u="none" cap="none" dirty="0">
                <a:solidFill>
                  <a:srgbClr val="000000">
                    <a:alpha val="100000"/>
                  </a:srgbClr>
                </a:solidFill>
                <a:latin typeface="Tw Cen MT (Body)"/>
                <a:cs typeface="Tw Cen MT (Body)"/>
                <a:sym typeface="Tw Cen MT (Body)"/>
              </a:rPr>
              <a:t> sex with men and women
N does not include HIV status unknown or refused to state: 23 cases in 2021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pPr marL="0" marR="0" algn="l">
              <a:lnSpc>
                <a:spcPct val="100000"/>
              </a:lnSpc>
              <a:spcBef>
                <a:spcPts val="0"/>
              </a:spcBef>
              <a:spcAft>
                <a:spcPts val="0"/>
              </a:spcAft>
              <a:buNone/>
            </a:pPr>
            <a:r>
              <a:rPr sz="2500" b="0" i="0" u="none" cap="none" dirty="0">
                <a:solidFill>
                  <a:srgbClr val="FFFFFF">
                    <a:alpha val="100000"/>
                  </a:srgbClr>
                </a:solidFill>
                <a:latin typeface="Tw Cen MT (Headings)"/>
                <a:cs typeface="Tw Cen MT (Headings)"/>
                <a:sym typeface="Tw Cen MT (Headings)"/>
              </a:rPr>
              <a:t>California Gonococcal Surveillance System (CGSS), HIV </a:t>
            </a:r>
            <a:r>
              <a:rPr sz="2500" b="0" i="0" u="none" cap="none" dirty="0" err="1">
                <a:solidFill>
                  <a:srgbClr val="FFFFFF">
                    <a:alpha val="100000"/>
                  </a:srgbClr>
                </a:solidFill>
                <a:latin typeface="Tw Cen MT (Headings)"/>
                <a:cs typeface="Tw Cen MT (Headings)"/>
                <a:sym typeface="Tw Cen MT (Headings)"/>
              </a:rPr>
              <a:t>PrEP</a:t>
            </a:r>
            <a:r>
              <a:rPr sz="2500" b="0" i="0" u="none" cap="none" dirty="0">
                <a:solidFill>
                  <a:srgbClr val="FFFFFF">
                    <a:alpha val="100000"/>
                  </a:srgbClr>
                </a:solidFill>
                <a:latin typeface="Tw Cen MT (Headings)"/>
                <a:cs typeface="Tw Cen MT (Headings)"/>
                <a:sym typeface="Tw Cen MT (Headings)"/>
              </a:rPr>
              <a:t> Use among Sampled and Interviewed HIV Negative Men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Ha</a:t>
            </a:r>
            <a:r>
              <a:rPr lang="en-US" sz="2500" b="0" i="0" u="none" cap="none" dirty="0">
                <a:solidFill>
                  <a:srgbClr val="FFFFFF">
                    <a:alpha val="100000"/>
                  </a:srgbClr>
                </a:solidFill>
                <a:latin typeface="Tw Cen MT (Headings)"/>
                <a:cs typeface="Tw Cen MT (Headings)"/>
                <a:sym typeface="Tw Cen MT (Headings)"/>
              </a:rPr>
              <a:t>d</a:t>
            </a:r>
            <a:r>
              <a:rPr sz="2500" b="0" i="0" u="none" cap="none" dirty="0">
                <a:solidFill>
                  <a:srgbClr val="FFFFFF">
                    <a:alpha val="100000"/>
                  </a:srgbClr>
                </a:solidFill>
                <a:latin typeface="Tw Cen MT (Headings)"/>
                <a:cs typeface="Tw Cen MT (Headings)"/>
                <a:sym typeface="Tw Cen MT (Headings)"/>
              </a:rPr>
              <a:t> Sex with Men* Cases, California, 2021</a:t>
            </a:r>
          </a:p>
        </p:txBody>
      </p:sp>
      <p:pic>
        <p:nvPicPr>
          <p:cNvPr id="3" name="Content 1" descr="Pie chart of HIV PrEP use among 2021 sampled and interviewed CGSS HIV negative MSM cases, N=135 excluding unknown and refused to state status&#10;•  63% receiving PrEP&#10;•  37% not on PrEP"/>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 Includes men who ha</a:t>
            </a:r>
            <a:r>
              <a:rPr lang="en-US" sz="1200" b="0" i="0" u="none" cap="none" dirty="0">
                <a:solidFill>
                  <a:srgbClr val="000000">
                    <a:alpha val="100000"/>
                  </a:srgbClr>
                </a:solidFill>
                <a:latin typeface="Tw Cen MT (Body)"/>
                <a:cs typeface="Tw Cen MT (Body)"/>
                <a:sym typeface="Tw Cen MT (Body)"/>
              </a:rPr>
              <a:t>d</a:t>
            </a:r>
            <a:r>
              <a:rPr sz="1200" b="0" i="0" u="none" cap="none" dirty="0">
                <a:solidFill>
                  <a:srgbClr val="000000">
                    <a:alpha val="100000"/>
                  </a:srgbClr>
                </a:solidFill>
                <a:latin typeface="Tw Cen MT (Body)"/>
                <a:cs typeface="Tw Cen MT (Body)"/>
                <a:sym typeface="Tw Cen MT (Body)"/>
              </a:rPr>
              <a:t> sex with men only and men who ha</a:t>
            </a:r>
            <a:r>
              <a:rPr lang="en-US" sz="1200" b="0" i="0" u="none" cap="none" dirty="0">
                <a:solidFill>
                  <a:srgbClr val="000000">
                    <a:alpha val="100000"/>
                  </a:srgbClr>
                </a:solidFill>
                <a:latin typeface="Tw Cen MT (Body)"/>
                <a:cs typeface="Tw Cen MT (Body)"/>
                <a:sym typeface="Tw Cen MT (Body)"/>
              </a:rPr>
              <a:t>d</a:t>
            </a:r>
            <a:r>
              <a:rPr sz="1200" b="0" i="0" u="none" cap="none" dirty="0">
                <a:solidFill>
                  <a:srgbClr val="000000">
                    <a:alpha val="100000"/>
                  </a:srgbClr>
                </a:solidFill>
                <a:latin typeface="Tw Cen MT (Body)"/>
                <a:cs typeface="Tw Cen MT (Body)"/>
                <a:sym typeface="Tw Cen MT (Body)"/>
              </a:rPr>
              <a:t> sex with men and women
N does not include </a:t>
            </a:r>
            <a:r>
              <a:rPr sz="1200" b="0" i="0" u="none" cap="none" dirty="0" err="1">
                <a:solidFill>
                  <a:srgbClr val="000000">
                    <a:alpha val="100000"/>
                  </a:srgbClr>
                </a:solidFill>
                <a:latin typeface="Tw Cen MT (Body)"/>
                <a:cs typeface="Tw Cen MT (Body)"/>
                <a:sym typeface="Tw Cen MT (Body)"/>
              </a:rPr>
              <a:t>PrEP</a:t>
            </a:r>
            <a:r>
              <a:rPr sz="1200" b="0" i="0" u="none" cap="none" dirty="0">
                <a:solidFill>
                  <a:srgbClr val="000000">
                    <a:alpha val="100000"/>
                  </a:srgbClr>
                </a:solidFill>
                <a:latin typeface="Tw Cen MT (Body)"/>
                <a:cs typeface="Tw Cen MT (Body)"/>
                <a:sym typeface="Tw Cen MT (Body)"/>
              </a:rPr>
              <a:t> status unknown or refused to state: 5 cases in 2021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normAutofit fontScale="90000"/>
          </a:bodyPr>
          <a:lstStyle/>
          <a:p>
            <a:pPr marL="0" marR="0" algn="l">
              <a:lnSpc>
                <a:spcPct val="100000"/>
              </a:lnSpc>
              <a:spcBef>
                <a:spcPts val="0"/>
              </a:spcBef>
              <a:spcAft>
                <a:spcPts val="0"/>
              </a:spcAft>
              <a:buNone/>
            </a:pPr>
            <a:r>
              <a:rPr sz="2500" b="0" i="0" u="none" cap="none">
                <a:solidFill>
                  <a:srgbClr val="FFFFFF">
                    <a:alpha val="100000"/>
                  </a:srgbClr>
                </a:solidFill>
                <a:latin typeface="Tw Cen MT (Headings)"/>
                <a:cs typeface="Tw Cen MT (Headings)"/>
                <a:sym typeface="Tw Cen MT (Headings)"/>
              </a:rPr>
              <a:t>California Gonococcal Surveillance System (CGSS), Anatomic Site of Infection among Sampled and Interviewed Cases, by Gender and Gender of Sex Partners, California, 2021</a:t>
            </a:r>
          </a:p>
        </p:txBody>
      </p:sp>
      <p:pic>
        <p:nvPicPr>
          <p:cNvPr id="3" name="Content 1" descr="Stacked bar chart of anatomic site of infection of 2021 sampled and interviewed CGSS cases by gender of sex partner, excluding unknown specimen site&#10;•  Female:  N=237; 96.6% genital source, 0% rectal only, 2.6% throat only, 0.4% rectal and throat&#10;•  MSM &amp; MSMW:  N=193; 35.8% genital source, 28.0% rectal only, 21.8% throat only, 14.5% rectal and throat&#10;•  MSW:  N=147; 93.2% genital source, 0.7% rectal only, 6.1% throat only, 0% rectal and throat&#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Genital includes urine, urethral, and other unspecified “genital” sites.
MSM includes Men who had sex with Men only. MSMW includes Men who had sex with both Men and Women.
MSW includes Men who had sex with Women only.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normAutofit fontScale="90000"/>
          </a:bodyPr>
          <a:lstStyle/>
          <a:p>
            <a:pPr marL="0" marR="0" algn="l">
              <a:lnSpc>
                <a:spcPct val="100000"/>
              </a:lnSpc>
              <a:spcBef>
                <a:spcPts val="0"/>
              </a:spcBef>
              <a:spcAft>
                <a:spcPts val="0"/>
              </a:spcAft>
              <a:buNone/>
            </a:pPr>
            <a:r>
              <a:rPr sz="2500" b="0" i="0" u="none" cap="none" dirty="0">
                <a:solidFill>
                  <a:srgbClr val="FFFFFF">
                    <a:alpha val="100000"/>
                  </a:srgbClr>
                </a:solidFill>
                <a:latin typeface="Tw Cen MT (Headings)"/>
                <a:cs typeface="Tw Cen MT (Headings)"/>
                <a:sym typeface="Tw Cen MT (Headings)"/>
              </a:rPr>
              <a:t>California Gonococcal Surveillance System (CGSS), Percent of Sampled and Interviewed Cases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Reported Meeting Sex Partners at Specified Venues, by Gender and Gender of Sex Partners, California, 2021</a:t>
            </a:r>
          </a:p>
        </p:txBody>
      </p:sp>
      <p:pic>
        <p:nvPicPr>
          <p:cNvPr id="3" name="Content 1" descr="Bar chart of 2021 sampled and interviewed CGSS cases by gender of sex partner and reported venue&#10;•  Female:  2.3% bars, 0.4% bathhouses/sex clubs, 13.3% internet&#10;•  MSM &amp; MSMW:  7.5% bars, 0% bathhouses/sex clubs, 62.4% internet&#10;•  MSW:  6.5% bars, 1.9% bathhouses/sex clubs, 21.4% internet&#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7" name="Footnote_Label">
            <a:extLst>
              <a:ext uri="{FF2B5EF4-FFF2-40B4-BE49-F238E27FC236}">
                <a16:creationId xmlns:a16="http://schemas.microsoft.com/office/drawing/2014/main" id="{946098A7-03E5-9DE1-FAF0-EB5A33D2520C}"/>
              </a:ext>
            </a:extLst>
          </p:cNvPr>
          <p:cNvSpPr txBox="1">
            <a:spLocks/>
          </p:cNvSpPr>
          <p:nvPr/>
        </p:nvSpPr>
        <p:spPr>
          <a:xfrm>
            <a:off x="2446646" y="6105275"/>
            <a:ext cx="9355494" cy="67125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Wingdings" panose="05000000000000000000" pitchFamily="2" charset="2"/>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solidFill>
                  <a:srgbClr val="000000">
                    <a:alpha val="100000"/>
                  </a:srgbClr>
                </a:solidFill>
                <a:latin typeface="Tw Cen MT (Body)"/>
                <a:cs typeface="Tw Cen MT (Body)"/>
                <a:sym typeface="Tw Cen MT (Body)"/>
              </a:rPr>
              <a:t>MSM includes Men who had sex with Men only. MSMW includes Men who had sex with both Men and Women.
MSW includes Men who had sex with Women only. MSU includes Men whose sex partners’ gender(s) was/were unknown.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normAutofit fontScale="90000"/>
          </a:bodyPr>
          <a:lstStyle/>
          <a:p>
            <a:pPr marL="0" marR="0" algn="l">
              <a:lnSpc>
                <a:spcPct val="100000"/>
              </a:lnSpc>
              <a:spcBef>
                <a:spcPts val="0"/>
              </a:spcBef>
              <a:spcAft>
                <a:spcPts val="0"/>
              </a:spcAft>
              <a:buNone/>
            </a:pPr>
            <a:r>
              <a:rPr sz="2500" b="0" i="0" u="none" cap="none">
                <a:solidFill>
                  <a:srgbClr val="FFFFFF">
                    <a:alpha val="100000"/>
                  </a:srgbClr>
                </a:solidFill>
                <a:latin typeface="Tw Cen MT (Headings)"/>
                <a:cs typeface="Tw Cen MT (Headings)"/>
                <a:sym typeface="Tw Cen MT (Headings)"/>
              </a:rPr>
              <a:t>California Gonococcal Surveillance System (CGSS), Percent of Sampled and Interviewed Cases Who Reported Methamphetamine Use, by Gender and Gender of Sex Partners, California, 2021</a:t>
            </a:r>
          </a:p>
        </p:txBody>
      </p:sp>
      <p:pic>
        <p:nvPicPr>
          <p:cNvPr id="3" name="Content 1" descr="Bar chart of 2021 sampled and interviewed CGSS cases who reported meth use by gender of sex partner&#10;•  Female: 4.3% meth use&#10;•  MSM only: 4.9% meth use&#10;•  MSU: 0% meth use&#10;•  MSW &amp; MSMW: 5% meth use&#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611916" y="616452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MSM includes Men who had sex with Men only.
MSMW includes Men who had sex with both Men and Women. MSW includes Men who had sex with Women only.
MSU includes Men with unknown gender of sex partners.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normAutofit fontScale="90000"/>
          </a:bodyPr>
          <a:lstStyle/>
          <a:p>
            <a:pPr marL="0" marR="0" algn="l">
              <a:lnSpc>
                <a:spcPct val="100000"/>
              </a:lnSpc>
              <a:spcBef>
                <a:spcPts val="0"/>
              </a:spcBef>
              <a:spcAft>
                <a:spcPts val="0"/>
              </a:spcAft>
              <a:buNone/>
            </a:pPr>
            <a:r>
              <a:rPr sz="2500" b="0" i="0" u="none" cap="none">
                <a:solidFill>
                  <a:srgbClr val="FFFFFF">
                    <a:alpha val="100000"/>
                  </a:srgbClr>
                </a:solidFill>
                <a:latin typeface="Tw Cen MT (Headings)"/>
                <a:cs typeface="Tw Cen MT (Headings)"/>
                <a:sym typeface="Tw Cen MT (Headings)"/>
              </a:rPr>
              <a:t>California Gonococcal Surveillance System (CGSS), Percent of Sampled and Interviewed Cases Who Reported Correctional History*, by Gender and Gender of Sex Partners, California, 2021</a:t>
            </a:r>
          </a:p>
        </p:txBody>
      </p:sp>
      <p:pic>
        <p:nvPicPr>
          <p:cNvPr id="3" name="Content 1" descr="Bar chart of 2021 sampled and interviewed CGSS cases who reported correctional history by gender of sex partner&#10;•  Female: 10.9% correctional history&#10;•  MSM &amp; MSMW: 8% correctional history&#10;•  MSU: 0% correctional history&#10;•  MSW: 20.1% correctional history&#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 Responded “Yes” to being in jail, juvenile hall, prison, incarcerated, on probation, or had an incarcerated partner in the 12 months prior to diagnosis.
MSM includes Men who had sex with Men only. MSMW includes Men who had sex with both Men and Women.
MSW includes Men who had sex with Women only. MSU includes Men with unknown gender of sex partners.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California versus United States 
Incidence Rates, 1941–2021</a:t>
            </a:r>
          </a:p>
        </p:txBody>
      </p:sp>
      <p:pic>
        <p:nvPicPr>
          <p:cNvPr id="3" name="Content 1" descr="1941-2021 trendline graph of gonorrhea California versus United States incidence rates (per 100,000 population)&#10;•  California rates have had increases and decreases over time, starting at 222.4 in 1941, hitting a high of 595.9 in 1978; the 2021 rate was 230.9&#10;•  United States rates have similarly had increases and decreases over time, starting at 146.7 in 1941, hitting a high of 464.1 in 1975; the 2021 rate was 209.9"/>
          <p:cNvPicPr>
            <a:picLocks noGrp="1"/>
          </p:cNvPicPr>
          <p:nvPr>
            <p:ph idx="1"/>
          </p:nvPr>
        </p:nvPicPr>
        <p:blipFill>
          <a:blip r:embed="rId3" cstate="print"/>
          <a:stretch>
            <a:fillRect/>
          </a:stretch>
        </p:blipFill>
        <p:spPr>
          <a:xfrm>
            <a:off x="414670" y="1533805"/>
            <a:ext cx="11387470" cy="46307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Case Counts and Incidence Rates by County, California, 2021</a:t>
            </a:r>
          </a:p>
        </p:txBody>
      </p:sp>
      <p:pic>
        <p:nvPicPr>
          <p:cNvPr id="3" name="Content 1" descr="Map of 2021 gonorrhea case counts for California’s 58 counties in 5 categories:&#10;•  0 cases reported includes no counties&#10;•  1-19 cases include Alpine, Lassen, Mariposa, Modoc, Mono, Plumas, Sierra, Trinity&#10;•  20-199 cases include Amador, Calaveras, Colusa, Del Norte, El Dorado, Glenn, Inyo, Lake, Napa, Nevada, San Benito, Siskiyou, Sutter, Tehama, Tuolumne, Yuba&#10;•  200-999 cases include Butte, Humboldt, Imperial, Kings, Madera, Marin, Mendocino, Merced, Monterey, Placer, San Luis Obispo, San Mateo, Santa Barbara, Santa Cruz, Shasta, Sonoma, Stanislaus, Tulare, Ventura, Yolo&#10;•  1000+ cases include Alameda, Contra Costa, Fresno, Kern, Los Angeles, Orange, Riverside, Sacramento, San Bernardino, San Diego, San Francisco, San Joaquin, Santa Clara, Solano"/>
          <p:cNvPicPr>
            <a:picLocks noGrp="1"/>
          </p:cNvPicPr>
          <p:nvPr>
            <p:ph sz="half" idx="1"/>
          </p:nvPr>
        </p:nvPicPr>
        <p:blipFill>
          <a:blip r:embed="rId3" cstate="print"/>
          <a:stretch>
            <a:fillRect/>
          </a:stretch>
        </p:blipFill>
        <p:spPr>
          <a:xfrm>
            <a:off x="2434555" y="1442808"/>
            <a:ext cx="4407408" cy="5401338"/>
          </a:xfrm>
          <a:prstGeom prst="rect">
            <a:avLst/>
          </a:prstGeom>
        </p:spPr>
      </p:pic>
      <p:pic>
        <p:nvPicPr>
          <p:cNvPr id="4" name="Content 2" descr="Map of 2021 gonorrhea incidence rates (per 100,000 population) for California’s 58 counties in 5 categories:&#10;•  0 cases reported includes no counties&#10;•  &lt;60 rates include Amador, El Dorado, Lassen, Mariposa, Mono, Plumas, Sierra&#10;•  60-99 rates include Alpine, Calaveras, Glenn, Marin, Modoc, Nevada, Placer, San Benito, San Luis Obispo, Trinity, Tuolumne&#10;•  100-174 rates include Colusa, Del Norte, Humboldt, Imperial, Inyo, Madera, Merced, Monterey, Napa, Orange, San Mateo, Santa Barbara, Santa Clara, Santa Cruz, Siskiyou, Sonoma, Stanislaus, Sutter, Tehama, Tulare, Ventura, Yolo&#10;•  175+ rates include Alameda, Butte, Contra Costa, Fresno, Kern, Kings, Lake, Los Angeles, Mendocino, Riverside, Sacramento, San Bernardino, San Diego, San Francisco, San Joaquin, Shasta, Solano, Yuba"/>
          <p:cNvPicPr>
            <a:picLocks noGrp="1"/>
          </p:cNvPicPr>
          <p:nvPr>
            <p:ph sz="half" idx="2"/>
          </p:nvPr>
        </p:nvPicPr>
        <p:blipFill>
          <a:blip r:embed="rId4" cstate="print"/>
          <a:stretch>
            <a:fillRect/>
          </a:stretch>
        </p:blipFill>
        <p:spPr>
          <a:xfrm>
            <a:off x="6590023" y="1442808"/>
            <a:ext cx="4407408" cy="5401338"/>
          </a:xfrm>
          <a:prstGeom prst="rect">
            <a:avLst/>
          </a:prstGeom>
        </p:spPr>
      </p:pic>
      <p:sp>
        <p:nvSpPr>
          <p:cNvPr id="5" name="TextBox 1">
            <a:extLst>
              <a:ext uri="{C183D7F6-B498-43B3-948B-1728B52AA6E4}">
                <adec:decorative xmlns:adec="http://schemas.microsoft.com/office/drawing/2017/decorative" val="1"/>
              </a:ext>
            </a:extLst>
          </p:cNvPr>
          <p:cNvSpPr>
            <a:spLocks noGrp="1"/>
          </p:cNvSpPr>
          <p:nvPr>
            <p:ph/>
          </p:nvPr>
        </p:nvSpPr>
        <p:spPr>
          <a:xfrm>
            <a:off x="2594959" y="1624995"/>
            <a:ext cx="3866003" cy="338328"/>
          </a:xfrm>
        </p:spPr>
        <p:txBody>
          <a:bodyPr/>
          <a:lstStyle/>
          <a:p>
            <a:pPr marL="0" marR="0" algn="l">
              <a:lnSpc>
                <a:spcPct val="100000"/>
              </a:lnSpc>
              <a:spcBef>
                <a:spcPts val="0"/>
              </a:spcBef>
              <a:spcAft>
                <a:spcPts val="0"/>
              </a:spcAft>
              <a:buNone/>
            </a:pPr>
            <a:r>
              <a:rPr sz="1400" b="1" i="0" u="none" cap="none" dirty="0">
                <a:solidFill>
                  <a:srgbClr val="068190">
                    <a:alpha val="100000"/>
                  </a:srgbClr>
                </a:solidFill>
                <a:latin typeface="Arial"/>
                <a:cs typeface="Arial"/>
                <a:sym typeface="Arial"/>
              </a:rPr>
              <a:t>Gonorrhea Cases</a:t>
            </a:r>
          </a:p>
        </p:txBody>
      </p:sp>
      <p:sp>
        <p:nvSpPr>
          <p:cNvPr id="6" name="TextBox 2">
            <a:extLst>
              <a:ext uri="{C183D7F6-B498-43B3-948B-1728B52AA6E4}">
                <adec:decorative xmlns:adec="http://schemas.microsoft.com/office/drawing/2017/decorative" val="1"/>
              </a:ext>
            </a:extLst>
          </p:cNvPr>
          <p:cNvSpPr>
            <a:spLocks noGrp="1"/>
          </p:cNvSpPr>
          <p:nvPr>
            <p:ph/>
          </p:nvPr>
        </p:nvSpPr>
        <p:spPr>
          <a:xfrm>
            <a:off x="6732700" y="1624995"/>
            <a:ext cx="3883738" cy="338328"/>
          </a:xfrm>
        </p:spPr>
        <p:txBody>
          <a:bodyPr/>
          <a:lstStyle/>
          <a:p>
            <a:pPr marL="0" marR="0" algn="l">
              <a:lnSpc>
                <a:spcPct val="100000"/>
              </a:lnSpc>
              <a:spcBef>
                <a:spcPts val="0"/>
              </a:spcBef>
              <a:spcAft>
                <a:spcPts val="0"/>
              </a:spcAft>
              <a:buNone/>
            </a:pPr>
            <a:r>
              <a:rPr sz="1400" b="1" i="0" u="none" cap="none">
                <a:solidFill>
                  <a:srgbClr val="068190">
                    <a:alpha val="100000"/>
                  </a:srgbClr>
                </a:solidFill>
                <a:latin typeface="Arial"/>
                <a:cs typeface="Arial"/>
                <a:sym typeface="Arial"/>
              </a:rPr>
              <a:t>Gonorrhea Rates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Ranked Incidence Rates by County, California, 2021</a:t>
            </a:r>
          </a:p>
        </p:txBody>
      </p:sp>
      <p:pic>
        <p:nvPicPr>
          <p:cNvPr id="3" name="Content 1" descr="Ranking bar chart of 2021 gonorrhea incidence rates (per 100,000 population) with the highest rate in San Francisco at 616.9 and the lowest rate in Lassen at 25.5. There were 10 counties above the overall state rate of 230.9.  In descending rate order, those counties were San Francisco, Los Angeles, Sacramento, Fresno, San Bernardino, Lake, Kern, Mendocino, San Diego, Butte."/>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t>	This figure excludes counties with zero cases (0 counties had zero cases in 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rPr dirty="0"/>
              <a:t>Gonorrhea among Youth Ages 15-19, Incidence Rates by County, California, 2021</a:t>
            </a:r>
          </a:p>
        </p:txBody>
      </p:sp>
      <p:pic>
        <p:nvPicPr>
          <p:cNvPr id="3" name="Content 1" descr="Map of 2021 gonorrhea youth ages 15-19 incidence rates (per 100,000 population) for California’s 58 counties in 5 categories:&#10;•  0 cases reported include Alpine, Amador, Calaveras, Del Norte, Lassen, Mariposa, Modoc, Mono, Trinity&#10;•  &lt;100 rates include El Dorado, Inyo, Napa, Nevada, Placer, Santa Cruz, Siskiyou, Tehama, Yolo&#10;•  100-149 rates include Glenn, Humboldt, Madera, Marin, San Luis Obispo, San Mateo, Santa Barbara, Santa Clara, Sonoma, Sutter, Tuolumne  &#10;•  150-299 rates include Alameda, Butte, Colusa, Contra Costa, Imperial, Kings, Mendocino, Merced, Monterey, Orange, Plumas, Riverside, San Benito, San Diego, San Francisco, Shasta, Stanislaus, Tulare, Ventura, Yuba  &#10;•  300+ rates include Fresno, Kern, Lake, Los Angeles, Sacramento, San Bernardino, San Joaquin, Sierra, Solano"/>
          <p:cNvPicPr>
            <a:picLocks noGrp="1"/>
          </p:cNvPicPr>
          <p:nvPr>
            <p:ph idx="1"/>
          </p:nvPr>
        </p:nvPicPr>
        <p:blipFill>
          <a:blip r:embed="rId3" cstate="print"/>
          <a:stretch>
            <a:fillRect/>
          </a:stretch>
        </p:blipFill>
        <p:spPr>
          <a:xfrm>
            <a:off x="3612573" y="1433946"/>
            <a:ext cx="4339936" cy="54176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among Females Ages 15-24, Incidence Rates by County, California, 2021</a:t>
            </a:r>
          </a:p>
        </p:txBody>
      </p:sp>
      <p:pic>
        <p:nvPicPr>
          <p:cNvPr id="3" name="Content 1" descr="Map of 2021 gonorrhea female ages 15-24 incidence rates (per 100,000 population) for California’s 58 counties in 5 categories:&#10;•  0 cases reported include Mariposa, Modoc, Trinity&#10;•  &lt;190 rates include El Dorado, Placer, Santa Cruz, Yolo &#10;•  190-299 rates include Humboldt, Madera, Marin, Napa, San Luis Obispo, San Mateo, Santa Barbara, Santa Clara, Sonoma, Ventura&#10;•  300-449 rates include Alameda, Butte, Imperial, Merced, Monterey, Orange, Riverside, Shasta, Stanislaus, Sutter, Tulare &#10;•  450+ rates include Contra Costa, Fresno, Kern, Kings, Los Angeles, Sacramento, San Bernardino, San Diego, San Francisco, San Joaquin, Solano"/>
          <p:cNvPicPr>
            <a:picLocks noGrp="1"/>
          </p:cNvPicPr>
          <p:nvPr>
            <p:ph idx="1"/>
          </p:nvPr>
        </p:nvPicPr>
        <p:blipFill>
          <a:blip r:embed="rId3" cstate="print"/>
          <a:stretch>
            <a:fillRect/>
          </a:stretch>
        </p:blipFill>
        <p:spPr>
          <a:xfrm>
            <a:off x="3612573" y="1433946"/>
            <a:ext cx="4339936" cy="54176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Gonorrhea, Incidence Rates by Region, California, 2012–2021</a:t>
            </a:r>
          </a:p>
        </p:txBody>
      </p:sp>
      <p:pic>
        <p:nvPicPr>
          <p:cNvPr id="3" name="Content 1" descr="Map of California with counties separated into regions:&#10;•  Northern includes Butte, Colusa, Del Norte, Glenn, Humboldt, Lake, Lassen, Mendocino, Modoc, Nevada, Plumas, Shasta, Sierra, Siskiyou, Sutter, Tehama, Trinity, Yuba&#10;•  Sacramento Area includes El Dorado, Placer, Sacramento, Yolo&#10;•  San Francisco includes just San Francisco&#10;•  Bay Area includes Alameda, Contra Costa, Marin, Napa, San Mateo, Santa Clara, Solano, Sonoma &#10;•  Central Coast includes Monterey, San Luis Obispo, Santa Barbara, Santa Cruz, Ventura&#10;•  Central Inland includes Alpine, Amador, Calaveras, Fresno, Inyo, Kern, Kings, Madera, Mariposa, Merced, Mono, San Benito, San Joaquin, Stanislaus, Tulare, Tuolumne&#10;•  Los Angeles includes Los Angeles excluding the cities of Long Beach and Pasadena&#10;•  Southern includes Imperial, Orange, Riverside, San Bernardino, San Diego, and the cities of Long Beach and Pasadena&#10;&#10;2012-2021 trendline graph of gonorrhea incidence rates (per 100,000 population) by region&#10;•  Northern region rates ranged from 41.4 in 2012 to 171.4 in 2021 &#10;•  Sacramento Area region rates ranged from 107.1 in 2012 to 215.5 in 2021 &#10;•  San Francisco region rates ranged from 298.3 in 2012 to 616.9 in 2021&#10;•  Bay Area region rates ranged from 66.8 in 2012 to 162.4 in 2021 &#10;•  Central Coast region rates ranged from 42.1 in 2012 to 114.7 in 2021 &#10;•  Central Inland region rates ranged from 99.8 in 2012 to 211.6 in 2021 &#10;•  Los Angeles region rates ranged from 122.4 in 2012 to 305.5 in 2021&#10;•  Southern region rates ranged from 64.7 in 2012 to 222.6 in 2021"/>
          <p:cNvPicPr>
            <a:picLocks noGrp="1"/>
          </p:cNvPicPr>
          <p:nvPr>
            <p:ph idx="10"/>
          </p:nvPr>
        </p:nvPicPr>
        <p:blipFill>
          <a:blip r:embed="rId3" cstate="print"/>
          <a:stretch>
            <a:fillRect/>
          </a:stretch>
        </p:blipFill>
        <p:spPr>
          <a:xfrm>
            <a:off x="4019341" y="1461819"/>
            <a:ext cx="7881131" cy="502127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Number of Gonorrhea Cases by Region, Gender, and Year
California, 2012–2021</a:t>
            </a:r>
          </a:p>
        </p:txBody>
      </p:sp>
      <p:pic>
        <p:nvPicPr>
          <p:cNvPr id="6" name="sg1" descr="Bay Area region graph of gonorrhea case counts by year and gender with total case counts ranging from 4,362 in 2012 to 11,112 in 2021 and female percent ranging from 44.0% in 2012 to 33.5% in 2021"/>
          <p:cNvPicPr>
            <a:picLocks noGrp="1"/>
          </p:cNvPicPr>
          <p:nvPr>
            <p:ph idx="1"/>
          </p:nvPr>
        </p:nvPicPr>
        <p:blipFill>
          <a:blip r:embed="rId3" cstate="print"/>
          <a:stretch>
            <a:fillRect/>
          </a:stretch>
        </p:blipFill>
        <p:spPr>
          <a:xfrm>
            <a:off x="256672" y="1565031"/>
            <a:ext cx="3619827" cy="1579504"/>
          </a:xfrm>
          <a:prstGeom prst="rect">
            <a:avLst/>
          </a:prstGeom>
        </p:spPr>
      </p:pic>
      <p:pic>
        <p:nvPicPr>
          <p:cNvPr id="3" name="sg4" descr="Northern region graph of gonorrhea case counts by year and gender with total case counts ranging from 508 in 2012 to 2,109 in 2021 and female percent ranging from 57.3% in 2012 to 48.2% in 2021"/>
          <p:cNvPicPr>
            <a:picLocks noGrp="1"/>
          </p:cNvPicPr>
          <p:nvPr>
            <p:ph idx="17"/>
          </p:nvPr>
        </p:nvPicPr>
        <p:blipFill>
          <a:blip r:embed="rId4" cstate="print"/>
          <a:stretch>
            <a:fillRect/>
          </a:stretch>
        </p:blipFill>
        <p:spPr>
          <a:xfrm>
            <a:off x="4277257" y="1508924"/>
            <a:ext cx="3619826" cy="1556732"/>
          </a:xfrm>
          <a:prstGeom prst="rect">
            <a:avLst/>
          </a:prstGeom>
        </p:spPr>
      </p:pic>
      <p:pic>
        <p:nvPicPr>
          <p:cNvPr id="4" name="sg6" descr="Sacramento Area region graph of gonorrhea case counts by year and gender with total case counts ranging from 2,358 in 2012 to 5,181 in 2021 and female percent ranging from 52.2% in 2012 to 42.4% in 2021"/>
          <p:cNvPicPr>
            <a:picLocks noGrp="1"/>
          </p:cNvPicPr>
          <p:nvPr>
            <p:ph idx="16"/>
          </p:nvPr>
        </p:nvPicPr>
        <p:blipFill>
          <a:blip r:embed="rId5" cstate="print"/>
          <a:stretch>
            <a:fillRect/>
          </a:stretch>
        </p:blipFill>
        <p:spPr>
          <a:xfrm>
            <a:off x="8297843" y="1552040"/>
            <a:ext cx="3619826" cy="1556732"/>
          </a:xfrm>
          <a:prstGeom prst="rect">
            <a:avLst/>
          </a:prstGeom>
        </p:spPr>
      </p:pic>
      <p:pic>
        <p:nvPicPr>
          <p:cNvPr id="5" name="sg2" descr="San Francisco region graph of gonorrhea case counts by year and gender with total case counts ranging from 2,480 in 2012 to 5,278 in 2021 and female percent ranging from 8.6% in 2012 to 11.5% in 2021"/>
          <p:cNvPicPr>
            <a:picLocks noGrp="1"/>
          </p:cNvPicPr>
          <p:nvPr>
            <p:ph idx="11"/>
          </p:nvPr>
        </p:nvPicPr>
        <p:blipFill>
          <a:blip r:embed="rId6" cstate="print"/>
          <a:stretch>
            <a:fillRect/>
          </a:stretch>
        </p:blipFill>
        <p:spPr>
          <a:xfrm>
            <a:off x="256673" y="3332078"/>
            <a:ext cx="3619826" cy="1556732"/>
          </a:xfrm>
          <a:prstGeom prst="rect">
            <a:avLst/>
          </a:prstGeom>
        </p:spPr>
      </p:pic>
      <p:pic>
        <p:nvPicPr>
          <p:cNvPr id="9" name="sg7" descr="Central Inland region graph of gonorrhea case counts by year and gender with total case counts ranging from 4,284 in 2012 to 9,705 in 2021 and female percent ranging from 51.9% in 2012 to 47.2% in 2021"/>
          <p:cNvPicPr>
            <a:picLocks noGrp="1"/>
          </p:cNvPicPr>
          <p:nvPr>
            <p:ph idx="15"/>
          </p:nvPr>
        </p:nvPicPr>
        <p:blipFill>
          <a:blip r:embed="rId7" cstate="print"/>
          <a:stretch>
            <a:fillRect/>
          </a:stretch>
        </p:blipFill>
        <p:spPr>
          <a:xfrm>
            <a:off x="8297843" y="3222499"/>
            <a:ext cx="3619826" cy="1556732"/>
          </a:xfrm>
          <a:prstGeom prst="rect">
            <a:avLst/>
          </a:prstGeom>
        </p:spPr>
      </p:pic>
      <p:pic>
        <p:nvPicPr>
          <p:cNvPr id="7" name="sg3" descr="Central Coast region graph of gonorrhea case counts by year and gender with total case counts ranging from 940 in 2012 to 2,600 in 2021 and female percent ranging from 46.8% in 2012 to 40.1% in 2021"/>
          <p:cNvPicPr>
            <a:picLocks noGrp="1"/>
          </p:cNvPicPr>
          <p:nvPr>
            <p:ph idx="12"/>
          </p:nvPr>
        </p:nvPicPr>
        <p:blipFill>
          <a:blip r:embed="rId8" cstate="print"/>
          <a:stretch>
            <a:fillRect/>
          </a:stretch>
        </p:blipFill>
        <p:spPr>
          <a:xfrm>
            <a:off x="256673" y="5006686"/>
            <a:ext cx="3619826" cy="1556732"/>
          </a:xfrm>
          <a:prstGeom prst="rect">
            <a:avLst/>
          </a:prstGeom>
        </p:spPr>
      </p:pic>
      <p:pic>
        <p:nvPicPr>
          <p:cNvPr id="8" name="sg5" descr="Los Angeles region graph of gonorrhea case counts by year and gender with total case counts ranging from 11,459 in 2012 to 28,552 in 2021 and female percent ranging from 32.8% in 2012 to 28.5% in 2021"/>
          <p:cNvPicPr>
            <a:picLocks noGrp="1"/>
          </p:cNvPicPr>
          <p:nvPr>
            <p:ph idx="13"/>
          </p:nvPr>
        </p:nvPicPr>
        <p:blipFill>
          <a:blip r:embed="rId9" cstate="print"/>
          <a:stretch>
            <a:fillRect/>
          </a:stretch>
        </p:blipFill>
        <p:spPr>
          <a:xfrm>
            <a:off x="4291996" y="5111204"/>
            <a:ext cx="3619826" cy="1556732"/>
          </a:xfrm>
          <a:prstGeom prst="rect">
            <a:avLst/>
          </a:prstGeom>
        </p:spPr>
      </p:pic>
      <p:pic>
        <p:nvPicPr>
          <p:cNvPr id="10" name="sg8" descr="Southern region graph of gonorrhea case counts by year and gender with total case counts ranging from 7,360 in 2012 to 26,353 in 2021 and female percent ranging from 41.3% in 2012 to 37.7% in 2021"/>
          <p:cNvPicPr>
            <a:picLocks noGrp="1"/>
          </p:cNvPicPr>
          <p:nvPr>
            <p:ph idx="14"/>
          </p:nvPr>
        </p:nvPicPr>
        <p:blipFill>
          <a:blip r:embed="rId10" cstate="print"/>
          <a:stretch>
            <a:fillRect/>
          </a:stretch>
        </p:blipFill>
        <p:spPr>
          <a:xfrm>
            <a:off x="8297843" y="5006686"/>
            <a:ext cx="3619826" cy="1556732"/>
          </a:xfrm>
          <a:prstGeom prst="rect">
            <a:avLst/>
          </a:prstGeom>
        </p:spPr>
      </p:pic>
    </p:spTree>
  </p:cSld>
  <p:clrMapOvr>
    <a:masterClrMapping/>
  </p:clrMapOvr>
</p:sld>
</file>

<file path=ppt/theme/theme1.xml><?xml version="1.0" encoding="utf-8"?>
<a:theme xmlns:a="http://schemas.openxmlformats.org/drawingml/2006/main" name="Main_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6">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92824" tIns="46412" rIns="92824" bIns="46412">
        <a:spAutoFit/>
      </a:bodyPr>
      <a:lstStyle>
        <a:defPPr algn="l" eaLnBrk="1" hangingPunct="1">
          <a:spcBef>
            <a:spcPct val="30000"/>
          </a:spcBef>
          <a:defRPr sz="1400" dirty="0">
            <a:latin typeface="+mn-lt"/>
          </a:defRPr>
        </a:defPPr>
      </a:lstStyle>
    </a:txDef>
  </a:objectDefaults>
  <a:extraClrSchemeLst/>
  <a:extLst>
    <a:ext uri="{05A4C25C-085E-4340-85A3-A5531E510DB2}">
      <thm15:themeFamily xmlns:thm15="http://schemas.microsoft.com/office/thememl/2012/main" name="Green bar" id="{931CF33B-DA12-49D0-A08C-7CF8ADF7749C}" vid="{DC3BCDF0-5161-4A61-9411-AA0FF5E6BA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25e340a5-d50c-48d7-adc0-a905fb7bff5c</TermId>
        </TermInfo>
      </Terms>
    </e703b7d8b6284097bcc8d89d108ab72a>
    <TaxCatchAll xmlns="a48324c4-7d20-48d3-8188-32763737222b">
      <Value>97</Value>
    </TaxCatchAll>
    <off2d280d04f435e8ad65f64297220d7 xmlns="a48324c4-7d20-48d3-8188-32763737222b">
      <Terms xmlns="http://schemas.microsoft.com/office/infopath/2007/PartnerControl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documentManagement>
</p:properties>
</file>

<file path=customXml/itemProps1.xml><?xml version="1.0" encoding="utf-8"?>
<ds:datastoreItem xmlns:ds="http://schemas.openxmlformats.org/officeDocument/2006/customXml" ds:itemID="{A3B4C562-D7D7-44D3-8F8A-208C3F4B0085}"/>
</file>

<file path=customXml/itemProps2.xml><?xml version="1.0" encoding="utf-8"?>
<ds:datastoreItem xmlns:ds="http://schemas.openxmlformats.org/officeDocument/2006/customXml" ds:itemID="{28D52654-0B40-4917-9C6C-C42C943CBB5B}"/>
</file>

<file path=customXml/itemProps3.xml><?xml version="1.0" encoding="utf-8"?>
<ds:datastoreItem xmlns:ds="http://schemas.openxmlformats.org/officeDocument/2006/customXml" ds:itemID="{AB0D9C89-0F5D-490C-B497-5B756C39564F}"/>
</file>

<file path=docProps/app.xml><?xml version="1.0" encoding="utf-8"?>
<Properties xmlns="http://schemas.openxmlformats.org/officeDocument/2006/extended-properties" xmlns:vt="http://schemas.openxmlformats.org/officeDocument/2006/docPropsVTypes">
  <Template>Green bar</Template>
  <TotalTime>36028</TotalTime>
  <Words>1146</Words>
  <Application>Microsoft Office PowerPoint</Application>
  <PresentationFormat>Widescreen</PresentationFormat>
  <Paragraphs>76</Paragraphs>
  <Slides>28</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Tw Cen MT (Body)</vt:lpstr>
      <vt:lpstr>Wingdings</vt:lpstr>
      <vt:lpstr>Arial</vt:lpstr>
      <vt:lpstr>Calibri</vt:lpstr>
      <vt:lpstr>Bahnschrift SemiBold SemiConden</vt:lpstr>
      <vt:lpstr>Tw Cen MT</vt:lpstr>
      <vt:lpstr>Tw Cen MT (Headings)</vt:lpstr>
      <vt:lpstr>Main_Theme</vt:lpstr>
      <vt:lpstr>Gonorrhea</vt:lpstr>
      <vt:lpstr>Gonorrhea, California Incidence Rates, 1913–2021</vt:lpstr>
      <vt:lpstr>Gonorrhea, California versus United States 
Incidence Rates, 1941–2021</vt:lpstr>
      <vt:lpstr>Gonorrhea, Case Counts and Incidence Rates by County, California, 2021</vt:lpstr>
      <vt:lpstr>Gonorrhea, Ranked Incidence Rates by County, California, 2021</vt:lpstr>
      <vt:lpstr>Gonorrhea among Youth Ages 15-19, Incidence Rates by County, California, 2021</vt:lpstr>
      <vt:lpstr>Gonorrhea among Females Ages 15-24, Incidence Rates by County, California, 2021</vt:lpstr>
      <vt:lpstr>Gonorrhea, Incidence Rates by Region, California, 2012–2021</vt:lpstr>
      <vt:lpstr>Number of Gonorrhea Cases by Region, Gender, and Year
California, 2012–2021</vt:lpstr>
      <vt:lpstr>Gonorrhea, Incidence Rates by Gender, California, 2002–2021</vt:lpstr>
      <vt:lpstr>Gonorrhea, Incidence Rates by Age Group (in years) and Gender,
California, 2021</vt:lpstr>
      <vt:lpstr>Gonorrhea, Incidence Rates for Females by Age Group (in years), 
California, 2012–2021</vt:lpstr>
      <vt:lpstr>Gonorrhea, Incidence Rates for Males by Age Group (in years), 
California, 2012–2021</vt:lpstr>
      <vt:lpstr>Gonorrhea, Incidence Rates by Race/Ethnicity and Gender,
California, 2021</vt:lpstr>
      <vt:lpstr>Gonorrhea, Female Incidence Rates by Race/Ethnicity and Age Group (in years), California, 2021</vt:lpstr>
      <vt:lpstr>Gonorrhea, Male Incidence Rates by Race/Ethnicity and Age Group (in years), California, 2021</vt:lpstr>
      <vt:lpstr>Gonorrhea, Incidence Rates for Females by Race/Ethnicity, 
California, 2012–2021</vt:lpstr>
      <vt:lpstr>Gonorrhea, Incidence Rates for Males by Race/Ethnicity, 
California, 2012–2021</vt:lpstr>
      <vt:lpstr>Gonorrhea Prevalence Monitoring, Percent Positive for Females of Selected Age Groups, by Health Care Setting, California, 2021</vt:lpstr>
      <vt:lpstr>Gonorrhea Prevalence Monitoring, Percent Positive for Females, by
Health Care Setting, California, 2012-2021</vt:lpstr>
      <vt:lpstr>Gonorrhea Repeat Infection among Females 1-6 Months after Infection, by Data Source, California, 2021</vt:lpstr>
      <vt:lpstr>California Gonococcal 
Surveillance System (CGSS)</vt:lpstr>
      <vt:lpstr>California Gonococcal Surveillance System (CGSS), HIV Status among Sampled and Interviewed Men Who Had Sex with Men* Cases, California, 2021</vt:lpstr>
      <vt:lpstr>California Gonococcal Surveillance System (CGSS), HIV PrEP Use among Sampled and Interviewed HIV Negative Men Who Had Sex with Men* Cases, California, 2021</vt:lpstr>
      <vt:lpstr>California Gonococcal Surveillance System (CGSS), Anatomic Site of Infection among Sampled and Interviewed Cases, by Gender and Gender of Sex Partners, California, 2021</vt:lpstr>
      <vt:lpstr>California Gonococcal Surveillance System (CGSS), Percent of Sampled and Interviewed Cases Who Reported Meeting Sex Partners at Specified Venues, by Gender and Gender of Sex Partners, California, 2021</vt:lpstr>
      <vt:lpstr>California Gonococcal Surveillance System (CGSS), Percent of Sampled and Interviewed Cases Who Reported Methamphetamine Use, by Gender and Gender of Sex Partners, California, 2021</vt:lpstr>
      <vt:lpstr>California Gonococcal Surveillance System (CGSS), Percent of Sampled and Interviewed Cases Who Reported Correctional History*, by Gender and Gender of Sex Partners, California, 2021</vt:lpstr>
    </vt:vector>
  </TitlesOfParts>
  <Company>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2021 Data Slides for Gonorrhea</dc:title>
  <dc:creator/>
  <cp:lastModifiedBy>Reyna, Melissa@CDPH</cp:lastModifiedBy>
  <cp:revision>812</cp:revision>
  <cp:lastPrinted>2022-05-06T15:54:04Z</cp:lastPrinted>
  <dcterms:created xsi:type="dcterms:W3CDTF">2020-08-24T23:52:26Z</dcterms:created>
  <dcterms:modified xsi:type="dcterms:W3CDTF">2023-09-21T19:36:37Z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0x0101002CC577673628EB48993F371F1850BF7D003E18CAC0E743194EA29E89F4611861B3</vt:lpwstr>
  </property>
  <property fmtid="{D5CDD505-2E9C-101B-9397-08002B2CF9AE}" pid="3" name="Content Language">
    <vt:lpwstr>97;#English|25e340a5-d50c-48d7-adc0-a905fb7bff5c</vt:lpwstr>
  </property>
</Properties>
</file>