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authors.xml" ContentType="application/vnd.ms-powerpoint.authors+xml"/>
  <Override PartName="/ppt/theme/theme2.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theme/theme3.xml" ContentType="application/vnd.openxmlformats-officedocument.theme+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9"/>
  </p:notesMasterIdLst>
  <p:handoutMasterIdLst>
    <p:handoutMasterId r:id="rId10"/>
  </p:handoutMasterIdLst>
  <p:sldIdLst>
    <p:sldId id="314" r:id="rId2"/>
    <p:sldId id="424" r:id="rId3"/>
    <p:sldId id="316" r:id="rId4"/>
    <p:sldId id="317" r:id="rId5"/>
    <p:sldId id="425" r:id="rId6"/>
    <p:sldId id="319" r:id="rId7"/>
    <p:sldId id="426" r:id="rId8"/>
  </p:sldIdLst>
  <p:sldSz cx="12192000" cy="6858000"/>
  <p:notesSz cx="6858000" cy="9144000"/>
  <p:embeddedFontLst>
    <p:embeddedFont>
      <p:font typeface="Bahnschrift SemiBold SemiConden" panose="020B0502040204020203" pitchFamily="34" charset="0"/>
      <p:regular r:id="rId11"/>
      <p:bold r:id="rId12"/>
    </p:embeddedFont>
    <p:embeddedFont>
      <p:font typeface="Calibri" panose="020F0502020204030204" pitchFamily="34" charset="0"/>
      <p:regular r:id="rId13"/>
      <p:bold r:id="rId14"/>
      <p:italic r:id="rId15"/>
      <p:boldItalic r:id="rId16"/>
    </p:embeddedFont>
    <p:embeddedFont>
      <p:font typeface="Tw Cen MT" panose="020B0602020104020603"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DB80F-D376-AE51-EA36-7BF6798804A5}" name="Chagollan, Roberto C@CDPH" initials="CRC" userId="S::Roberto.Chagollan@cdph.ca.gov::3d37002e-885d-45fe-bf5b-4a8d2dcd5e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8" name="Burghardt, Nicole@CDPH" initials="BN" lastIdx="4" clrIdx="7">
    <p:extLst>
      <p:ext uri="{19B8F6BF-5375-455C-9EA6-DF929625EA0E}">
        <p15:presenceInfo xmlns:p15="http://schemas.microsoft.com/office/powerpoint/2012/main" userId="S::Nicole.Burghardt@cdph.ca.gov::065d1af0-54a7-4abc-9e81-629f6586bb73"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252"/>
    <a:srgbClr val="583A73"/>
    <a:srgbClr val="9B337B"/>
    <a:srgbClr val="D92365"/>
    <a:srgbClr val="FF3F34"/>
    <a:srgbClr val="C44A07"/>
    <a:srgbClr val="558ED5"/>
    <a:srgbClr val="984807"/>
    <a:srgbClr val="7C0B5B"/>
    <a:srgbClr val="AA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9" autoAdjust="0"/>
    <p:restoredTop sz="67920" autoAdjust="0"/>
  </p:normalViewPr>
  <p:slideViewPr>
    <p:cSldViewPr snapToGrid="0">
      <p:cViewPr varScale="1">
        <p:scale>
          <a:sx n="77" d="100"/>
          <a:sy n="77" d="100"/>
        </p:scale>
        <p:origin x="1734"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MSM</c:v>
                </c:pt>
              </c:strCache>
            </c:strRef>
          </c:tx>
          <c:spPr>
            <a:solidFill>
              <a:srgbClr val="263252"/>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MSMW</c:v>
                </c:pt>
              </c:strCache>
            </c:strRef>
          </c:tx>
          <c:spPr>
            <a:solidFill>
              <a:srgbClr val="583A73"/>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ser>
          <c:idx val="2"/>
          <c:order val="2"/>
          <c:tx>
            <c:strRef>
              <c:f>Sheet1!$D$1</c:f>
              <c:strCache>
                <c:ptCount val="1"/>
                <c:pt idx="0">
                  <c:v>MSU</c:v>
                </c:pt>
              </c:strCache>
            </c:strRef>
          </c:tx>
          <c:spPr>
            <a:solidFill>
              <a:srgbClr val="9B337B"/>
            </a:solidFill>
            <a:ln>
              <a:solidFill>
                <a:schemeClr val="tx1"/>
              </a:solidFill>
            </a:ln>
          </c:spPr>
          <c:invertIfNegative val="0"/>
          <c:val>
            <c:numRef>
              <c:f>Sheet1!$D$1</c:f>
              <c:numCache>
                <c:formatCode>General</c:formatCode>
                <c:ptCount val="1"/>
                <c:pt idx="0">
                  <c:v>0</c:v>
                </c:pt>
              </c:numCache>
            </c:numRef>
          </c:val>
          <c:extLst>
            <c:ext xmlns:c16="http://schemas.microsoft.com/office/drawing/2014/chart" uri="{C3380CC4-5D6E-409C-BE32-E72D297353CC}">
              <c16:uniqueId val="{00000002-1B5A-4A18-A16E-41CF7605B14D}"/>
            </c:ext>
          </c:extLst>
        </c:ser>
        <c:ser>
          <c:idx val="3"/>
          <c:order val="3"/>
          <c:tx>
            <c:strRef>
              <c:f>Sheet1!$E$1</c:f>
              <c:strCache>
                <c:ptCount val="1"/>
                <c:pt idx="0">
                  <c:v>MSW</c:v>
                </c:pt>
              </c:strCache>
            </c:strRef>
          </c:tx>
          <c:spPr>
            <a:solidFill>
              <a:srgbClr val="D92365"/>
            </a:solidFill>
            <a:ln>
              <a:solidFill>
                <a:schemeClr val="tx1"/>
              </a:solidFill>
            </a:ln>
          </c:spPr>
          <c:invertIfNegative val="0"/>
          <c:val>
            <c:numRef>
              <c:f>Sheet1!$E$1</c:f>
              <c:numCache>
                <c:formatCode>General</c:formatCode>
                <c:ptCount val="1"/>
                <c:pt idx="0">
                  <c:v>0</c:v>
                </c:pt>
              </c:numCache>
            </c:numRef>
          </c:val>
          <c:extLst>
            <c:ext xmlns:c16="http://schemas.microsoft.com/office/drawing/2014/chart" uri="{C3380CC4-5D6E-409C-BE32-E72D297353CC}">
              <c16:uniqueId val="{00000003-1B5A-4A18-A16E-41CF7605B14D}"/>
            </c:ext>
          </c:extLst>
        </c:ser>
        <c:ser>
          <c:idx val="4"/>
          <c:order val="4"/>
          <c:tx>
            <c:strRef>
              <c:f>Sheet1!$F$1</c:f>
              <c:strCache>
                <c:ptCount val="1"/>
                <c:pt idx="0">
                  <c:v>Female</c:v>
                </c:pt>
              </c:strCache>
            </c:strRef>
          </c:tx>
          <c:spPr>
            <a:solidFill>
              <a:srgbClr val="FF3F34"/>
            </a:solidFill>
            <a:ln>
              <a:solidFill>
                <a:schemeClr val="tx1"/>
              </a:solidFill>
            </a:ln>
          </c:spPr>
          <c:invertIfNegative val="0"/>
          <c:val>
            <c:numRef>
              <c:f>Sheet1!$F$1</c:f>
              <c:numCache>
                <c:formatCode>General</c:formatCode>
                <c:ptCount val="1"/>
                <c:pt idx="0">
                  <c:v>0</c:v>
                </c:pt>
              </c:numCache>
            </c:numRef>
          </c:val>
          <c:extLst>
            <c:ext xmlns:c16="http://schemas.microsoft.com/office/drawing/2014/chart" uri="{C3380CC4-5D6E-409C-BE32-E72D297353CC}">
              <c16:uniqueId val="{00000004-1B5A-4A18-A16E-41CF7605B14D}"/>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17955852066881584"/>
          <c:y val="0"/>
          <c:w val="0.62229405300020313"/>
          <c:h val="1"/>
        </c:manualLayout>
      </c:layout>
      <c:overlay val="0"/>
      <c:spPr>
        <a:solidFill>
          <a:schemeClr val="bg1"/>
        </a:solidFill>
        <a:ln w="1119">
          <a:no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9/21/2023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2</a:t>
            </a:fld>
            <a:endParaRPr lang="en-US"/>
          </a:p>
        </p:txBody>
      </p:sp>
    </p:spTree>
    <p:extLst>
      <p:ext uri="{BB962C8B-B14F-4D97-AF65-F5344CB8AC3E}">
        <p14:creationId xmlns:p14="http://schemas.microsoft.com/office/powerpoint/2010/main" val="152636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3</a:t>
            </a:fld>
            <a:endParaRPr lang="en-US"/>
          </a:p>
        </p:txBody>
      </p:sp>
    </p:spTree>
    <p:extLst>
      <p:ext uri="{BB962C8B-B14F-4D97-AF65-F5344CB8AC3E}">
        <p14:creationId xmlns:p14="http://schemas.microsoft.com/office/powerpoint/2010/main" val="2033291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4</a:t>
            </a:fld>
            <a:endParaRPr lang="en-US"/>
          </a:p>
        </p:txBody>
      </p:sp>
    </p:spTree>
    <p:extLst>
      <p:ext uri="{BB962C8B-B14F-4D97-AF65-F5344CB8AC3E}">
        <p14:creationId xmlns:p14="http://schemas.microsoft.com/office/powerpoint/2010/main" val="393485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5</a:t>
            </a:fld>
            <a:endParaRPr lang="en-US"/>
          </a:p>
        </p:txBody>
      </p:sp>
    </p:spTree>
    <p:extLst>
      <p:ext uri="{BB962C8B-B14F-4D97-AF65-F5344CB8AC3E}">
        <p14:creationId xmlns:p14="http://schemas.microsoft.com/office/powerpoint/2010/main" val="2077373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6</a:t>
            </a:fld>
            <a:endParaRPr lang="en-US"/>
          </a:p>
        </p:txBody>
      </p:sp>
    </p:spTree>
    <p:extLst>
      <p:ext uri="{BB962C8B-B14F-4D97-AF65-F5344CB8AC3E}">
        <p14:creationId xmlns:p14="http://schemas.microsoft.com/office/powerpoint/2010/main" val="33728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7</a:t>
            </a:fld>
            <a:endParaRPr lang="en-US"/>
          </a:p>
        </p:txBody>
      </p:sp>
    </p:spTree>
    <p:extLst>
      <p:ext uri="{BB962C8B-B14F-4D97-AF65-F5344CB8AC3E}">
        <p14:creationId xmlns:p14="http://schemas.microsoft.com/office/powerpoint/2010/main" val="653087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1754631"/>
            <a:ext cx="11057860" cy="2078037"/>
          </a:xfrm>
        </p:spPr>
        <p:txBody>
          <a:bodyPr anchor="ctr">
            <a:normAutofit/>
          </a:bodyPr>
          <a:lstStyle>
            <a:lvl1pPr algn="ctr">
              <a:defRPr sz="4400" b="1">
                <a:latin typeface="+mj-lt"/>
              </a:defRPr>
            </a:lvl1pPr>
          </a:lstStyle>
          <a:p>
            <a:r>
              <a:rPr lang="en-US" dirty="0"/>
              <a:t>Primary title goes here</a:t>
            </a:r>
          </a:p>
        </p:txBody>
      </p:sp>
      <p:sp>
        <p:nvSpPr>
          <p:cNvPr id="6" name="PreparedBy">
            <a:extLst>
              <a:ext uri="{FF2B5EF4-FFF2-40B4-BE49-F238E27FC236}">
                <a16:creationId xmlns:a16="http://schemas.microsoft.com/office/drawing/2014/main" id="{8DC5B43A-BFF9-4B40-BD0F-2C0B42E7701D}"/>
              </a:ext>
            </a:extLst>
          </p:cNvPr>
          <p:cNvSpPr txBox="1">
            <a:spLocks noGrp="1" noChangeArrowheads="1"/>
          </p:cNvSpPr>
          <p:nvPr userDrawn="1"/>
        </p:nvSpPr>
        <p:spPr bwMode="auto">
          <a:xfrm>
            <a:off x="4274049" y="5774612"/>
            <a:ext cx="364732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600" dirty="0">
                <a:solidFill>
                  <a:srgbClr val="0167BB"/>
                </a:solidFill>
                <a:latin typeface="+mn-lt"/>
                <a:cs typeface="Calibri" panose="020F0502020204030204" pitchFamily="34" charset="0"/>
              </a:rPr>
              <a:t>Prepared by CDPH STD Control Branch</a:t>
            </a:r>
          </a:p>
        </p:txBody>
      </p:sp>
      <p:pic>
        <p:nvPicPr>
          <p:cNvPr id="7" name="State Seal" descr="California State Seal">
            <a:extLst>
              <a:ext uri="{FF2B5EF4-FFF2-40B4-BE49-F238E27FC236}">
                <a16:creationId xmlns:a16="http://schemas.microsoft.com/office/drawing/2014/main" id="{62A55E34-9520-4B37-BC3E-874BA70BF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198" y="5499974"/>
            <a:ext cx="927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DPH Logo" descr="CDPH Logo">
            <a:extLst>
              <a:ext uri="{FF2B5EF4-FFF2-40B4-BE49-F238E27FC236}">
                <a16:creationId xmlns:a16="http://schemas.microsoft.com/office/drawing/2014/main" id="{D7D4714C-AD3B-4643-97FB-1B41A5E16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7026" y="5323352"/>
            <a:ext cx="1728607" cy="1267645"/>
          </a:xfrm>
          <a:prstGeom prst="rect">
            <a:avLst/>
          </a:prstGeom>
        </p:spPr>
      </p:pic>
      <p:sp>
        <p:nvSpPr>
          <p:cNvPr id="11" name="rev_date">
            <a:extLst>
              <a:ext uri="{FF2B5EF4-FFF2-40B4-BE49-F238E27FC236}">
                <a16:creationId xmlns:a16="http://schemas.microsoft.com/office/drawing/2014/main" id="{10648900-5AF3-4E39-83BA-1EF0D14290A0}"/>
              </a:ext>
            </a:extLst>
          </p:cNvPr>
          <p:cNvSpPr txBox="1">
            <a:spLocks noGrp="1" noChangeArrowheads="1"/>
          </p:cNvSpPr>
          <p:nvPr userDrawn="1"/>
        </p:nvSpPr>
        <p:spPr bwMode="auto">
          <a:xfrm>
            <a:off x="4788607" y="6049249"/>
            <a:ext cx="26495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200" dirty="0">
                <a:solidFill>
                  <a:srgbClr val="0167BB"/>
                </a:solidFill>
                <a:latin typeface="+mn-lt"/>
                <a:cs typeface="Calibri" panose="020F0502020204030204" pitchFamily="34" charset="0"/>
              </a:rPr>
              <a:t> </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p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30040" y="1797532"/>
            <a:ext cx="3869482" cy="4027127"/>
          </a:xfrm>
          <a:prstGeom prst="rect">
            <a:avLst/>
          </a:prstGeom>
        </p:spPr>
      </p:pic>
      <p:sp>
        <p:nvSpPr>
          <p:cNvPr id="7" name="Content 1">
            <a:extLst>
              <a:ext uri="{FF2B5EF4-FFF2-40B4-BE49-F238E27FC236}">
                <a16:creationId xmlns:a16="http://schemas.microsoft.com/office/drawing/2014/main" id="{C28A51AB-360D-4877-BB24-A4AFB9683C81}"/>
              </a:ext>
            </a:extLst>
          </p:cNvPr>
          <p:cNvSpPr>
            <a:spLocks noGrp="1"/>
          </p:cNvSpPr>
          <p:nvPr>
            <p:ph idx="10"/>
          </p:nvPr>
        </p:nvSpPr>
        <p:spPr>
          <a:xfrm>
            <a:off x="4019341" y="1461819"/>
            <a:ext cx="7881131" cy="5021278"/>
          </a:xfrm>
        </p:spPr>
        <p:txBody>
          <a:bodyPr/>
          <a:lstStyle>
            <a:lvl1pPr marL="228600" indent="-228600">
              <a:buFont typeface="Wingdings" panose="05000000000000000000" pitchFamily="2" charset="2"/>
              <a:buChar char="Ø"/>
              <a:defRPr>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_Label">
            <a:extLst>
              <a:ext uri="{FF2B5EF4-FFF2-40B4-BE49-F238E27FC236}">
                <a16:creationId xmlns:a16="http://schemas.microsoft.com/office/drawing/2014/main" id="{AD8E127C-2DA7-43D6-A5F6-0545E3EA5EB2}"/>
              </a:ext>
            </a:extLst>
          </p:cNvPr>
          <p:cNvSpPr>
            <a:spLocks noGrp="1"/>
          </p:cNvSpPr>
          <p:nvPr>
            <p:ph idx="11"/>
          </p:nvPr>
        </p:nvSpPr>
        <p:spPr>
          <a:xfrm>
            <a:off x="2743200" y="6510970"/>
            <a:ext cx="9066805" cy="365125"/>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118059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5935" y="2164701"/>
            <a:ext cx="5583865"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2164701"/>
            <a:ext cx="5587409"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0" name="subhead 1">
            <a:extLst>
              <a:ext uri="{FF2B5EF4-FFF2-40B4-BE49-F238E27FC236}">
                <a16:creationId xmlns:a16="http://schemas.microsoft.com/office/drawing/2014/main" id="{05D8BC09-70BE-4E00-8D4D-438F7E2B5BE3}"/>
              </a:ext>
            </a:extLst>
          </p:cNvPr>
          <p:cNvSpPr>
            <a:spLocks noGrp="1"/>
          </p:cNvSpPr>
          <p:nvPr>
            <p:ph sz="half" idx="10"/>
          </p:nvPr>
        </p:nvSpPr>
        <p:spPr>
          <a:xfrm>
            <a:off x="432392" y="1699531"/>
            <a:ext cx="5583865"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11" name="subhead 2">
            <a:extLst>
              <a:ext uri="{FF2B5EF4-FFF2-40B4-BE49-F238E27FC236}">
                <a16:creationId xmlns:a16="http://schemas.microsoft.com/office/drawing/2014/main" id="{FA4036CF-074F-44D9-A928-74C63E796691}"/>
              </a:ext>
            </a:extLst>
          </p:cNvPr>
          <p:cNvSpPr>
            <a:spLocks noGrp="1"/>
          </p:cNvSpPr>
          <p:nvPr>
            <p:ph sz="half" idx="11"/>
          </p:nvPr>
        </p:nvSpPr>
        <p:spPr>
          <a:xfrm>
            <a:off x="6168655" y="1699531"/>
            <a:ext cx="5590953"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9" name="Footnote_Label">
            <a:extLst>
              <a:ext uri="{FF2B5EF4-FFF2-40B4-BE49-F238E27FC236}">
                <a16:creationId xmlns:a16="http://schemas.microsoft.com/office/drawing/2014/main" id="{8FA02D9C-4F44-4DED-AE13-E0265C3E0015}"/>
              </a:ext>
            </a:extLst>
          </p:cNvPr>
          <p:cNvSpPr>
            <a:spLocks noGrp="1"/>
          </p:cNvSpPr>
          <p:nvPr>
            <p:ph sz="half" idx="12"/>
          </p:nvPr>
        </p:nvSpPr>
        <p:spPr>
          <a:xfrm>
            <a:off x="2560320" y="6333672"/>
            <a:ext cx="9159218" cy="457201"/>
          </a:xfrm>
        </p:spPr>
        <p:txBody>
          <a:bodyPr>
            <a:normAutofit/>
          </a:bodyPr>
          <a:lstStyle>
            <a:lvl1pPr marL="0" indent="0" algn="l">
              <a:lnSpc>
                <a:spcPct val="100000"/>
              </a:lnSpc>
              <a:buFont typeface="Wingdings" panose="05000000000000000000" pitchFamily="2" charset="2"/>
              <a:buNone/>
              <a:defRPr sz="1200" b="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Tree>
    <p:extLst>
      <p:ext uri="{BB962C8B-B14F-4D97-AF65-F5344CB8AC3E}">
        <p14:creationId xmlns:p14="http://schemas.microsoft.com/office/powerpoint/2010/main" val="308046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_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435935" y="1446138"/>
            <a:ext cx="3858768" cy="5036889"/>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4294703" y="1437925"/>
            <a:ext cx="3858768" cy="5034391"/>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p:nvPr>
        </p:nvSpPr>
        <p:spPr>
          <a:xfrm>
            <a:off x="8153471" y="1450118"/>
            <a:ext cx="3858768" cy="502219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510288"/>
            <a:ext cx="9162296" cy="37590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56248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_ag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1"/>
          <p:cNvSpPr>
            <a:spLocks noGrp="1"/>
          </p:cNvSpPr>
          <p:nvPr>
            <p:ph sz="half" idx="2" hasCustomPrompt="1"/>
          </p:nvPr>
        </p:nvSpPr>
        <p:spPr>
          <a:xfrm>
            <a:off x="279064" y="1441327"/>
            <a:ext cx="5449932" cy="488966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2">
            <a:extLst>
              <a:ext uri="{FF2B5EF4-FFF2-40B4-BE49-F238E27FC236}">
                <a16:creationId xmlns:a16="http://schemas.microsoft.com/office/drawing/2014/main" id="{A1EF4FAB-68C1-44D0-922A-1CD2ADFF416B}"/>
              </a:ext>
            </a:extLst>
          </p:cNvPr>
          <p:cNvSpPr>
            <a:spLocks noGrp="1"/>
          </p:cNvSpPr>
          <p:nvPr>
            <p:ph sz="half" idx="10" hasCustomPrompt="1"/>
          </p:nvPr>
        </p:nvSpPr>
        <p:spPr>
          <a:xfrm>
            <a:off x="5736087" y="1442709"/>
            <a:ext cx="2738571"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3">
            <a:extLst>
              <a:ext uri="{FF2B5EF4-FFF2-40B4-BE49-F238E27FC236}">
                <a16:creationId xmlns:a16="http://schemas.microsoft.com/office/drawing/2014/main" id="{8BF538AD-FE5A-4AF7-9A80-21309DCA2A63}"/>
              </a:ext>
            </a:extLst>
          </p:cNvPr>
          <p:cNvSpPr>
            <a:spLocks noGrp="1"/>
          </p:cNvSpPr>
          <p:nvPr>
            <p:ph sz="half" idx="12" hasCustomPrompt="1"/>
          </p:nvPr>
        </p:nvSpPr>
        <p:spPr>
          <a:xfrm>
            <a:off x="8481932" y="1447991"/>
            <a:ext cx="2688920"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4">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77943" y="1447546"/>
            <a:ext cx="795119"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844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382698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_age_f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hasCustomPrompt="1"/>
          </p:nvPr>
        </p:nvSpPr>
        <p:spPr>
          <a:xfrm>
            <a:off x="256673" y="1446139"/>
            <a:ext cx="2217211" cy="488623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4" name="Content 2"/>
          <p:cNvSpPr>
            <a:spLocks noGrp="1"/>
          </p:cNvSpPr>
          <p:nvPr>
            <p:ph sz="half" idx="2" hasCustomPrompt="1"/>
          </p:nvPr>
        </p:nvSpPr>
        <p:spPr>
          <a:xfrm>
            <a:off x="2481076" y="1441327"/>
            <a:ext cx="4369868" cy="488438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hasCustomPrompt="1"/>
          </p:nvPr>
        </p:nvSpPr>
        <p:spPr>
          <a:xfrm>
            <a:off x="6855640" y="1442709"/>
            <a:ext cx="2310537"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4">
            <a:extLst>
              <a:ext uri="{FF2B5EF4-FFF2-40B4-BE49-F238E27FC236}">
                <a16:creationId xmlns:a16="http://schemas.microsoft.com/office/drawing/2014/main" id="{8BF538AD-FE5A-4AF7-9A80-21309DCA2A63}"/>
              </a:ext>
            </a:extLst>
          </p:cNvPr>
          <p:cNvSpPr>
            <a:spLocks noGrp="1"/>
          </p:cNvSpPr>
          <p:nvPr>
            <p:ph sz="half" idx="12" hasCustomPrompt="1"/>
          </p:nvPr>
        </p:nvSpPr>
        <p:spPr>
          <a:xfrm>
            <a:off x="9166177" y="1447991"/>
            <a:ext cx="1993100"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5">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59277" y="1447546"/>
            <a:ext cx="795119"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222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9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maps_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2434555"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590023"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6" name="Footnote_Label">
            <a:extLst>
              <a:ext uri="{FF2B5EF4-FFF2-40B4-BE49-F238E27FC236}">
                <a16:creationId xmlns:a16="http://schemas.microsoft.com/office/drawing/2014/main" id="{9F2836C3-6CB6-4B4F-ABA4-3F08B29FB203}"/>
              </a:ext>
            </a:extLst>
          </p:cNvPr>
          <p:cNvSpPr>
            <a:spLocks noGrp="1"/>
          </p:cNvSpPr>
          <p:nvPr>
            <p:ph sz="half" idx="12"/>
          </p:nvPr>
        </p:nvSpPr>
        <p:spPr>
          <a:xfrm>
            <a:off x="2560321" y="6509063"/>
            <a:ext cx="9283336" cy="33832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6732700" y="1624995"/>
            <a:ext cx="3883738"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2594959" y="1624995"/>
            <a:ext cx="3866003" cy="338328"/>
          </a:xfrm>
          <a:prstGeom prst="rect">
            <a:avLst/>
          </a:prstGeom>
          <a:noFill/>
        </p:spPr>
        <p:txBody>
          <a:bodyPr wrap="square" rtlCol="0">
            <a:spAutoFit/>
          </a:bodyPr>
          <a:lstStyle/>
          <a:p>
            <a:endParaRPr lang="en-US" sz="1600" dirty="0">
              <a:solidFill>
                <a:srgbClr val="C44A07"/>
              </a:solidFill>
            </a:endParaRPr>
          </a:p>
        </p:txBody>
      </p:sp>
      <p:sp>
        <p:nvSpPr>
          <p:cNvPr id="10" name="Rectangle 15">
            <a:extLst>
              <a:ext uri="{FF2B5EF4-FFF2-40B4-BE49-F238E27FC236}">
                <a16:creationId xmlns:a16="http://schemas.microsoft.com/office/drawing/2014/main" id="{975E4BBE-A703-4FDE-A413-FB824F8D8B2B}"/>
              </a:ext>
            </a:extLst>
          </p:cNvPr>
          <p:cNvSpPr txBox="1">
            <a:spLocks noGrp="1" noChangeArrowheads="1"/>
          </p:cNvSpPr>
          <p:nvPr userDrawn="1"/>
        </p:nvSpPr>
        <p:spPr bwMode="auto">
          <a:xfrm>
            <a:off x="-44047" y="6528614"/>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646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7460058" y="1400485"/>
            <a:ext cx="1636776"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3089949" y="1433946"/>
            <a:ext cx="1636776" cy="338328"/>
          </a:xfrm>
          <a:prstGeom prst="rect">
            <a:avLst/>
          </a:prstGeom>
          <a:noFill/>
        </p:spPr>
        <p:txBody>
          <a:bodyPr wrap="square" rtlCol="0">
            <a:spAutoFit/>
          </a:bodyPr>
          <a:lstStyle/>
          <a:p>
            <a:endParaRPr lang="en-US" sz="1600" dirty="0">
              <a:solidFill>
                <a:srgbClr val="C44A07"/>
              </a:solidFill>
            </a:endParaRPr>
          </a:p>
        </p:txBody>
      </p:sp>
      <p:pic>
        <p:nvPicPr>
          <p:cNvPr id="14" name="Map" descr="County map of California with county labels">
            <a:extLst>
              <a:ext uri="{FF2B5EF4-FFF2-40B4-BE49-F238E27FC236}">
                <a16:creationId xmlns:a16="http://schemas.microsoft.com/office/drawing/2014/main" id="{7CC1B9A7-7DB4-4D18-9882-D70EE5D87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9855" t="3604" r="19855" b="3604"/>
          <a:stretch>
            <a:fillRect/>
          </a:stretch>
        </p:blipFill>
        <p:spPr bwMode="auto">
          <a:xfrm>
            <a:off x="4329781" y="417096"/>
            <a:ext cx="603770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67070" y="1754631"/>
            <a:ext cx="11057860" cy="2078037"/>
          </a:xfrm>
        </p:spPr>
        <p:txBody>
          <a:bodyPr anchor="ctr">
            <a:normAutofit/>
          </a:bodyPr>
          <a:lstStyle>
            <a:lvl1pPr algn="ctr">
              <a:defRPr sz="6000" b="1">
                <a:latin typeface="+mj-lt"/>
              </a:defRPr>
            </a:lvl1pPr>
          </a:lstStyle>
          <a:p>
            <a:r>
              <a:rPr lang="en-US" dirty="0"/>
              <a:t>Primary title goes here</a:t>
            </a:r>
          </a:p>
        </p:txBody>
      </p:sp>
      <p:sp>
        <p:nvSpPr>
          <p:cNvPr id="11" name="Report Name">
            <a:extLst>
              <a:ext uri="{FF2B5EF4-FFF2-40B4-BE49-F238E27FC236}">
                <a16:creationId xmlns:a16="http://schemas.microsoft.com/office/drawing/2014/main" id="{3144ABBE-DADB-444D-88EC-635C59B333CE}"/>
              </a:ext>
            </a:extLst>
          </p:cNvPr>
          <p:cNvSpPr txBox="1">
            <a:spLocks/>
          </p:cNvSpPr>
          <p:nvPr userDrawn="1"/>
        </p:nvSpPr>
        <p:spPr bwMode="auto">
          <a:xfrm>
            <a:off x="221863" y="6221088"/>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600" b="0" i="0" dirty="0">
                <a:solidFill>
                  <a:srgbClr val="0070C0"/>
                </a:solidFill>
                <a:latin typeface="+mn-lt"/>
              </a:rPr>
              <a:t>California STI Surveillance 2021</a:t>
            </a:r>
          </a:p>
        </p:txBody>
      </p:sp>
      <p:sp>
        <p:nvSpPr>
          <p:cNvPr id="6" name="rev_date">
            <a:extLst>
              <a:ext uri="{FF2B5EF4-FFF2-40B4-BE49-F238E27FC236}">
                <a16:creationId xmlns:a16="http://schemas.microsoft.com/office/drawing/2014/main" id="{443D83F8-C26C-4454-BDCD-B74885B14874}"/>
              </a:ext>
            </a:extLst>
          </p:cNvPr>
          <p:cNvSpPr txBox="1">
            <a:spLocks/>
          </p:cNvSpPr>
          <p:nvPr userDrawn="1"/>
        </p:nvSpPr>
        <p:spPr bwMode="auto">
          <a:xfrm>
            <a:off x="9739921" y="6221088"/>
            <a:ext cx="2320444"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400" b="0" i="0" dirty="0">
                <a:solidFill>
                  <a:srgbClr val="0070C0"/>
                </a:solidFill>
                <a:latin typeface="+mn-lt"/>
              </a:rPr>
              <a:t> </a:t>
            </a:r>
          </a:p>
        </p:txBody>
      </p:sp>
    </p:spTree>
    <p:extLst>
      <p:ext uri="{BB962C8B-B14F-4D97-AF65-F5344CB8AC3E}">
        <p14:creationId xmlns:p14="http://schemas.microsoft.com/office/powerpoint/2010/main" val="311774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0" i="0" baseline="0">
                <a:latin typeface="+mj-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414670" y="1533805"/>
            <a:ext cx="11387470" cy="463071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sz="1350"/>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0" name="rev_label">
            <a:extLst>
              <a:ext uri="{FF2B5EF4-FFF2-40B4-BE49-F238E27FC236}">
                <a16:creationId xmlns:a16="http://schemas.microsoft.com/office/drawing/2014/main" id="{4F9C54E4-E633-4AFF-9D10-FEC34B7D6399}"/>
              </a:ext>
            </a:extLst>
          </p:cNvPr>
          <p:cNvSpPr txBox="1">
            <a:spLocks noGrp="1" noChangeArrowheads="1"/>
          </p:cNvSpPr>
          <p:nvPr userDrawn="1"/>
        </p:nvSpPr>
        <p:spPr bwMode="auto">
          <a:xfrm>
            <a:off x="2447730" y="6483095"/>
            <a:ext cx="1253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endParaRPr lang="en-US" sz="1200" b="0" dirty="0">
              <a:solidFill>
                <a:srgbClr val="0167BB"/>
              </a:solidFill>
              <a:latin typeface="+mn-lt"/>
              <a:cs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Footnote_Label">
            <a:extLst>
              <a:ext uri="{FF2B5EF4-FFF2-40B4-BE49-F238E27FC236}">
                <a16:creationId xmlns:a16="http://schemas.microsoft.com/office/drawing/2014/main" id="{F66D7CE3-2955-4204-B454-3CA13BBF855B}"/>
              </a:ext>
            </a:extLst>
          </p:cNvPr>
          <p:cNvSpPr>
            <a:spLocks noGrp="1"/>
          </p:cNvSpPr>
          <p:nvPr>
            <p:ph idx="10"/>
          </p:nvPr>
        </p:nvSpPr>
        <p:spPr>
          <a:xfrm>
            <a:off x="2513045" y="6176963"/>
            <a:ext cx="9355494" cy="67125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3697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12573" y="1433946"/>
            <a:ext cx="4339936" cy="5417636"/>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6" name="Footnote_Label">
            <a:extLst>
              <a:ext uri="{FF2B5EF4-FFF2-40B4-BE49-F238E27FC236}">
                <a16:creationId xmlns:a16="http://schemas.microsoft.com/office/drawing/2014/main" id="{AFD15B5D-B106-487C-9764-C75BCAE6DC8A}"/>
              </a:ext>
            </a:extLst>
          </p:cNvPr>
          <p:cNvSpPr>
            <a:spLocks noGrp="1"/>
          </p:cNvSpPr>
          <p:nvPr>
            <p:ph idx="10"/>
          </p:nvPr>
        </p:nvSpPr>
        <p:spPr>
          <a:xfrm>
            <a:off x="8132618" y="5540984"/>
            <a:ext cx="3983182" cy="1016851"/>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3892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97886" y="1433945"/>
            <a:ext cx="4116077" cy="5414275"/>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2">
            <a:extLst>
              <a:ext uri="{FF2B5EF4-FFF2-40B4-BE49-F238E27FC236}">
                <a16:creationId xmlns:a16="http://schemas.microsoft.com/office/drawing/2014/main" id="{C87BC58B-4E59-4864-92C9-50F6CD9E9541}"/>
              </a:ext>
            </a:extLst>
          </p:cNvPr>
          <p:cNvSpPr>
            <a:spLocks noGrp="1"/>
          </p:cNvSpPr>
          <p:nvPr>
            <p:ph idx="10"/>
          </p:nvPr>
        </p:nvSpPr>
        <p:spPr>
          <a:xfrm>
            <a:off x="6096000" y="1651170"/>
            <a:ext cx="3140652" cy="420558"/>
          </a:xfrm>
        </p:spPr>
        <p:txBody>
          <a:bodyPr>
            <a:noAutofit/>
          </a:bodyPr>
          <a:lstStyle>
            <a:lvl1pPr marL="0" indent="0">
              <a:buFont typeface="Wingdings" panose="05000000000000000000" pitchFamily="2" charset="2"/>
              <a:buNone/>
              <a:defRPr sz="1800" i="1">
                <a:solidFill>
                  <a:srgbClr val="0070C0"/>
                </a:solidFill>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6021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y_Subgraphs_M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1374189490"/>
              </p:ext>
            </p:extLst>
          </p:nvPr>
        </p:nvGraphicFramePr>
        <p:xfrm>
          <a:off x="3900248" y="4225275"/>
          <a:ext cx="1393089" cy="71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0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y_Subgraphs_S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03875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4726777"/>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09187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46496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00546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47664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474543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11437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47795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987069517"/>
              </p:ext>
            </p:extLst>
          </p:nvPr>
        </p:nvGraphicFramePr>
        <p:xfrm>
          <a:off x="4010141" y="3743395"/>
          <a:ext cx="1393089" cy="114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note_Label2">
            <a:extLst>
              <a:ext uri="{FF2B5EF4-FFF2-40B4-BE49-F238E27FC236}">
                <a16:creationId xmlns:a16="http://schemas.microsoft.com/office/drawing/2014/main" id="{DEEDF182-3C0D-4471-8D57-D765CF9C54B6}"/>
              </a:ext>
            </a:extLst>
          </p:cNvPr>
          <p:cNvSpPr>
            <a:spLocks noGrp="1"/>
          </p:cNvSpPr>
          <p:nvPr>
            <p:ph idx="18"/>
          </p:nvPr>
        </p:nvSpPr>
        <p:spPr>
          <a:xfrm>
            <a:off x="7976382" y="6326505"/>
            <a:ext cx="3854536" cy="486546"/>
          </a:xfrm>
        </p:spPr>
        <p:txBody>
          <a:bodyPr>
            <a:normAutofit/>
          </a:bodyPr>
          <a:lstStyle>
            <a:lvl1pPr marL="0" indent="0">
              <a:buFont typeface="Wingdings" panose="05000000000000000000" pitchFamily="2" charset="2"/>
              <a:buNone/>
              <a:defRPr sz="1200"/>
            </a:lvl1pPr>
          </a:lstStyle>
          <a:p>
            <a:pPr lvl="0"/>
            <a:endParaRPr lang="en-US" dirty="0"/>
          </a:p>
        </p:txBody>
      </p:sp>
      <p:sp>
        <p:nvSpPr>
          <p:cNvPr id="19" name="Footnote_Label">
            <a:extLst>
              <a:ext uri="{FF2B5EF4-FFF2-40B4-BE49-F238E27FC236}">
                <a16:creationId xmlns:a16="http://schemas.microsoft.com/office/drawing/2014/main" id="{E44C5438-EB7F-496F-BEB5-90834EB53D4A}"/>
              </a:ext>
            </a:extLst>
          </p:cNvPr>
          <p:cNvSpPr>
            <a:spLocks noGrp="1"/>
          </p:cNvSpPr>
          <p:nvPr>
            <p:ph idx="19"/>
          </p:nvPr>
        </p:nvSpPr>
        <p:spPr>
          <a:xfrm>
            <a:off x="2654908" y="6573341"/>
            <a:ext cx="5256913" cy="239710"/>
          </a:xfrm>
        </p:spPr>
        <p:txBody>
          <a:bodyPr>
            <a:normAutofit/>
          </a:bodyPr>
          <a:lstStyle>
            <a:lvl1pPr marL="0" indent="0">
              <a:buFont typeface="Wingdings" panose="05000000000000000000" pitchFamily="2" charset="2"/>
              <a:buNone/>
              <a:defRPr sz="1200"/>
            </a:lvl1pPr>
          </a:lstStyle>
          <a:p>
            <a:pPr lvl="0"/>
            <a:endParaRPr lang="en-US" dirty="0"/>
          </a:p>
        </p:txBody>
      </p:sp>
    </p:spTree>
    <p:extLst>
      <p:ext uri="{BB962C8B-B14F-4D97-AF65-F5344CB8AC3E}">
        <p14:creationId xmlns:p14="http://schemas.microsoft.com/office/powerpoint/2010/main" val="286111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y_Sub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spTree>
    <p:extLst>
      <p:ext uri="{BB962C8B-B14F-4D97-AF65-F5344CB8AC3E}">
        <p14:creationId xmlns:p14="http://schemas.microsoft.com/office/powerpoint/2010/main" val="36976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sg4">
            <a:extLst>
              <a:ext uri="{FF2B5EF4-FFF2-40B4-BE49-F238E27FC236}">
                <a16:creationId xmlns:a16="http://schemas.microsoft.com/office/drawing/2014/main" id="{A7E3B9C0-AA4E-49BE-B4E2-63F27E07DC8D}"/>
              </a:ext>
            </a:extLst>
          </p:cNvPr>
          <p:cNvSpPr>
            <a:spLocks noGrp="1"/>
          </p:cNvSpPr>
          <p:nvPr>
            <p:ph idx="12"/>
          </p:nvPr>
        </p:nvSpPr>
        <p:spPr>
          <a:xfrm>
            <a:off x="6352305" y="3801445"/>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16" name="sg3">
            <a:extLst>
              <a:ext uri="{FF2B5EF4-FFF2-40B4-BE49-F238E27FC236}">
                <a16:creationId xmlns:a16="http://schemas.microsoft.com/office/drawing/2014/main" id="{895441A5-A263-4226-BC53-E7FC5EA63399}"/>
              </a:ext>
            </a:extLst>
          </p:cNvPr>
          <p:cNvSpPr>
            <a:spLocks noGrp="1"/>
          </p:cNvSpPr>
          <p:nvPr>
            <p:ph idx="17"/>
          </p:nvPr>
        </p:nvSpPr>
        <p:spPr>
          <a:xfrm>
            <a:off x="6352305" y="1434863"/>
            <a:ext cx="5343332" cy="2331553"/>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512978" y="3805994"/>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512978" y="1442184"/>
            <a:ext cx="5343335" cy="2331553"/>
          </a:xfrm>
        </p:spPr>
        <p:txBody>
          <a:bodyPr/>
          <a:lstStyle>
            <a:lvl1pPr marL="228600" indent="-228600">
              <a:buFont typeface="Wingdings" panose="05000000000000000000" pitchFamily="2" charset="2"/>
              <a:buChar char="Ø"/>
              <a:defRPr/>
            </a:lvl1pPr>
          </a:lstStyle>
          <a:p>
            <a:pPr lvl="0"/>
            <a:endParaRPr lang="en-US" dirty="0"/>
          </a:p>
        </p:txBody>
      </p:sp>
      <p:sp>
        <p:nvSpPr>
          <p:cNvPr id="15" name="Footnote_Label">
            <a:extLst>
              <a:ext uri="{FF2B5EF4-FFF2-40B4-BE49-F238E27FC236}">
                <a16:creationId xmlns:a16="http://schemas.microsoft.com/office/drawing/2014/main" id="{9683093F-FCB8-4CCF-B418-8802F897458A}"/>
              </a:ext>
            </a:extLst>
          </p:cNvPr>
          <p:cNvSpPr>
            <a:spLocks noGrp="1"/>
          </p:cNvSpPr>
          <p:nvPr>
            <p:ph idx="16"/>
          </p:nvPr>
        </p:nvSpPr>
        <p:spPr>
          <a:xfrm>
            <a:off x="2562225" y="6394580"/>
            <a:ext cx="8497661" cy="428309"/>
          </a:xfrm>
        </p:spPr>
        <p:txBody>
          <a:bodyPr>
            <a:normAutofit/>
          </a:bodyPr>
          <a:lstStyle>
            <a:lvl1pPr marL="0" indent="0">
              <a:lnSpc>
                <a:spcPct val="100000"/>
              </a:lnSpc>
              <a:buFontTx/>
              <a:buNone/>
              <a:defRPr sz="1200"/>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2591698023"/>
              </p:ext>
            </p:extLst>
          </p:nvPr>
        </p:nvGraphicFramePr>
        <p:xfrm>
          <a:off x="10722711" y="6038337"/>
          <a:ext cx="1393089" cy="71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6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29" r:id="rId2"/>
    <p:sldLayoutId id="2147483806" r:id="rId3"/>
    <p:sldLayoutId id="2147483819" r:id="rId4"/>
    <p:sldLayoutId id="2147483832" r:id="rId5"/>
    <p:sldLayoutId id="2147483820" r:id="rId6"/>
    <p:sldLayoutId id="2147483836" r:id="rId7"/>
    <p:sldLayoutId id="2147483821" r:id="rId8"/>
    <p:sldLayoutId id="2147483833" r:id="rId9"/>
    <p:sldLayoutId id="2147483822" r:id="rId10"/>
    <p:sldLayoutId id="2147483807" r:id="rId11"/>
    <p:sldLayoutId id="2147483808" r:id="rId12"/>
    <p:sldLayoutId id="2147483823" r:id="rId13"/>
    <p:sldLayoutId id="2147483834" r:id="rId14"/>
    <p:sldLayoutId id="2147483835" r:id="rId15"/>
    <p:sldLayoutId id="2147483824" r:id="rId16"/>
    <p:sldLayoutId id="2147483830" r:id="rId17"/>
    <p:sldLayoutId id="2147483810" r:id="rId18"/>
    <p:sldLayoutId id="2147483811" r:id="rId19"/>
    <p:sldLayoutId id="2147483816" r:id="rId20"/>
    <p:sldLayoutId id="2147483812" r:id="rId21"/>
    <p:sldLayoutId id="2147483813" r:id="rId22"/>
    <p:sldLayoutId id="2147483814" r:id="rId23"/>
    <p:sldLayoutId id="2147483815" r:id="rId24"/>
    <p:sldLayoutId id="2147483817" r:id="rId25"/>
  </p:sldLayoutIdLst>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rPr dirty="0"/>
              <a:t>Gonococcal Isolate Surveillance 
Project (GISP)</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dirty="0">
                <a:solidFill>
                  <a:srgbClr val="FFFFFF">
                    <a:alpha val="100000"/>
                  </a:srgbClr>
                </a:solidFill>
                <a:latin typeface="Tw Cen MT (Headings)"/>
                <a:cs typeface="Tw Cen MT (Headings)"/>
                <a:sym typeface="Tw Cen MT (Headings)"/>
              </a:rPr>
              <a:t>Gonococcal Isolate Surveillance Project (GISP), Percent of Neisseria Gonorrhoeae Isolates Obtained from Men </a:t>
            </a:r>
            <a:r>
              <a:rPr lang="en-US" sz="2500" b="0" i="0" u="none" cap="none" dirty="0">
                <a:solidFill>
                  <a:srgbClr val="FFFFFF">
                    <a:alpha val="100000"/>
                  </a:srgbClr>
                </a:solidFill>
                <a:latin typeface="Tw Cen MT (Headings)"/>
                <a:cs typeface="Tw Cen MT (Headings)"/>
                <a:sym typeface="Tw Cen MT (Headings)"/>
              </a:rPr>
              <a:t>W</a:t>
            </a:r>
            <a:r>
              <a:rPr sz="2500" b="0" i="0" u="none" cap="none" dirty="0">
                <a:solidFill>
                  <a:srgbClr val="FFFFFF">
                    <a:alpha val="100000"/>
                  </a:srgbClr>
                </a:solidFill>
                <a:latin typeface="Tw Cen MT (Headings)"/>
                <a:cs typeface="Tw Cen MT (Headings)"/>
                <a:sym typeface="Tw Cen MT (Headings)"/>
              </a:rPr>
              <a:t>ho Ha</a:t>
            </a:r>
            <a:r>
              <a:rPr lang="en-US" sz="2500" b="0" i="0" u="none" cap="none" dirty="0">
                <a:solidFill>
                  <a:srgbClr val="FFFFFF">
                    <a:alpha val="100000"/>
                  </a:srgbClr>
                </a:solidFill>
                <a:latin typeface="Tw Cen MT (Headings)"/>
                <a:cs typeface="Tw Cen MT (Headings)"/>
                <a:sym typeface="Tw Cen MT (Headings)"/>
              </a:rPr>
              <a:t>d</a:t>
            </a:r>
            <a:r>
              <a:rPr sz="2500" b="0" i="0" u="none" cap="none" dirty="0">
                <a:solidFill>
                  <a:srgbClr val="FFFFFF">
                    <a:alpha val="100000"/>
                  </a:srgbClr>
                </a:solidFill>
                <a:latin typeface="Tw Cen MT (Headings)"/>
                <a:cs typeface="Tw Cen MT (Headings)"/>
                <a:sym typeface="Tw Cen MT (Headings)"/>
              </a:rPr>
              <a:t> Sex with Men in California GISP STD Clinic Sites, 1992-2021</a:t>
            </a:r>
          </a:p>
        </p:txBody>
      </p:sp>
      <p:pic>
        <p:nvPicPr>
          <p:cNvPr id="3" name="Content 1" descr="1992-2021 trendline graph of percent of GISP isolates from MSM in 5 STD clinics&#10;•  Long Beach percents ranged from 5.4% in 1992 to 53.6% in 2007&#10;•  Los Angeles percents ranged from 41.6% in 2003 to 78.6% in 2021&#10;•  Orange percents ranged from 5.8% in 1992 to 34.9% in 2021&#10;•  San Diego percents ranged from 7.5% in 1992 to 70.4% in 2021&#10;•  San Francisco percents ranged from 25.8% in 1992 to 67.3% in 2019&#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MSM includes Men who had sex with Men only.
STD Clinic Sites: Long Beach (discontinued in 2007), Los Angeles (added in 2003), Orange, San Diego, San Francisco (discontinued mid-2019)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Gonococcal Isolate Surveillance Project (GISP), Percent of Neisseria Gonorrhoeae Isolates with Decreased Susceptibility or Resistance to Ciprofloxacin in California GISP STD Clinic Sites, 1992-2021</a:t>
            </a:r>
          </a:p>
        </p:txBody>
      </p:sp>
      <p:pic>
        <p:nvPicPr>
          <p:cNvPr id="3" name="Content 1" descr="Bar chart of 1992-2021 percent of GISP isolates with decreased susceptibility or resistance to ciprofloxacin&#10;•  Resistant percents ranged from 0.0% in 1992 to 36.1% in 2021&#10;•  Decreased Susceptibility percents ranged from 0.5% in 1992 to 4.3%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Resistant isolates </a:t>
            </a:r>
            <a:r>
              <a:rPr lang="en-US" sz="1000" b="0" i="0" u="none" cap="none" dirty="0">
                <a:solidFill>
                  <a:srgbClr val="000000">
                    <a:alpha val="100000"/>
                  </a:srgbClr>
                </a:solidFill>
                <a:latin typeface="Tw Cen MT (Body)"/>
                <a:cs typeface="Tw Cen MT (Body)"/>
                <a:sym typeface="Tw Cen MT (Body)"/>
              </a:rPr>
              <a:t>had</a:t>
            </a:r>
            <a:r>
              <a:rPr sz="1000" b="0" i="0" u="none" cap="none" dirty="0">
                <a:solidFill>
                  <a:srgbClr val="000000">
                    <a:alpha val="100000"/>
                  </a:srgbClr>
                </a:solidFill>
                <a:latin typeface="Tw Cen MT (Body)"/>
                <a:cs typeface="Tw Cen MT (Body)"/>
                <a:sym typeface="Tw Cen MT (Body)"/>
              </a:rPr>
              <a:t> minimum inhibitory concentrations (MICs) ≥ 1 </a:t>
            </a:r>
            <a:r>
              <a:rPr sz="1000" b="0" i="0" u="none" cap="none" dirty="0" err="1">
                <a:solidFill>
                  <a:srgbClr val="000000">
                    <a:alpha val="100000"/>
                  </a:srgbClr>
                </a:solidFill>
                <a:latin typeface="Tw Cen MT (Body)"/>
                <a:cs typeface="Tw Cen MT (Body)"/>
                <a:sym typeface="Tw Cen MT (Body)"/>
              </a:rPr>
              <a:t>μg</a:t>
            </a:r>
            <a:r>
              <a:rPr sz="1000" b="0" i="0" u="none" cap="none" dirty="0">
                <a:solidFill>
                  <a:srgbClr val="000000">
                    <a:alpha val="100000"/>
                  </a:srgbClr>
                </a:solidFill>
                <a:latin typeface="Tw Cen MT (Body)"/>
                <a:cs typeface="Tw Cen MT (Body)"/>
                <a:sym typeface="Tw Cen MT (Body)"/>
              </a:rPr>
              <a:t> ciprofloxacin/</a:t>
            </a:r>
            <a:r>
              <a:rPr sz="1000" b="0" i="0" u="none" cap="none" dirty="0" err="1">
                <a:solidFill>
                  <a:srgbClr val="000000">
                    <a:alpha val="100000"/>
                  </a:srgbClr>
                </a:solidFill>
                <a:latin typeface="Tw Cen MT (Body)"/>
                <a:cs typeface="Tw Cen MT (Body)"/>
                <a:sym typeface="Tw Cen MT (Body)"/>
              </a:rPr>
              <a:t>mL.</a:t>
            </a:r>
            <a:r>
              <a:rPr sz="1000" b="0" i="0" u="none" cap="none" dirty="0">
                <a:solidFill>
                  <a:srgbClr val="000000">
                    <a:alpha val="100000"/>
                  </a:srgbClr>
                </a:solidFill>
                <a:latin typeface="Tw Cen MT (Body)"/>
                <a:cs typeface="Tw Cen MT (Body)"/>
                <a:sym typeface="Tw Cen MT (Body)"/>
              </a:rPr>
              <a:t> Isolates with decreased susceptibility </a:t>
            </a:r>
            <a:r>
              <a:rPr lang="en-US" sz="1000" b="0" i="0" u="none" cap="none" dirty="0">
                <a:solidFill>
                  <a:srgbClr val="000000">
                    <a:alpha val="100000"/>
                  </a:srgbClr>
                </a:solidFill>
                <a:latin typeface="Tw Cen MT (Body)"/>
                <a:cs typeface="Tw Cen MT (Body)"/>
                <a:sym typeface="Tw Cen MT (Body)"/>
              </a:rPr>
              <a:t>had</a:t>
            </a:r>
            <a:r>
              <a:rPr sz="1000" b="0" i="0" u="none" cap="none" dirty="0">
                <a:solidFill>
                  <a:srgbClr val="000000">
                    <a:alpha val="100000"/>
                  </a:srgbClr>
                </a:solidFill>
                <a:latin typeface="Tw Cen MT (Body)"/>
                <a:cs typeface="Tw Cen MT (Body)"/>
                <a:sym typeface="Tw Cen MT (Body)"/>
              </a:rPr>
              <a:t> MICs of 0.125 – 0.5 </a:t>
            </a:r>
            <a:r>
              <a:rPr sz="1000" b="0" i="0" u="none" cap="none" dirty="0" err="1">
                <a:solidFill>
                  <a:srgbClr val="000000">
                    <a:alpha val="100000"/>
                  </a:srgbClr>
                </a:solidFill>
                <a:latin typeface="Tw Cen MT (Body)"/>
                <a:cs typeface="Tw Cen MT (Body)"/>
                <a:sym typeface="Tw Cen MT (Body)"/>
              </a:rPr>
              <a:t>μg</a:t>
            </a:r>
            <a:r>
              <a:rPr sz="1000" b="0" i="0" u="none" cap="none" dirty="0">
                <a:solidFill>
                  <a:srgbClr val="000000">
                    <a:alpha val="100000"/>
                  </a:srgbClr>
                </a:solidFill>
                <a:latin typeface="Tw Cen MT (Body)"/>
                <a:cs typeface="Tw Cen MT (Body)"/>
                <a:sym typeface="Tw Cen MT (Body)"/>
              </a:rPr>
              <a:t> ciprofloxacin/</a:t>
            </a:r>
            <a:r>
              <a:rPr sz="1000" b="0" i="0" u="none" cap="none" dirty="0" err="1">
                <a:solidFill>
                  <a:srgbClr val="000000">
                    <a:alpha val="100000"/>
                  </a:srgbClr>
                </a:solidFill>
                <a:latin typeface="Tw Cen MT (Body)"/>
                <a:cs typeface="Tw Cen MT (Body)"/>
                <a:sym typeface="Tw Cen MT (Body)"/>
              </a:rPr>
              <a:t>mL.</a:t>
            </a:r>
            <a:r>
              <a:rPr sz="1000" b="0" i="0" u="none" cap="none" dirty="0">
                <a:solidFill>
                  <a:srgbClr val="000000">
                    <a:alpha val="100000"/>
                  </a:srgbClr>
                </a:solidFill>
                <a:latin typeface="Tw Cen MT (Body)"/>
                <a:cs typeface="Tw Cen MT (Body)"/>
                <a:sym typeface="Tw Cen MT (Body)"/>
              </a:rPr>
              <a:t>
STD Clinic Sites: Long Beach (discontinued in 2007), Los Angeles (added in 2003), Orange, San Diego, San Francisco (discontinued mid-2019)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Gonococcal Isolate Surveillance Project (GISP), Percent of Neisseria Gonorrhoeae Isolates with CDC "Alert" Values for Azithromycin in California GISP STD Clinic Sites, 1992-2021</a:t>
            </a:r>
          </a:p>
        </p:txBody>
      </p:sp>
      <p:pic>
        <p:nvPicPr>
          <p:cNvPr id="3" name="Content 1" descr="Bar chart of 1992-2021 percent of GISP isolates with CDC alert values for azithromycin &#10;•  Percents ranged from 0.0% in 1992 to 6.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"Alert" values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set by CDC as markers to look at possible decreased susceptibility. Azithromycin alerts </a:t>
            </a:r>
            <a:r>
              <a:rPr lang="en-US" sz="1000" b="0" i="0" u="none" cap="none" dirty="0">
                <a:solidFill>
                  <a:srgbClr val="000000">
                    <a:alpha val="100000"/>
                  </a:srgbClr>
                </a:solidFill>
                <a:latin typeface="Tw Cen MT (Body)"/>
                <a:cs typeface="Tw Cen MT (Body)"/>
                <a:sym typeface="Tw Cen MT (Body)"/>
              </a:rPr>
              <a:t>had</a:t>
            </a:r>
            <a:r>
              <a:rPr sz="1000" b="0" i="0" u="none" cap="none" dirty="0">
                <a:solidFill>
                  <a:srgbClr val="000000">
                    <a:alpha val="100000"/>
                  </a:srgbClr>
                </a:solidFill>
                <a:latin typeface="Tw Cen MT (Body)"/>
                <a:cs typeface="Tw Cen MT (Body)"/>
                <a:sym typeface="Tw Cen MT (Body)"/>
              </a:rPr>
              <a:t> minimum inhibitory concentrations (MICs) ≥ 2.0 </a:t>
            </a:r>
            <a:r>
              <a:rPr sz="1000" b="0" i="0" u="none" cap="none" dirty="0" err="1">
                <a:solidFill>
                  <a:srgbClr val="000000">
                    <a:alpha val="100000"/>
                  </a:srgbClr>
                </a:solidFill>
                <a:latin typeface="Tw Cen MT (Body)"/>
                <a:cs typeface="Tw Cen MT (Body)"/>
                <a:sym typeface="Tw Cen MT (Body)"/>
              </a:rPr>
              <a:t>μg</a:t>
            </a:r>
            <a:r>
              <a:rPr sz="1000" b="0" i="0" u="none" cap="none" dirty="0">
                <a:solidFill>
                  <a:srgbClr val="000000">
                    <a:alpha val="100000"/>
                  </a:srgbClr>
                </a:solidFill>
                <a:latin typeface="Tw Cen MT (Body)"/>
                <a:cs typeface="Tw Cen MT (Body)"/>
                <a:sym typeface="Tw Cen MT (Body)"/>
              </a:rPr>
              <a:t>/</a:t>
            </a:r>
            <a:r>
              <a:rPr sz="1000" b="0" i="0" u="none" cap="none" dirty="0" err="1">
                <a:solidFill>
                  <a:srgbClr val="000000">
                    <a:alpha val="100000"/>
                  </a:srgbClr>
                </a:solidFill>
                <a:latin typeface="Tw Cen MT (Body)"/>
                <a:cs typeface="Tw Cen MT (Body)"/>
                <a:sym typeface="Tw Cen MT (Body)"/>
              </a:rPr>
              <a:t>mL.</a:t>
            </a:r>
            <a:r>
              <a:rPr sz="1000" b="0" i="0" u="none" cap="none" dirty="0">
                <a:solidFill>
                  <a:srgbClr val="000000">
                    <a:alpha val="100000"/>
                  </a:srgbClr>
                </a:solidFill>
                <a:latin typeface="Tw Cen MT (Body)"/>
                <a:cs typeface="Tw Cen MT (Body)"/>
                <a:sym typeface="Tw Cen MT (Body)"/>
              </a:rPr>
              <a:t>
STD Clinic Sites: Long Beach (discontinued in 2007), Los Angeles (added in 2003), Orange, San Diego, San Francisco (discontinued mid-2019)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Gonococcal Isolate Surveillance Project (GISP), Percent of Neisseria Gonorrhoeae Isolates with CDC "Alert" Values for Azithromycin, by Gender and Gender of Sex Partners, in California GISP STD Clinic Sites, 1992-2021</a:t>
            </a:r>
          </a:p>
        </p:txBody>
      </p:sp>
      <p:pic>
        <p:nvPicPr>
          <p:cNvPr id="3" name="Content 1" descr="Bar chart of 1992-2021 percent of GISP isolates with CDC alert values for azithromycin by gender of sex partner&#10;• MSM percents ranged from 0.0% in 1992 to 9.12% in 2021&#10;• MSW Percents ranged from 0.0% in 1992 to 5.88%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MSM includes Men who had sex with Men only. MSW includes Men who had sex with Women only.
"Alert" values were set by CDC as markers to look at possible decreased susceptibility. Azithromycin alerts had minimum inhibitory concentrations (MICs) ≥ 2.0 μg/mL.
STD Clinic Sites: Long Beach (discontinued in 2007), Los Angeles (added in 2003), Orange, San Diego, San Francisco (discontinued mid-2019)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Gonococcal Isolate Surveillance Project (GISP), Percent of Neisseria Gonorrhoeae Isolates with CDC "Alert" Values for Selected Cephalosporins in California GISP STD Clinic Sites, 1992-2021</a:t>
            </a:r>
          </a:p>
        </p:txBody>
      </p:sp>
      <p:pic>
        <p:nvPicPr>
          <p:cNvPr id="3" name="Content 1" descr="1992-2021 bar chart of percent of GISP isolates with CDC alert values for selected cephalosporins&#10;•  Ceftriaxone percents started at 0.1% in 1992 then continually increased and decreased over time to 0% in 2021&#10;•  Cefixime percents started at 1.6% in 1992 then continually increased and decreased over time to 0%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normAutofit lnSpcReduction="100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Cefixime susceptibility testing was not performed in 2007-2008.
“Alert” values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set by CDC as markers to look at possible decreased susceptibility. Cefixime alerts </a:t>
            </a:r>
            <a:r>
              <a:rPr lang="en-US" sz="1000" b="0" i="0" u="none" cap="none" dirty="0">
                <a:solidFill>
                  <a:srgbClr val="000000">
                    <a:alpha val="100000"/>
                  </a:srgbClr>
                </a:solidFill>
                <a:latin typeface="Tw Cen MT (Body)"/>
                <a:cs typeface="Tw Cen MT (Body)"/>
                <a:sym typeface="Tw Cen MT (Body)"/>
              </a:rPr>
              <a:t>had</a:t>
            </a:r>
            <a:r>
              <a:rPr sz="1000" b="0" i="0" u="none" cap="none" dirty="0">
                <a:solidFill>
                  <a:srgbClr val="000000">
                    <a:alpha val="100000"/>
                  </a:srgbClr>
                </a:solidFill>
                <a:latin typeface="Tw Cen MT (Body)"/>
                <a:cs typeface="Tw Cen MT (Body)"/>
                <a:sym typeface="Tw Cen MT (Body)"/>
              </a:rPr>
              <a:t> minimum inhibitory concentrations (MICs) ≥ 0.25 </a:t>
            </a:r>
            <a:r>
              <a:rPr sz="1000" b="0" i="0" u="none" cap="none" dirty="0" err="1">
                <a:solidFill>
                  <a:srgbClr val="000000">
                    <a:alpha val="100000"/>
                  </a:srgbClr>
                </a:solidFill>
                <a:latin typeface="Tw Cen MT (Body)"/>
                <a:cs typeface="Tw Cen MT (Body)"/>
                <a:sym typeface="Tw Cen MT (Body)"/>
              </a:rPr>
              <a:t>μg</a:t>
            </a:r>
            <a:r>
              <a:rPr sz="1000" b="0" i="0" u="none" cap="none" dirty="0">
                <a:solidFill>
                  <a:srgbClr val="000000">
                    <a:alpha val="100000"/>
                  </a:srgbClr>
                </a:solidFill>
                <a:latin typeface="Tw Cen MT (Body)"/>
                <a:cs typeface="Tw Cen MT (Body)"/>
                <a:sym typeface="Tw Cen MT (Body)"/>
              </a:rPr>
              <a:t>/</a:t>
            </a:r>
            <a:r>
              <a:rPr sz="1000" b="0" i="0" u="none" cap="none" dirty="0" err="1">
                <a:solidFill>
                  <a:srgbClr val="000000">
                    <a:alpha val="100000"/>
                  </a:srgbClr>
                </a:solidFill>
                <a:latin typeface="Tw Cen MT (Body)"/>
                <a:cs typeface="Tw Cen MT (Body)"/>
                <a:sym typeface="Tw Cen MT (Body)"/>
              </a:rPr>
              <a:t>mL.</a:t>
            </a:r>
            <a:r>
              <a:rPr sz="1000" b="0" i="0" u="none" cap="none" dirty="0">
                <a:solidFill>
                  <a:srgbClr val="000000">
                    <a:alpha val="100000"/>
                  </a:srgbClr>
                </a:solidFill>
                <a:latin typeface="Tw Cen MT (Body)"/>
                <a:cs typeface="Tw Cen MT (Body)"/>
                <a:sym typeface="Tw Cen MT (Body)"/>
              </a:rPr>
              <a:t> Ceftriaxone alerts have MICs ≥ 0.125 </a:t>
            </a:r>
            <a:r>
              <a:rPr sz="1000" b="0" i="0" u="none" cap="none" dirty="0" err="1">
                <a:solidFill>
                  <a:srgbClr val="000000">
                    <a:alpha val="100000"/>
                  </a:srgbClr>
                </a:solidFill>
                <a:latin typeface="Tw Cen MT (Body)"/>
                <a:cs typeface="Tw Cen MT (Body)"/>
                <a:sym typeface="Tw Cen MT (Body)"/>
              </a:rPr>
              <a:t>μg</a:t>
            </a:r>
            <a:r>
              <a:rPr sz="1000" b="0" i="0" u="none" cap="none" dirty="0">
                <a:solidFill>
                  <a:srgbClr val="000000">
                    <a:alpha val="100000"/>
                  </a:srgbClr>
                </a:solidFill>
                <a:latin typeface="Tw Cen MT (Body)"/>
                <a:cs typeface="Tw Cen MT (Body)"/>
                <a:sym typeface="Tw Cen MT (Body)"/>
              </a:rPr>
              <a:t>/</a:t>
            </a:r>
            <a:r>
              <a:rPr sz="1000" b="0" i="0" u="none" cap="none" dirty="0" err="1">
                <a:solidFill>
                  <a:srgbClr val="000000">
                    <a:alpha val="100000"/>
                  </a:srgbClr>
                </a:solidFill>
                <a:latin typeface="Tw Cen MT (Body)"/>
                <a:cs typeface="Tw Cen MT (Body)"/>
                <a:sym typeface="Tw Cen MT (Body)"/>
              </a:rPr>
              <a:t>mL.</a:t>
            </a:r>
            <a:r>
              <a:rPr sz="1000" b="0" i="0" u="none" cap="none" dirty="0">
                <a:solidFill>
                  <a:srgbClr val="000000">
                    <a:alpha val="100000"/>
                  </a:srgbClr>
                </a:solidFill>
                <a:latin typeface="Tw Cen MT (Body)"/>
                <a:cs typeface="Tw Cen MT (Body)"/>
                <a:sym typeface="Tw Cen MT (Body)"/>
              </a:rPr>
              <a:t>
STD Clinic Sites: Long Beach (discontinued in 2007), Los Angeles (added in 2003), Orange, San Diego, San Francisco (discontinued mid-2019)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normAutofit fontScale="90000"/>
          </a:bodyPr>
          <a:lstStyle/>
          <a:p>
            <a:pPr marL="0" marR="0" algn="l">
              <a:lnSpc>
                <a:spcPct val="100000"/>
              </a:lnSpc>
              <a:spcBef>
                <a:spcPts val="0"/>
              </a:spcBef>
              <a:spcAft>
                <a:spcPts val="0"/>
              </a:spcAft>
              <a:buNone/>
            </a:pPr>
            <a:r>
              <a:rPr sz="2500" b="0" i="0" u="none" cap="none">
                <a:solidFill>
                  <a:srgbClr val="FFFFFF">
                    <a:alpha val="100000"/>
                  </a:srgbClr>
                </a:solidFill>
                <a:latin typeface="Tw Cen MT (Headings)"/>
                <a:cs typeface="Tw Cen MT (Headings)"/>
                <a:sym typeface="Tw Cen MT (Headings)"/>
              </a:rPr>
              <a:t>Gonococcal Isolate Surveillance Project (GISP), Percent of Neisseria Gonorrhoeae Isolates with CDC "Alert" Values for Selected Cephalosporins, by Gender and Gender of Sex Partners, in California GISP STD Clinic Sites, 1992-2021</a:t>
            </a:r>
          </a:p>
        </p:txBody>
      </p:sp>
      <p:pic>
        <p:nvPicPr>
          <p:cNvPr id="3" name="Content 1" descr="Left graph&#10;1992-2021 bar chart of percent of GISP isolates with CDC alert values for selected cephalosporins among MSM&#10;•  Ceftriaxone percents started at 0.9% in 1992 then continually increased and decreased over time to 0% in 2021&#10;•  Cefixime percents started at 0.9% in 1992 then continually increased and decreased over time to 0% in 2021&#10;&#10;Right graph&#10;1992-2021 bar chart of percent of GISP isolates with CDC alert values for selected cephalosporins among MSW&#10;•  Ceftriaxone percents started at 0% in 1992 then continually increased and decreased over time, returning to 0% in 2021&#10;•  Cefixime percents started at 1.8% in 1992 then continually increased and decreased over time to 0% in 2021&#10;"/>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Cefixime susceptibility testing was not performed in 2007-2008.
MSM includes Men who had sex with Men only. MSW includes Men who had sex with Women only.
STD Clinic Sites: Long Beach (discontinued in 2007), Los Angeles (added in 2003), Orange, San Diego, San Francisco (discontinued mid-2019)</a:t>
            </a:r>
          </a:p>
        </p:txBody>
      </p:sp>
    </p:spTree>
  </p:cSld>
  <p:clrMapOvr>
    <a:masterClrMapping/>
  </p:clrMapOvr>
</p:sld>
</file>

<file path=ppt/theme/theme1.xml><?xml version="1.0" encoding="utf-8"?>
<a:theme xmlns:a="http://schemas.openxmlformats.org/drawingml/2006/main" name="Main_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92824" tIns="46412" rIns="92824" bIns="46412">
        <a:spAutoFit/>
      </a:bodyPr>
      <a:lstStyle>
        <a:defPPr algn="l" eaLnBrk="1" hangingPunct="1">
          <a:spcBef>
            <a:spcPct val="30000"/>
          </a:spcBef>
          <a:defRPr sz="1400" dirty="0">
            <a:latin typeface="+mn-lt"/>
          </a:defRPr>
        </a:defPPr>
      </a:lstStyle>
    </a:txDef>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documentManagement>
</p:properties>
</file>

<file path=customXml/itemProps1.xml><?xml version="1.0" encoding="utf-8"?>
<ds:datastoreItem xmlns:ds="http://schemas.openxmlformats.org/officeDocument/2006/customXml" ds:itemID="{C6741FCF-72C5-4F88-AFD8-CD3695C67DF3}"/>
</file>

<file path=customXml/itemProps2.xml><?xml version="1.0" encoding="utf-8"?>
<ds:datastoreItem xmlns:ds="http://schemas.openxmlformats.org/officeDocument/2006/customXml" ds:itemID="{EEE99CEF-68A6-4756-A611-066F9899938A}"/>
</file>

<file path=customXml/itemProps3.xml><?xml version="1.0" encoding="utf-8"?>
<ds:datastoreItem xmlns:ds="http://schemas.openxmlformats.org/officeDocument/2006/customXml" ds:itemID="{926EEE71-9443-4D68-80AE-86483686B465}"/>
</file>

<file path=docProps/app.xml><?xml version="1.0" encoding="utf-8"?>
<Properties xmlns="http://schemas.openxmlformats.org/officeDocument/2006/extended-properties" xmlns:vt="http://schemas.openxmlformats.org/officeDocument/2006/docPropsVTypes">
  <Template>Green bar</Template>
  <TotalTime>36028</TotalTime>
  <Words>595</Words>
  <Application>Microsoft Office PowerPoint</Application>
  <PresentationFormat>Widescreen</PresentationFormat>
  <Paragraphs>20</Paragraphs>
  <Slides>7</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Tw Cen MT (Body)</vt:lpstr>
      <vt:lpstr>Arial</vt:lpstr>
      <vt:lpstr>Wingdings</vt:lpstr>
      <vt:lpstr>Calibri</vt:lpstr>
      <vt:lpstr>Bahnschrift SemiBold SemiConden</vt:lpstr>
      <vt:lpstr>Tw Cen MT</vt:lpstr>
      <vt:lpstr>Tw Cen MT (Headings)</vt:lpstr>
      <vt:lpstr>Main_Theme</vt:lpstr>
      <vt:lpstr>Gonococcal Isolate Surveillance 
Project (GISP)</vt:lpstr>
      <vt:lpstr>Gonococcal Isolate Surveillance Project (GISP), Percent of Neisseria Gonorrhoeae Isolates Obtained from Men Who Had Sex with Men in California GISP STD Clinic Sites, 1992-2021</vt:lpstr>
      <vt:lpstr>Gonococcal Isolate Surveillance Project (GISP), Percent of Neisseria Gonorrhoeae Isolates with Decreased Susceptibility or Resistance to Ciprofloxacin in California GISP STD Clinic Sites, 1992-2021</vt:lpstr>
      <vt:lpstr>Gonococcal Isolate Surveillance Project (GISP), Percent of Neisseria Gonorrhoeae Isolates with CDC "Alert" Values for Azithromycin in California GISP STD Clinic Sites, 1992-2021</vt:lpstr>
      <vt:lpstr>Gonococcal Isolate Surveillance Project (GISP), Percent of Neisseria Gonorrhoeae Isolates with CDC "Alert" Values for Azithromycin, by Gender and Gender of Sex Partners, in California GISP STD Clinic Sites, 1992-2021</vt:lpstr>
      <vt:lpstr>Gonococcal Isolate Surveillance Project (GISP), Percent of Neisseria Gonorrhoeae Isolates with CDC "Alert" Values for Selected Cephalosporins in California GISP STD Clinic Sites, 1992-2021</vt:lpstr>
      <vt:lpstr>Gonococcal Isolate Surveillance Project (GISP), Percent of Neisseria Gonorrhoeae Isolates with CDC "Alert" Values for Selected Cephalosporins, by Gender and Gender of Sex Partners, in California GISP STD Clinic Sites, 1992-2021</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2021 Data Slides for Gonococcal Isolate Surveillance Project (GISP)</dc:title>
  <dc:creator/>
  <cp:lastModifiedBy>Reyna, Melissa@CDPH</cp:lastModifiedBy>
  <cp:revision>812</cp:revision>
  <cp:lastPrinted>2022-05-06T15:54:04Z</cp:lastPrinted>
  <dcterms:created xsi:type="dcterms:W3CDTF">2020-08-24T23:52:26Z</dcterms:created>
  <dcterms:modified xsi:type="dcterms:W3CDTF">2023-09-21T19:44:58Z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97;#English|25e340a5-d50c-48d7-adc0-a905fb7bff5c</vt:lpwstr>
  </property>
</Properties>
</file>