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fntdata" ContentType="application/x-fontdata"/>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23"/>
  </p:notesMasterIdLst>
  <p:handoutMasterIdLst>
    <p:handoutMasterId r:id="rId24"/>
  </p:handoutMasterIdLst>
  <p:sldIdLst>
    <p:sldId id="380" r:id="rId2"/>
    <p:sldId id="381" r:id="rId3"/>
    <p:sldId id="382" r:id="rId4"/>
    <p:sldId id="383" r:id="rId5"/>
    <p:sldId id="384" r:id="rId6"/>
    <p:sldId id="385" r:id="rId7"/>
    <p:sldId id="386" r:id="rId8"/>
    <p:sldId id="387" r:id="rId9"/>
    <p:sldId id="445" r:id="rId10"/>
    <p:sldId id="389" r:id="rId11"/>
    <p:sldId id="390" r:id="rId12"/>
    <p:sldId id="391" r:id="rId13"/>
    <p:sldId id="392" r:id="rId14"/>
    <p:sldId id="393" r:id="rId15"/>
    <p:sldId id="394" r:id="rId16"/>
    <p:sldId id="395" r:id="rId17"/>
    <p:sldId id="396" r:id="rId18"/>
    <p:sldId id="397" r:id="rId19"/>
    <p:sldId id="398" r:id="rId20"/>
    <p:sldId id="399" r:id="rId21"/>
    <p:sldId id="446" r:id="rId22"/>
  </p:sldIdLst>
  <p:sldSz cx="12192000" cy="6858000"/>
  <p:notesSz cx="6858000" cy="9144000"/>
  <p:embeddedFontLst>
    <p:embeddedFont>
      <p:font typeface="Bahnschrift SemiBold SemiConden" panose="020B0502040204020203" pitchFamily="34" charset="0"/>
      <p:regular r:id="rId25"/>
      <p:bold r:id="rId26"/>
    </p:embeddedFont>
    <p:embeddedFont>
      <p:font typeface="Calibri" panose="020F0502020204030204" pitchFamily="34" charset="0"/>
      <p:regular r:id="rId27"/>
      <p:bold r:id="rId28"/>
      <p:italic r:id="rId29"/>
      <p:boldItalic r:id="rId30"/>
    </p:embeddedFont>
    <p:embeddedFont>
      <p:font typeface="Tw Cen MT" panose="020B06020201040206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DB80F-D376-AE51-EA36-7BF6798804A5}" name="Chagollan, Roberto C@CDPH" initials="CRC" userId="S::Roberto.Chagollan@cdph.ca.gov::3d37002e-885d-45fe-bf5b-4a8d2dcd5e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8" name="Burghardt, Nicole@CDPH" initials="BN" lastIdx="4" clrIdx="7">
    <p:extLst>
      <p:ext uri="{19B8F6BF-5375-455C-9EA6-DF929625EA0E}">
        <p15:presenceInfo xmlns:p15="http://schemas.microsoft.com/office/powerpoint/2012/main" userId="S::Nicole.Burghardt@cdph.ca.gov::065d1af0-54a7-4abc-9e81-629f6586bb73"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252"/>
    <a:srgbClr val="583A73"/>
    <a:srgbClr val="9B337B"/>
    <a:srgbClr val="D92365"/>
    <a:srgbClr val="FF3F34"/>
    <a:srgbClr val="C44A07"/>
    <a:srgbClr val="558ED5"/>
    <a:srgbClr val="984807"/>
    <a:srgbClr val="7C0B5B"/>
    <a:srgbClr val="AA2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9" autoAdjust="0"/>
    <p:restoredTop sz="67920" autoAdjust="0"/>
  </p:normalViewPr>
  <p:slideViewPr>
    <p:cSldViewPr snapToGrid="0">
      <p:cViewPr varScale="1">
        <p:scale>
          <a:sx n="77" d="100"/>
          <a:sy n="77" d="100"/>
        </p:scale>
        <p:origin x="1734" y="9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MSM</c:v>
                </c:pt>
              </c:strCache>
            </c:strRef>
          </c:tx>
          <c:spPr>
            <a:solidFill>
              <a:srgbClr val="263252"/>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MSMW</c:v>
                </c:pt>
              </c:strCache>
            </c:strRef>
          </c:tx>
          <c:spPr>
            <a:solidFill>
              <a:srgbClr val="583A73"/>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ser>
          <c:idx val="2"/>
          <c:order val="2"/>
          <c:tx>
            <c:strRef>
              <c:f>Sheet1!$D$1</c:f>
              <c:strCache>
                <c:ptCount val="1"/>
                <c:pt idx="0">
                  <c:v>MSU</c:v>
                </c:pt>
              </c:strCache>
            </c:strRef>
          </c:tx>
          <c:spPr>
            <a:solidFill>
              <a:srgbClr val="9B337B"/>
            </a:solidFill>
            <a:ln>
              <a:solidFill>
                <a:schemeClr val="tx1"/>
              </a:solidFill>
            </a:ln>
          </c:spPr>
          <c:invertIfNegative val="0"/>
          <c:val>
            <c:numRef>
              <c:f>Sheet1!$D$1</c:f>
              <c:numCache>
                <c:formatCode>General</c:formatCode>
                <c:ptCount val="1"/>
                <c:pt idx="0">
                  <c:v>0</c:v>
                </c:pt>
              </c:numCache>
            </c:numRef>
          </c:val>
          <c:extLst>
            <c:ext xmlns:c16="http://schemas.microsoft.com/office/drawing/2014/chart" uri="{C3380CC4-5D6E-409C-BE32-E72D297353CC}">
              <c16:uniqueId val="{00000002-1B5A-4A18-A16E-41CF7605B14D}"/>
            </c:ext>
          </c:extLst>
        </c:ser>
        <c:ser>
          <c:idx val="3"/>
          <c:order val="3"/>
          <c:tx>
            <c:strRef>
              <c:f>Sheet1!$E$1</c:f>
              <c:strCache>
                <c:ptCount val="1"/>
                <c:pt idx="0">
                  <c:v>MSW</c:v>
                </c:pt>
              </c:strCache>
            </c:strRef>
          </c:tx>
          <c:spPr>
            <a:solidFill>
              <a:srgbClr val="D92365"/>
            </a:solidFill>
            <a:ln>
              <a:solidFill>
                <a:schemeClr val="tx1"/>
              </a:solidFill>
            </a:ln>
          </c:spPr>
          <c:invertIfNegative val="0"/>
          <c:val>
            <c:numRef>
              <c:f>Sheet1!$E$1</c:f>
              <c:numCache>
                <c:formatCode>General</c:formatCode>
                <c:ptCount val="1"/>
                <c:pt idx="0">
                  <c:v>0</c:v>
                </c:pt>
              </c:numCache>
            </c:numRef>
          </c:val>
          <c:extLst>
            <c:ext xmlns:c16="http://schemas.microsoft.com/office/drawing/2014/chart" uri="{C3380CC4-5D6E-409C-BE32-E72D297353CC}">
              <c16:uniqueId val="{00000003-1B5A-4A18-A16E-41CF7605B14D}"/>
            </c:ext>
          </c:extLst>
        </c:ser>
        <c:ser>
          <c:idx val="4"/>
          <c:order val="4"/>
          <c:tx>
            <c:strRef>
              <c:f>Sheet1!$F$1</c:f>
              <c:strCache>
                <c:ptCount val="1"/>
                <c:pt idx="0">
                  <c:v>Female</c:v>
                </c:pt>
              </c:strCache>
            </c:strRef>
          </c:tx>
          <c:spPr>
            <a:solidFill>
              <a:srgbClr val="FF3F34"/>
            </a:solidFill>
            <a:ln>
              <a:solidFill>
                <a:schemeClr val="tx1"/>
              </a:solidFill>
            </a:ln>
          </c:spPr>
          <c:invertIfNegative val="0"/>
          <c:val>
            <c:numRef>
              <c:f>Sheet1!$F$1</c:f>
              <c:numCache>
                <c:formatCode>General</c:formatCode>
                <c:ptCount val="1"/>
                <c:pt idx="0">
                  <c:v>0</c:v>
                </c:pt>
              </c:numCache>
            </c:numRef>
          </c:val>
          <c:extLst>
            <c:ext xmlns:c16="http://schemas.microsoft.com/office/drawing/2014/chart" uri="{C3380CC4-5D6E-409C-BE32-E72D297353CC}">
              <c16:uniqueId val="{00000004-1B5A-4A18-A16E-41CF7605B14D}"/>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17955852066881584"/>
          <c:y val="0"/>
          <c:w val="0.62229405300020313"/>
          <c:h val="1"/>
        </c:manualLayout>
      </c:layout>
      <c:overlay val="0"/>
      <c:spPr>
        <a:solidFill>
          <a:schemeClr val="bg1"/>
        </a:solidFill>
        <a:ln w="1119">
          <a:no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9/21/2023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2</a:t>
            </a:fld>
            <a:endParaRPr lang="en-US"/>
          </a:p>
        </p:txBody>
      </p:sp>
    </p:spTree>
    <p:extLst>
      <p:ext uri="{BB962C8B-B14F-4D97-AF65-F5344CB8AC3E}">
        <p14:creationId xmlns:p14="http://schemas.microsoft.com/office/powerpoint/2010/main" val="5055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11</a:t>
            </a:fld>
            <a:endParaRPr lang="en-US"/>
          </a:p>
        </p:txBody>
      </p:sp>
    </p:spTree>
    <p:extLst>
      <p:ext uri="{BB962C8B-B14F-4D97-AF65-F5344CB8AC3E}">
        <p14:creationId xmlns:p14="http://schemas.microsoft.com/office/powerpoint/2010/main" val="420222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12</a:t>
            </a:fld>
            <a:endParaRPr lang="en-US"/>
          </a:p>
        </p:txBody>
      </p:sp>
    </p:spTree>
    <p:extLst>
      <p:ext uri="{BB962C8B-B14F-4D97-AF65-F5344CB8AC3E}">
        <p14:creationId xmlns:p14="http://schemas.microsoft.com/office/powerpoint/2010/main" val="60651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13</a:t>
            </a:fld>
            <a:endParaRPr lang="en-US"/>
          </a:p>
        </p:txBody>
      </p:sp>
    </p:spTree>
    <p:extLst>
      <p:ext uri="{BB962C8B-B14F-4D97-AF65-F5344CB8AC3E}">
        <p14:creationId xmlns:p14="http://schemas.microsoft.com/office/powerpoint/2010/main" val="96316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14</a:t>
            </a:fld>
            <a:endParaRPr lang="en-US"/>
          </a:p>
        </p:txBody>
      </p:sp>
    </p:spTree>
    <p:extLst>
      <p:ext uri="{BB962C8B-B14F-4D97-AF65-F5344CB8AC3E}">
        <p14:creationId xmlns:p14="http://schemas.microsoft.com/office/powerpoint/2010/main" val="170481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15</a:t>
            </a:fld>
            <a:endParaRPr lang="en-US"/>
          </a:p>
        </p:txBody>
      </p:sp>
    </p:spTree>
    <p:extLst>
      <p:ext uri="{BB962C8B-B14F-4D97-AF65-F5344CB8AC3E}">
        <p14:creationId xmlns:p14="http://schemas.microsoft.com/office/powerpoint/2010/main" val="350327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16</a:t>
            </a:fld>
            <a:endParaRPr lang="en-US"/>
          </a:p>
        </p:txBody>
      </p:sp>
    </p:spTree>
    <p:extLst>
      <p:ext uri="{BB962C8B-B14F-4D97-AF65-F5344CB8AC3E}">
        <p14:creationId xmlns:p14="http://schemas.microsoft.com/office/powerpoint/2010/main" val="156109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17</a:t>
            </a:fld>
            <a:endParaRPr lang="en-US"/>
          </a:p>
        </p:txBody>
      </p:sp>
    </p:spTree>
    <p:extLst>
      <p:ext uri="{BB962C8B-B14F-4D97-AF65-F5344CB8AC3E}">
        <p14:creationId xmlns:p14="http://schemas.microsoft.com/office/powerpoint/2010/main" val="286172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18</a:t>
            </a:fld>
            <a:endParaRPr lang="en-US"/>
          </a:p>
        </p:txBody>
      </p:sp>
    </p:spTree>
    <p:extLst>
      <p:ext uri="{BB962C8B-B14F-4D97-AF65-F5344CB8AC3E}">
        <p14:creationId xmlns:p14="http://schemas.microsoft.com/office/powerpoint/2010/main" val="1102367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19</a:t>
            </a:fld>
            <a:endParaRPr lang="en-US"/>
          </a:p>
        </p:txBody>
      </p:sp>
    </p:spTree>
    <p:extLst>
      <p:ext uri="{BB962C8B-B14F-4D97-AF65-F5344CB8AC3E}">
        <p14:creationId xmlns:p14="http://schemas.microsoft.com/office/powerpoint/2010/main" val="335281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20</a:t>
            </a:fld>
            <a:endParaRPr lang="en-US"/>
          </a:p>
        </p:txBody>
      </p:sp>
    </p:spTree>
    <p:extLst>
      <p:ext uri="{BB962C8B-B14F-4D97-AF65-F5344CB8AC3E}">
        <p14:creationId xmlns:p14="http://schemas.microsoft.com/office/powerpoint/2010/main" val="360329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a:t>
            </a:fld>
            <a:endParaRPr lang="en-US"/>
          </a:p>
        </p:txBody>
      </p:sp>
    </p:spTree>
    <p:extLst>
      <p:ext uri="{BB962C8B-B14F-4D97-AF65-F5344CB8AC3E}">
        <p14:creationId xmlns:p14="http://schemas.microsoft.com/office/powerpoint/2010/main" val="3895160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21</a:t>
            </a:fld>
            <a:endParaRPr lang="en-US"/>
          </a:p>
        </p:txBody>
      </p:sp>
    </p:spTree>
    <p:extLst>
      <p:ext uri="{BB962C8B-B14F-4D97-AF65-F5344CB8AC3E}">
        <p14:creationId xmlns:p14="http://schemas.microsoft.com/office/powerpoint/2010/main" val="350540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a:t>
            </a:fld>
            <a:endParaRPr lang="en-US"/>
          </a:p>
        </p:txBody>
      </p:sp>
    </p:spTree>
    <p:extLst>
      <p:ext uri="{BB962C8B-B14F-4D97-AF65-F5344CB8AC3E}">
        <p14:creationId xmlns:p14="http://schemas.microsoft.com/office/powerpoint/2010/main" val="44489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5</a:t>
            </a:fld>
            <a:endParaRPr lang="en-US"/>
          </a:p>
        </p:txBody>
      </p:sp>
    </p:spTree>
    <p:extLst>
      <p:ext uri="{BB962C8B-B14F-4D97-AF65-F5344CB8AC3E}">
        <p14:creationId xmlns:p14="http://schemas.microsoft.com/office/powerpoint/2010/main" val="46133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6</a:t>
            </a:fld>
            <a:endParaRPr lang="en-US"/>
          </a:p>
        </p:txBody>
      </p:sp>
    </p:spTree>
    <p:extLst>
      <p:ext uri="{BB962C8B-B14F-4D97-AF65-F5344CB8AC3E}">
        <p14:creationId xmlns:p14="http://schemas.microsoft.com/office/powerpoint/2010/main" val="186843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a:t>
            </a:fld>
            <a:endParaRPr lang="en-US"/>
          </a:p>
        </p:txBody>
      </p:sp>
    </p:spTree>
    <p:extLst>
      <p:ext uri="{BB962C8B-B14F-4D97-AF65-F5344CB8AC3E}">
        <p14:creationId xmlns:p14="http://schemas.microsoft.com/office/powerpoint/2010/main" val="164092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8</a:t>
            </a:fld>
            <a:endParaRPr lang="en-US"/>
          </a:p>
        </p:txBody>
      </p:sp>
    </p:spTree>
    <p:extLst>
      <p:ext uri="{BB962C8B-B14F-4D97-AF65-F5344CB8AC3E}">
        <p14:creationId xmlns:p14="http://schemas.microsoft.com/office/powerpoint/2010/main" val="39669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A9736-667B-4587-A79C-8B3852B0FAB0}" type="slidenum">
              <a:rPr lang="en-US" smtClean="0"/>
              <a:t>9</a:t>
            </a:fld>
            <a:endParaRPr lang="en-US"/>
          </a:p>
        </p:txBody>
      </p:sp>
    </p:spTree>
    <p:extLst>
      <p:ext uri="{BB962C8B-B14F-4D97-AF65-F5344CB8AC3E}">
        <p14:creationId xmlns:p14="http://schemas.microsoft.com/office/powerpoint/2010/main" val="158537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10</a:t>
            </a:fld>
            <a:endParaRPr lang="en-US"/>
          </a:p>
        </p:txBody>
      </p:sp>
    </p:spTree>
    <p:extLst>
      <p:ext uri="{BB962C8B-B14F-4D97-AF65-F5344CB8AC3E}">
        <p14:creationId xmlns:p14="http://schemas.microsoft.com/office/powerpoint/2010/main" val="648790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475" y="1754631"/>
            <a:ext cx="11057860" cy="2078037"/>
          </a:xfrm>
        </p:spPr>
        <p:txBody>
          <a:bodyPr anchor="ctr">
            <a:normAutofit/>
          </a:bodyPr>
          <a:lstStyle>
            <a:lvl1pPr algn="ctr">
              <a:defRPr sz="4400" b="1">
                <a:latin typeface="+mj-lt"/>
              </a:defRPr>
            </a:lvl1pPr>
          </a:lstStyle>
          <a:p>
            <a:r>
              <a:rPr lang="en-US" dirty="0"/>
              <a:t>Primary title goes here</a:t>
            </a:r>
          </a:p>
        </p:txBody>
      </p:sp>
      <p:sp>
        <p:nvSpPr>
          <p:cNvPr id="6" name="PreparedBy">
            <a:extLst>
              <a:ext uri="{FF2B5EF4-FFF2-40B4-BE49-F238E27FC236}">
                <a16:creationId xmlns:a16="http://schemas.microsoft.com/office/drawing/2014/main" id="{8DC5B43A-BFF9-4B40-BD0F-2C0B42E7701D}"/>
              </a:ext>
            </a:extLst>
          </p:cNvPr>
          <p:cNvSpPr txBox="1">
            <a:spLocks noGrp="1" noChangeArrowheads="1"/>
          </p:cNvSpPr>
          <p:nvPr userDrawn="1"/>
        </p:nvSpPr>
        <p:spPr bwMode="auto">
          <a:xfrm>
            <a:off x="4274049" y="5774612"/>
            <a:ext cx="364732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600" dirty="0">
                <a:solidFill>
                  <a:srgbClr val="0167BB"/>
                </a:solidFill>
                <a:latin typeface="+mn-lt"/>
                <a:cs typeface="Calibri" panose="020F0502020204030204" pitchFamily="34" charset="0"/>
              </a:rPr>
              <a:t>Prepared by CDPH STD Control Branch</a:t>
            </a:r>
          </a:p>
        </p:txBody>
      </p:sp>
      <p:pic>
        <p:nvPicPr>
          <p:cNvPr id="7" name="State Seal" descr="California State Seal">
            <a:extLst>
              <a:ext uri="{FF2B5EF4-FFF2-40B4-BE49-F238E27FC236}">
                <a16:creationId xmlns:a16="http://schemas.microsoft.com/office/drawing/2014/main" id="{62A55E34-9520-4B37-BC3E-874BA70BF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198" y="5499974"/>
            <a:ext cx="927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DPH Logo" descr="CDPH Logo">
            <a:extLst>
              <a:ext uri="{FF2B5EF4-FFF2-40B4-BE49-F238E27FC236}">
                <a16:creationId xmlns:a16="http://schemas.microsoft.com/office/drawing/2014/main" id="{D7D4714C-AD3B-4643-97FB-1B41A5E16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7026" y="5323352"/>
            <a:ext cx="1728607" cy="1267645"/>
          </a:xfrm>
          <a:prstGeom prst="rect">
            <a:avLst/>
          </a:prstGeom>
        </p:spPr>
      </p:pic>
      <p:sp>
        <p:nvSpPr>
          <p:cNvPr id="11" name="rev_date">
            <a:extLst>
              <a:ext uri="{FF2B5EF4-FFF2-40B4-BE49-F238E27FC236}">
                <a16:creationId xmlns:a16="http://schemas.microsoft.com/office/drawing/2014/main" id="{10648900-5AF3-4E39-83BA-1EF0D14290A0}"/>
              </a:ext>
            </a:extLst>
          </p:cNvPr>
          <p:cNvSpPr txBox="1">
            <a:spLocks noGrp="1" noChangeArrowheads="1"/>
          </p:cNvSpPr>
          <p:nvPr userDrawn="1"/>
        </p:nvSpPr>
        <p:spPr bwMode="auto">
          <a:xfrm>
            <a:off x="4788607" y="6049249"/>
            <a:ext cx="264959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200" dirty="0">
                <a:solidFill>
                  <a:srgbClr val="0167BB"/>
                </a:solidFill>
                <a:latin typeface="+mn-lt"/>
                <a:cs typeface="Calibri" panose="020F0502020204030204" pitchFamily="34" charset="0"/>
              </a:rPr>
              <a:t> </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p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30040" y="1797532"/>
            <a:ext cx="3869482" cy="4027127"/>
          </a:xfrm>
          <a:prstGeom prst="rect">
            <a:avLst/>
          </a:prstGeom>
        </p:spPr>
      </p:pic>
      <p:sp>
        <p:nvSpPr>
          <p:cNvPr id="7" name="Content 1">
            <a:extLst>
              <a:ext uri="{FF2B5EF4-FFF2-40B4-BE49-F238E27FC236}">
                <a16:creationId xmlns:a16="http://schemas.microsoft.com/office/drawing/2014/main" id="{C28A51AB-360D-4877-BB24-A4AFB9683C81}"/>
              </a:ext>
            </a:extLst>
          </p:cNvPr>
          <p:cNvSpPr>
            <a:spLocks noGrp="1"/>
          </p:cNvSpPr>
          <p:nvPr>
            <p:ph idx="10"/>
          </p:nvPr>
        </p:nvSpPr>
        <p:spPr>
          <a:xfrm>
            <a:off x="4019341" y="1461819"/>
            <a:ext cx="7881131" cy="5021278"/>
          </a:xfrm>
        </p:spPr>
        <p:txBody>
          <a:bodyPr/>
          <a:lstStyle>
            <a:lvl1pPr marL="228600" indent="-228600">
              <a:buFont typeface="Wingdings" panose="05000000000000000000" pitchFamily="2" charset="2"/>
              <a:buChar char="Ø"/>
              <a:defRPr>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_Label">
            <a:extLst>
              <a:ext uri="{FF2B5EF4-FFF2-40B4-BE49-F238E27FC236}">
                <a16:creationId xmlns:a16="http://schemas.microsoft.com/office/drawing/2014/main" id="{AD8E127C-2DA7-43D6-A5F6-0545E3EA5EB2}"/>
              </a:ext>
            </a:extLst>
          </p:cNvPr>
          <p:cNvSpPr>
            <a:spLocks noGrp="1"/>
          </p:cNvSpPr>
          <p:nvPr>
            <p:ph idx="11"/>
          </p:nvPr>
        </p:nvSpPr>
        <p:spPr>
          <a:xfrm>
            <a:off x="2743200" y="6510970"/>
            <a:ext cx="9066805" cy="365125"/>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118059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35935" y="2164701"/>
            <a:ext cx="5583865"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2164701"/>
            <a:ext cx="5587409"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0" name="subhead 1">
            <a:extLst>
              <a:ext uri="{FF2B5EF4-FFF2-40B4-BE49-F238E27FC236}">
                <a16:creationId xmlns:a16="http://schemas.microsoft.com/office/drawing/2014/main" id="{05D8BC09-70BE-4E00-8D4D-438F7E2B5BE3}"/>
              </a:ext>
            </a:extLst>
          </p:cNvPr>
          <p:cNvSpPr>
            <a:spLocks noGrp="1"/>
          </p:cNvSpPr>
          <p:nvPr>
            <p:ph sz="half" idx="10"/>
          </p:nvPr>
        </p:nvSpPr>
        <p:spPr>
          <a:xfrm>
            <a:off x="432392" y="1699531"/>
            <a:ext cx="5583865"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11" name="subhead 2">
            <a:extLst>
              <a:ext uri="{FF2B5EF4-FFF2-40B4-BE49-F238E27FC236}">
                <a16:creationId xmlns:a16="http://schemas.microsoft.com/office/drawing/2014/main" id="{FA4036CF-074F-44D9-A928-74C63E796691}"/>
              </a:ext>
            </a:extLst>
          </p:cNvPr>
          <p:cNvSpPr>
            <a:spLocks noGrp="1"/>
          </p:cNvSpPr>
          <p:nvPr>
            <p:ph sz="half" idx="11"/>
          </p:nvPr>
        </p:nvSpPr>
        <p:spPr>
          <a:xfrm>
            <a:off x="6168655" y="1699531"/>
            <a:ext cx="5590953"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9" name="Footnote_Label">
            <a:extLst>
              <a:ext uri="{FF2B5EF4-FFF2-40B4-BE49-F238E27FC236}">
                <a16:creationId xmlns:a16="http://schemas.microsoft.com/office/drawing/2014/main" id="{8FA02D9C-4F44-4DED-AE13-E0265C3E0015}"/>
              </a:ext>
            </a:extLst>
          </p:cNvPr>
          <p:cNvSpPr>
            <a:spLocks noGrp="1"/>
          </p:cNvSpPr>
          <p:nvPr>
            <p:ph sz="half" idx="12"/>
          </p:nvPr>
        </p:nvSpPr>
        <p:spPr>
          <a:xfrm>
            <a:off x="2560320" y="6333672"/>
            <a:ext cx="9159218" cy="457201"/>
          </a:xfrm>
        </p:spPr>
        <p:txBody>
          <a:bodyPr>
            <a:normAutofit/>
          </a:bodyPr>
          <a:lstStyle>
            <a:lvl1pPr marL="0" indent="0" algn="l">
              <a:lnSpc>
                <a:spcPct val="100000"/>
              </a:lnSpc>
              <a:buFont typeface="Wingdings" panose="05000000000000000000" pitchFamily="2" charset="2"/>
              <a:buNone/>
              <a:defRPr sz="1200" b="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Tree>
    <p:extLst>
      <p:ext uri="{BB962C8B-B14F-4D97-AF65-F5344CB8AC3E}">
        <p14:creationId xmlns:p14="http://schemas.microsoft.com/office/powerpoint/2010/main" val="308046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_ma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435935" y="1446138"/>
            <a:ext cx="3858768" cy="5036889"/>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4294703" y="1437925"/>
            <a:ext cx="3858768" cy="5034391"/>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p:nvPr>
        </p:nvSpPr>
        <p:spPr>
          <a:xfrm>
            <a:off x="8153471" y="1450118"/>
            <a:ext cx="3858768" cy="502219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510288"/>
            <a:ext cx="9162296" cy="37590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56248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_ag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1"/>
          <p:cNvSpPr>
            <a:spLocks noGrp="1"/>
          </p:cNvSpPr>
          <p:nvPr>
            <p:ph sz="half" idx="2" hasCustomPrompt="1"/>
          </p:nvPr>
        </p:nvSpPr>
        <p:spPr>
          <a:xfrm>
            <a:off x="279064" y="1441327"/>
            <a:ext cx="5449932" cy="488966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2">
            <a:extLst>
              <a:ext uri="{FF2B5EF4-FFF2-40B4-BE49-F238E27FC236}">
                <a16:creationId xmlns:a16="http://schemas.microsoft.com/office/drawing/2014/main" id="{A1EF4FAB-68C1-44D0-922A-1CD2ADFF416B}"/>
              </a:ext>
            </a:extLst>
          </p:cNvPr>
          <p:cNvSpPr>
            <a:spLocks noGrp="1"/>
          </p:cNvSpPr>
          <p:nvPr>
            <p:ph sz="half" idx="10" hasCustomPrompt="1"/>
          </p:nvPr>
        </p:nvSpPr>
        <p:spPr>
          <a:xfrm>
            <a:off x="5736087" y="1442709"/>
            <a:ext cx="2738571"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3">
            <a:extLst>
              <a:ext uri="{FF2B5EF4-FFF2-40B4-BE49-F238E27FC236}">
                <a16:creationId xmlns:a16="http://schemas.microsoft.com/office/drawing/2014/main" id="{8BF538AD-FE5A-4AF7-9A80-21309DCA2A63}"/>
              </a:ext>
            </a:extLst>
          </p:cNvPr>
          <p:cNvSpPr>
            <a:spLocks noGrp="1"/>
          </p:cNvSpPr>
          <p:nvPr>
            <p:ph sz="half" idx="12" hasCustomPrompt="1"/>
          </p:nvPr>
        </p:nvSpPr>
        <p:spPr>
          <a:xfrm>
            <a:off x="8481932" y="1447991"/>
            <a:ext cx="2688920"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4">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77943" y="1447546"/>
            <a:ext cx="795119"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844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382698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_age_fi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hasCustomPrompt="1"/>
          </p:nvPr>
        </p:nvSpPr>
        <p:spPr>
          <a:xfrm>
            <a:off x="256673" y="1446139"/>
            <a:ext cx="2217211" cy="488623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4" name="Content 2"/>
          <p:cNvSpPr>
            <a:spLocks noGrp="1"/>
          </p:cNvSpPr>
          <p:nvPr>
            <p:ph sz="half" idx="2" hasCustomPrompt="1"/>
          </p:nvPr>
        </p:nvSpPr>
        <p:spPr>
          <a:xfrm>
            <a:off x="2481076" y="1441327"/>
            <a:ext cx="4369868" cy="488438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hasCustomPrompt="1"/>
          </p:nvPr>
        </p:nvSpPr>
        <p:spPr>
          <a:xfrm>
            <a:off x="6855640" y="1442709"/>
            <a:ext cx="2310537"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4">
            <a:extLst>
              <a:ext uri="{FF2B5EF4-FFF2-40B4-BE49-F238E27FC236}">
                <a16:creationId xmlns:a16="http://schemas.microsoft.com/office/drawing/2014/main" id="{8BF538AD-FE5A-4AF7-9A80-21309DCA2A63}"/>
              </a:ext>
            </a:extLst>
          </p:cNvPr>
          <p:cNvSpPr>
            <a:spLocks noGrp="1"/>
          </p:cNvSpPr>
          <p:nvPr>
            <p:ph sz="half" idx="12" hasCustomPrompt="1"/>
          </p:nvPr>
        </p:nvSpPr>
        <p:spPr>
          <a:xfrm>
            <a:off x="9166177" y="1447991"/>
            <a:ext cx="1993100"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5">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59277" y="1447546"/>
            <a:ext cx="795119"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222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99259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maps_lab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2434555"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590023"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6" name="Footnote_Label">
            <a:extLst>
              <a:ext uri="{FF2B5EF4-FFF2-40B4-BE49-F238E27FC236}">
                <a16:creationId xmlns:a16="http://schemas.microsoft.com/office/drawing/2014/main" id="{9F2836C3-6CB6-4B4F-ABA4-3F08B29FB203}"/>
              </a:ext>
            </a:extLst>
          </p:cNvPr>
          <p:cNvSpPr>
            <a:spLocks noGrp="1"/>
          </p:cNvSpPr>
          <p:nvPr>
            <p:ph sz="half" idx="12"/>
          </p:nvPr>
        </p:nvSpPr>
        <p:spPr>
          <a:xfrm>
            <a:off x="2560321" y="6509063"/>
            <a:ext cx="9283336" cy="33832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6732700" y="1624995"/>
            <a:ext cx="3883738"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2594959" y="1624995"/>
            <a:ext cx="3866003" cy="338328"/>
          </a:xfrm>
          <a:prstGeom prst="rect">
            <a:avLst/>
          </a:prstGeom>
          <a:noFill/>
        </p:spPr>
        <p:txBody>
          <a:bodyPr wrap="square" rtlCol="0">
            <a:spAutoFit/>
          </a:bodyPr>
          <a:lstStyle/>
          <a:p>
            <a:endParaRPr lang="en-US" sz="1600" dirty="0">
              <a:solidFill>
                <a:srgbClr val="C44A07"/>
              </a:solidFill>
            </a:endParaRPr>
          </a:p>
        </p:txBody>
      </p:sp>
      <p:sp>
        <p:nvSpPr>
          <p:cNvPr id="10" name="Rectangle 15">
            <a:extLst>
              <a:ext uri="{FF2B5EF4-FFF2-40B4-BE49-F238E27FC236}">
                <a16:creationId xmlns:a16="http://schemas.microsoft.com/office/drawing/2014/main" id="{975E4BBE-A703-4FDE-A413-FB824F8D8B2B}"/>
              </a:ext>
            </a:extLst>
          </p:cNvPr>
          <p:cNvSpPr txBox="1">
            <a:spLocks noGrp="1" noChangeArrowheads="1"/>
          </p:cNvSpPr>
          <p:nvPr userDrawn="1"/>
        </p:nvSpPr>
        <p:spPr bwMode="auto">
          <a:xfrm>
            <a:off x="-44047" y="6528614"/>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6461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7460058" y="1400485"/>
            <a:ext cx="1636776"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3089949" y="1433946"/>
            <a:ext cx="1636776" cy="338328"/>
          </a:xfrm>
          <a:prstGeom prst="rect">
            <a:avLst/>
          </a:prstGeom>
          <a:noFill/>
        </p:spPr>
        <p:txBody>
          <a:bodyPr wrap="square" rtlCol="0">
            <a:spAutoFit/>
          </a:bodyPr>
          <a:lstStyle/>
          <a:p>
            <a:endParaRPr lang="en-US" sz="1600" dirty="0">
              <a:solidFill>
                <a:srgbClr val="C44A07"/>
              </a:solidFill>
            </a:endParaRPr>
          </a:p>
        </p:txBody>
      </p:sp>
      <p:pic>
        <p:nvPicPr>
          <p:cNvPr id="14" name="Map" descr="County map of California with county labels">
            <a:extLst>
              <a:ext uri="{FF2B5EF4-FFF2-40B4-BE49-F238E27FC236}">
                <a16:creationId xmlns:a16="http://schemas.microsoft.com/office/drawing/2014/main" id="{7CC1B9A7-7DB4-4D18-9882-D70EE5D87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9855" t="3604" r="19855" b="3604"/>
          <a:stretch>
            <a:fillRect/>
          </a:stretch>
        </p:blipFill>
        <p:spPr bwMode="auto">
          <a:xfrm>
            <a:off x="4329781" y="417096"/>
            <a:ext cx="603770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4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67070" y="1754631"/>
            <a:ext cx="11057860" cy="2078037"/>
          </a:xfrm>
        </p:spPr>
        <p:txBody>
          <a:bodyPr anchor="ctr">
            <a:normAutofit/>
          </a:bodyPr>
          <a:lstStyle>
            <a:lvl1pPr algn="ctr">
              <a:defRPr sz="6000" b="1">
                <a:latin typeface="+mj-lt"/>
              </a:defRPr>
            </a:lvl1pPr>
          </a:lstStyle>
          <a:p>
            <a:r>
              <a:rPr lang="en-US" dirty="0"/>
              <a:t>Primary title goes here</a:t>
            </a:r>
          </a:p>
        </p:txBody>
      </p:sp>
      <p:sp>
        <p:nvSpPr>
          <p:cNvPr id="11" name="Report Name">
            <a:extLst>
              <a:ext uri="{FF2B5EF4-FFF2-40B4-BE49-F238E27FC236}">
                <a16:creationId xmlns:a16="http://schemas.microsoft.com/office/drawing/2014/main" id="{3144ABBE-DADB-444D-88EC-635C59B333CE}"/>
              </a:ext>
            </a:extLst>
          </p:cNvPr>
          <p:cNvSpPr txBox="1">
            <a:spLocks/>
          </p:cNvSpPr>
          <p:nvPr userDrawn="1"/>
        </p:nvSpPr>
        <p:spPr bwMode="auto">
          <a:xfrm>
            <a:off x="221863" y="6221088"/>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600" b="0" i="0" dirty="0">
                <a:solidFill>
                  <a:srgbClr val="0070C0"/>
                </a:solidFill>
                <a:latin typeface="+mn-lt"/>
              </a:rPr>
              <a:t>California STI Surveillance 2021</a:t>
            </a:r>
          </a:p>
        </p:txBody>
      </p:sp>
      <p:sp>
        <p:nvSpPr>
          <p:cNvPr id="6" name="rev_date">
            <a:extLst>
              <a:ext uri="{FF2B5EF4-FFF2-40B4-BE49-F238E27FC236}">
                <a16:creationId xmlns:a16="http://schemas.microsoft.com/office/drawing/2014/main" id="{443D83F8-C26C-4454-BDCD-B74885B14874}"/>
              </a:ext>
            </a:extLst>
          </p:cNvPr>
          <p:cNvSpPr txBox="1">
            <a:spLocks/>
          </p:cNvSpPr>
          <p:nvPr userDrawn="1"/>
        </p:nvSpPr>
        <p:spPr bwMode="auto">
          <a:xfrm>
            <a:off x="9739921" y="6221088"/>
            <a:ext cx="2320444"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400" b="0" i="0" dirty="0">
                <a:solidFill>
                  <a:srgbClr val="0070C0"/>
                </a:solidFill>
                <a:latin typeface="+mn-lt"/>
              </a:rPr>
              <a:t> </a:t>
            </a:r>
          </a:p>
        </p:txBody>
      </p:sp>
    </p:spTree>
    <p:extLst>
      <p:ext uri="{BB962C8B-B14F-4D97-AF65-F5344CB8AC3E}">
        <p14:creationId xmlns:p14="http://schemas.microsoft.com/office/powerpoint/2010/main" val="311774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0" i="0" baseline="0">
                <a:latin typeface="+mj-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414670" y="1533805"/>
            <a:ext cx="11387470" cy="463071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sz="1350"/>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0" name="rev_label">
            <a:extLst>
              <a:ext uri="{FF2B5EF4-FFF2-40B4-BE49-F238E27FC236}">
                <a16:creationId xmlns:a16="http://schemas.microsoft.com/office/drawing/2014/main" id="{4F9C54E4-E633-4AFF-9D10-FEC34B7D6399}"/>
              </a:ext>
            </a:extLst>
          </p:cNvPr>
          <p:cNvSpPr txBox="1">
            <a:spLocks noGrp="1" noChangeArrowheads="1"/>
          </p:cNvSpPr>
          <p:nvPr userDrawn="1"/>
        </p:nvSpPr>
        <p:spPr bwMode="auto">
          <a:xfrm>
            <a:off x="2447730" y="6483095"/>
            <a:ext cx="12534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endParaRPr lang="en-US" sz="1200" b="0" dirty="0">
              <a:solidFill>
                <a:srgbClr val="0167BB"/>
              </a:solidFill>
              <a:latin typeface="+mn-lt"/>
              <a:cs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Footnote_Label">
            <a:extLst>
              <a:ext uri="{FF2B5EF4-FFF2-40B4-BE49-F238E27FC236}">
                <a16:creationId xmlns:a16="http://schemas.microsoft.com/office/drawing/2014/main" id="{F66D7CE3-2955-4204-B454-3CA13BBF855B}"/>
              </a:ext>
            </a:extLst>
          </p:cNvPr>
          <p:cNvSpPr>
            <a:spLocks noGrp="1"/>
          </p:cNvSpPr>
          <p:nvPr>
            <p:ph idx="10"/>
          </p:nvPr>
        </p:nvSpPr>
        <p:spPr>
          <a:xfrm>
            <a:off x="2513045" y="6176963"/>
            <a:ext cx="9355494" cy="67125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36973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12573" y="1433946"/>
            <a:ext cx="4339936" cy="5417636"/>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6" name="Footnote_Label">
            <a:extLst>
              <a:ext uri="{FF2B5EF4-FFF2-40B4-BE49-F238E27FC236}">
                <a16:creationId xmlns:a16="http://schemas.microsoft.com/office/drawing/2014/main" id="{AFD15B5D-B106-487C-9764-C75BCAE6DC8A}"/>
              </a:ext>
            </a:extLst>
          </p:cNvPr>
          <p:cNvSpPr>
            <a:spLocks noGrp="1"/>
          </p:cNvSpPr>
          <p:nvPr>
            <p:ph idx="10"/>
          </p:nvPr>
        </p:nvSpPr>
        <p:spPr>
          <a:xfrm>
            <a:off x="8132618" y="5540984"/>
            <a:ext cx="3983182" cy="1016851"/>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3892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97886" y="1433945"/>
            <a:ext cx="4116077" cy="5414275"/>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2">
            <a:extLst>
              <a:ext uri="{FF2B5EF4-FFF2-40B4-BE49-F238E27FC236}">
                <a16:creationId xmlns:a16="http://schemas.microsoft.com/office/drawing/2014/main" id="{C87BC58B-4E59-4864-92C9-50F6CD9E9541}"/>
              </a:ext>
            </a:extLst>
          </p:cNvPr>
          <p:cNvSpPr>
            <a:spLocks noGrp="1"/>
          </p:cNvSpPr>
          <p:nvPr>
            <p:ph idx="10"/>
          </p:nvPr>
        </p:nvSpPr>
        <p:spPr>
          <a:xfrm>
            <a:off x="6096000" y="1651170"/>
            <a:ext cx="3140652" cy="420558"/>
          </a:xfrm>
        </p:spPr>
        <p:txBody>
          <a:bodyPr>
            <a:noAutofit/>
          </a:bodyPr>
          <a:lstStyle>
            <a:lvl1pPr marL="0" indent="0">
              <a:buFont typeface="Wingdings" panose="05000000000000000000" pitchFamily="2" charset="2"/>
              <a:buNone/>
              <a:defRPr sz="1800" i="1">
                <a:solidFill>
                  <a:srgbClr val="0070C0"/>
                </a:solidFill>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6021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ny_Subgraphs_M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1374189490"/>
              </p:ext>
            </p:extLst>
          </p:nvPr>
        </p:nvGraphicFramePr>
        <p:xfrm>
          <a:off x="3900248" y="4225275"/>
          <a:ext cx="1393089" cy="712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0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ny_Subgraphs_S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03875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4726777"/>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09187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46496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00546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47664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474543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11437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47795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987069517"/>
              </p:ext>
            </p:extLst>
          </p:nvPr>
        </p:nvGraphicFramePr>
        <p:xfrm>
          <a:off x="4010141" y="3743395"/>
          <a:ext cx="1393089" cy="1145415"/>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note_Label2">
            <a:extLst>
              <a:ext uri="{FF2B5EF4-FFF2-40B4-BE49-F238E27FC236}">
                <a16:creationId xmlns:a16="http://schemas.microsoft.com/office/drawing/2014/main" id="{DEEDF182-3C0D-4471-8D57-D765CF9C54B6}"/>
              </a:ext>
            </a:extLst>
          </p:cNvPr>
          <p:cNvSpPr>
            <a:spLocks noGrp="1"/>
          </p:cNvSpPr>
          <p:nvPr>
            <p:ph idx="18"/>
          </p:nvPr>
        </p:nvSpPr>
        <p:spPr>
          <a:xfrm>
            <a:off x="7976382" y="6326505"/>
            <a:ext cx="3854536" cy="486546"/>
          </a:xfrm>
        </p:spPr>
        <p:txBody>
          <a:bodyPr>
            <a:normAutofit/>
          </a:bodyPr>
          <a:lstStyle>
            <a:lvl1pPr marL="0" indent="0">
              <a:buFont typeface="Wingdings" panose="05000000000000000000" pitchFamily="2" charset="2"/>
              <a:buNone/>
              <a:defRPr sz="1200"/>
            </a:lvl1pPr>
          </a:lstStyle>
          <a:p>
            <a:pPr lvl="0"/>
            <a:endParaRPr lang="en-US" dirty="0"/>
          </a:p>
        </p:txBody>
      </p:sp>
      <p:sp>
        <p:nvSpPr>
          <p:cNvPr id="19" name="Footnote_Label">
            <a:extLst>
              <a:ext uri="{FF2B5EF4-FFF2-40B4-BE49-F238E27FC236}">
                <a16:creationId xmlns:a16="http://schemas.microsoft.com/office/drawing/2014/main" id="{E44C5438-EB7F-496F-BEB5-90834EB53D4A}"/>
              </a:ext>
            </a:extLst>
          </p:cNvPr>
          <p:cNvSpPr>
            <a:spLocks noGrp="1"/>
          </p:cNvSpPr>
          <p:nvPr>
            <p:ph idx="19"/>
          </p:nvPr>
        </p:nvSpPr>
        <p:spPr>
          <a:xfrm>
            <a:off x="2654908" y="6573341"/>
            <a:ext cx="5256913" cy="239710"/>
          </a:xfrm>
        </p:spPr>
        <p:txBody>
          <a:bodyPr>
            <a:normAutofit/>
          </a:bodyPr>
          <a:lstStyle>
            <a:lvl1pPr marL="0" indent="0">
              <a:buFont typeface="Wingdings" panose="05000000000000000000" pitchFamily="2" charset="2"/>
              <a:buNone/>
              <a:defRPr sz="1200"/>
            </a:lvl1pPr>
          </a:lstStyle>
          <a:p>
            <a:pPr lvl="0"/>
            <a:endParaRPr lang="en-US" dirty="0"/>
          </a:p>
        </p:txBody>
      </p:sp>
    </p:spTree>
    <p:extLst>
      <p:ext uri="{BB962C8B-B14F-4D97-AF65-F5344CB8AC3E}">
        <p14:creationId xmlns:p14="http://schemas.microsoft.com/office/powerpoint/2010/main" val="286111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y_Sub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spTree>
    <p:extLst>
      <p:ext uri="{BB962C8B-B14F-4D97-AF65-F5344CB8AC3E}">
        <p14:creationId xmlns:p14="http://schemas.microsoft.com/office/powerpoint/2010/main" val="369767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sg4">
            <a:extLst>
              <a:ext uri="{FF2B5EF4-FFF2-40B4-BE49-F238E27FC236}">
                <a16:creationId xmlns:a16="http://schemas.microsoft.com/office/drawing/2014/main" id="{A7E3B9C0-AA4E-49BE-B4E2-63F27E07DC8D}"/>
              </a:ext>
            </a:extLst>
          </p:cNvPr>
          <p:cNvSpPr>
            <a:spLocks noGrp="1"/>
          </p:cNvSpPr>
          <p:nvPr>
            <p:ph idx="12"/>
          </p:nvPr>
        </p:nvSpPr>
        <p:spPr>
          <a:xfrm>
            <a:off x="6352305" y="3801445"/>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16" name="sg3">
            <a:extLst>
              <a:ext uri="{FF2B5EF4-FFF2-40B4-BE49-F238E27FC236}">
                <a16:creationId xmlns:a16="http://schemas.microsoft.com/office/drawing/2014/main" id="{895441A5-A263-4226-BC53-E7FC5EA63399}"/>
              </a:ext>
            </a:extLst>
          </p:cNvPr>
          <p:cNvSpPr>
            <a:spLocks noGrp="1"/>
          </p:cNvSpPr>
          <p:nvPr>
            <p:ph idx="17"/>
          </p:nvPr>
        </p:nvSpPr>
        <p:spPr>
          <a:xfrm>
            <a:off x="6352305" y="1434863"/>
            <a:ext cx="5343332" cy="2331553"/>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512978" y="3805994"/>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512978" y="1442184"/>
            <a:ext cx="5343335" cy="2331553"/>
          </a:xfrm>
        </p:spPr>
        <p:txBody>
          <a:bodyPr/>
          <a:lstStyle>
            <a:lvl1pPr marL="228600" indent="-228600">
              <a:buFont typeface="Wingdings" panose="05000000000000000000" pitchFamily="2" charset="2"/>
              <a:buChar char="Ø"/>
              <a:defRPr/>
            </a:lvl1pPr>
          </a:lstStyle>
          <a:p>
            <a:pPr lvl="0"/>
            <a:endParaRPr lang="en-US" dirty="0"/>
          </a:p>
        </p:txBody>
      </p:sp>
      <p:sp>
        <p:nvSpPr>
          <p:cNvPr id="15" name="Footnote_Label">
            <a:extLst>
              <a:ext uri="{FF2B5EF4-FFF2-40B4-BE49-F238E27FC236}">
                <a16:creationId xmlns:a16="http://schemas.microsoft.com/office/drawing/2014/main" id="{9683093F-FCB8-4CCF-B418-8802F897458A}"/>
              </a:ext>
            </a:extLst>
          </p:cNvPr>
          <p:cNvSpPr>
            <a:spLocks noGrp="1"/>
          </p:cNvSpPr>
          <p:nvPr>
            <p:ph idx="16"/>
          </p:nvPr>
        </p:nvSpPr>
        <p:spPr>
          <a:xfrm>
            <a:off x="2562225" y="6394580"/>
            <a:ext cx="8497661" cy="428309"/>
          </a:xfrm>
        </p:spPr>
        <p:txBody>
          <a:bodyPr>
            <a:normAutofit/>
          </a:bodyPr>
          <a:lstStyle>
            <a:lvl1pPr marL="0" indent="0">
              <a:lnSpc>
                <a:spcPct val="100000"/>
              </a:lnSpc>
              <a:buFontTx/>
              <a:buNone/>
              <a:defRPr sz="1200"/>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2591698023"/>
              </p:ext>
            </p:extLst>
          </p:nvPr>
        </p:nvGraphicFramePr>
        <p:xfrm>
          <a:off x="10722711" y="6038337"/>
          <a:ext cx="1393089" cy="712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961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29" r:id="rId2"/>
    <p:sldLayoutId id="2147483806" r:id="rId3"/>
    <p:sldLayoutId id="2147483819" r:id="rId4"/>
    <p:sldLayoutId id="2147483832" r:id="rId5"/>
    <p:sldLayoutId id="2147483820" r:id="rId6"/>
    <p:sldLayoutId id="2147483836" r:id="rId7"/>
    <p:sldLayoutId id="2147483821" r:id="rId8"/>
    <p:sldLayoutId id="2147483833" r:id="rId9"/>
    <p:sldLayoutId id="2147483822" r:id="rId10"/>
    <p:sldLayoutId id="2147483807" r:id="rId11"/>
    <p:sldLayoutId id="2147483808" r:id="rId12"/>
    <p:sldLayoutId id="2147483823" r:id="rId13"/>
    <p:sldLayoutId id="2147483834" r:id="rId14"/>
    <p:sldLayoutId id="2147483835" r:id="rId15"/>
    <p:sldLayoutId id="2147483824" r:id="rId16"/>
    <p:sldLayoutId id="2147483830" r:id="rId17"/>
    <p:sldLayoutId id="2147483810" r:id="rId18"/>
    <p:sldLayoutId id="2147483811" r:id="rId19"/>
    <p:sldLayoutId id="2147483816" r:id="rId20"/>
    <p:sldLayoutId id="2147483812" r:id="rId21"/>
    <p:sldLayoutId id="2147483813" r:id="rId22"/>
    <p:sldLayoutId id="2147483814" r:id="rId23"/>
    <p:sldLayoutId id="2147483815" r:id="rId24"/>
    <p:sldLayoutId id="2147483817" r:id="rId25"/>
  </p:sldLayoutIdLst>
  <p:txStyles>
    <p:titleStyle>
      <a:lvl1pPr algn="l" defTabSz="914400"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Congenital Syphilis</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Early Syphilis* Incidence Rates among Women Age (15-44) &amp; Congenital Syphilis Incidence Rates, by County, California, 2021</a:t>
            </a:r>
          </a:p>
        </p:txBody>
      </p:sp>
      <p:pic>
        <p:nvPicPr>
          <p:cNvPr id="3" name="Content 1" descr="Map of 2021 early syphilis females age 15-44 rates (per 100,000 population) for California’s 58 counties in 5 categories:&#10;•  0 cases reported includes Alpine, Calaveras, Inyo, Modoc, Mono, Sierra&#10;•  &lt;10 rates include San Luis Obispo&#10;•  10-24.9 rates include Alameda, Contra Costa, Marin, Monterey, Orange, Placer, Riverside, San Diego, San Mateo, Santa Barbara, Santa Clara, Ventura &#10;•  25-49.9 rates include El Dorado, Humboldt, Kings, San Francisco, Santa Cruz, Solano, Sonoma, Yolo&#10;•  50+ rates include Butte, Fresno, Kern, Los Angeles, Merced, Sacramento, San Bernardino, San Joaquin, Shasta, Stanislaus, Sutter, Tulare"/>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congenital syphilis incidence rates (per 100,000 live births) for California’s 58 counties in 4 categories:&#10;•  0 cases reported includes Alpine, Amador, Calaveras, Colusa, Del Norte, El Dorado, Glenn, Inyo, Lassen, Marin, Mariposa, Mendocino, Modoc, Mono, Napa, Nevada, Plumas, San Benito, San Luis Obispo, Sierra, Siskiyou, Trinity, Tuolumne &#10;•  &lt;40 rates include Contra Costa, San Francisco, San Mateo, Santa Barbara &#10;•  40-129 rates include Alameda, Los Angeles, Madera, Monterey, Orange, Placer, San Diego, Santa Clara, Solano, Sonoma, Tehama, Ventura, Yolo&#10;•  130+ rates include Butte, Fresno, Humboldt, Imperial, Kern, Kings, Lake, Merced, Riverside, Sacramento, San Bernardino, San Joaquin, Santa Cruz, Shasta, Stanislaus, Sutter, Tulare,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7" name="Footnote_Label"/>
          <p:cNvSpPr>
            <a:spLocks noGrp="1"/>
          </p:cNvSpPr>
          <p:nvPr>
            <p:ph sz="half" idx="12"/>
          </p:nvPr>
        </p:nvSpPr>
        <p:spPr>
          <a:xfrm>
            <a:off x="2560321" y="6509063"/>
            <a:ext cx="9283336" cy="338327"/>
          </a:xfrm>
        </p:spPr>
        <p:txBody>
          <a:bodyPr/>
          <a:lstStyle/>
          <a:p>
            <a:r>
              <a:t>* Early syphilis includes primary, secondary, and early non-primary non-secondary syphilis.</a:t>
            </a:r>
          </a:p>
        </p:txBody>
      </p:sp>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a:solidFill>
                  <a:srgbClr val="4F259C">
                    <a:alpha val="100000"/>
                  </a:srgbClr>
                </a:solidFill>
                <a:latin typeface="Arial"/>
                <a:cs typeface="Arial"/>
                <a:sym typeface="Arial"/>
              </a:rPr>
              <a:t>Early Syphilis Female Ages 15-44 Rates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9E4770">
                    <a:alpha val="100000"/>
                  </a:srgbClr>
                </a:solidFill>
                <a:latin typeface="Arial"/>
                <a:cs typeface="Arial"/>
                <a:sym typeface="Arial"/>
              </a:rPr>
              <a:t>Congenital Syphilis Rates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Early Syphilis* Incidence Rates among Females Ages 15-44, California, 2012-2021</a:t>
            </a:r>
          </a:p>
        </p:txBody>
      </p:sp>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pic>
        <p:nvPicPr>
          <p:cNvPr id="9" name="Content 1" descr="2012-2021 comparison graph of congenital syphilis case counts versus rates for early syphilis among females ages 15-44&#10;•  Congenital syphilis case counts started at 33 in 2012, increased to 58 in 2013, 104 in 2014, 148 in 2015, 214 in 2016, 288 in 2017, 328 in 2018, 446 in 2019, 483 in 2020 and 528 in 2021&#10;•  Early syphilis rates for females of childbearing age increased from 3.3 in 2012 to 4.8 in 2013, 7.2 in 2014, 10.4 in 2015, 15.9 in 2016, 20.2 in 2017, 28.3 in 2018, 32.9 in 2019, 32.8 in 2020 and 42.5 in 2021">
            <a:extLst>
              <a:ext uri="{FF2B5EF4-FFF2-40B4-BE49-F238E27FC236}">
                <a16:creationId xmlns:a16="http://schemas.microsoft.com/office/drawing/2014/main" id="{8D645F21-6A8A-1A8B-EF6C-D6A89C156B07}"/>
              </a:ext>
            </a:extLst>
          </p:cNvPr>
          <p:cNvPicPr>
            <a:picLocks noGrp="1"/>
          </p:cNvPicPr>
          <p:nvPr>
            <p:ph idx="1"/>
          </p:nvPr>
        </p:nvPicPr>
        <p:blipFill>
          <a:blip r:embed="rId3" cstate="print"/>
          <a:stretch>
            <a:fillRect/>
          </a:stretch>
        </p:blipFill>
        <p:spPr>
          <a:xfrm>
            <a:off x="414338" y="1533977"/>
            <a:ext cx="11387137" cy="46298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Syphilis (all stages*) Incidence Rates among Females Ages 15-44, California, 2012-2021</a:t>
            </a:r>
          </a:p>
        </p:txBody>
      </p:sp>
      <p:pic>
        <p:nvPicPr>
          <p:cNvPr id="3" name="Content 1" descr="2012-2021 comparison graph of congenital syphilis case counts versus rates for syphilis (all stages) among females age (15-44)&#10;•  Congenital syphilis case counts started at 33 in 2012, increased to 58 in 2013, 104 in 2014, 148 in 2015, 214 in 2016, 288 in 2017, 328 in 2018, 446 in 2019, 483 in 2020 and 528 in 2021&#10;•  Syphilis (all stages) rates for females of childbearing age increased from 8.5 in 2012 to 12.4 in 2013, 17.1 in 2014, 24.5 in 2015, 33 in 2016, 44.9 in 2017, 59.6 in 2018, 78.9 in 2019, decreased to 75 in 2020 and increased again to 100.6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 Early Syphilis* Cases by Pregnancy Status, California, 2012-2021</a:t>
            </a:r>
          </a:p>
        </p:txBody>
      </p:sp>
      <p:pic>
        <p:nvPicPr>
          <p:cNvPr id="3" name="Content 1" descr="2012-2021 comparison graph of congenital syphilis case counts versus female early syphilis case counts by pregnancy status&#10;&#10;•  Female early syphilis case counts by pregnancy status range from 25 pregnant, 222 not pregnant and 66 unknown pregnancy status in 2012 to 362 pregnant, 2,860 not pregnant and 576 unknown pregnancy status in 2021&#10;•  Congenital syphilis case counts started at 33 in 2012 and have continually increased since then to 58 in 2013, 104 in 2014, 148 in 2015, 214 in 2016, 288 in 2017, 328 in 2018, 446 in 2019, 483 in 2020 and 52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 Syphilis (all stages*) Cases by Pregnancy Status, California, 2012-2021</a:t>
            </a:r>
          </a:p>
        </p:txBody>
      </p:sp>
      <p:pic>
        <p:nvPicPr>
          <p:cNvPr id="3" name="Content 1" descr="2012-2021 comparison graph of congenital syphilis case counts versus female syphilis (all stages) case counts by pregnancy status&#10;•  Congenital syphilis case counts started at 33 in 2012 and have continually increased since then to 58 in 2013, 104 in 2014, 148 in 2015, 214 in 2016, 288 in 2017, 328 in 2018, 446 in 2019, 483 in 2020 and 528 in 2021&#10;•  Female syphilis (all stages) case counts by pregnancy status range from 120 pregnant, 524 not pregnant and 236 unknown pregnancy status in 2012 to 1,306 pregnant, 6,651 not pregnant and 1,061 unknown pregnancy status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Females Ages 15-44 Early Syphilis* Cases by Pregnancy Status, California, 2012-2021</a:t>
            </a:r>
          </a:p>
        </p:txBody>
      </p:sp>
      <p:pic>
        <p:nvPicPr>
          <p:cNvPr id="3" name="Content 1" descr="2012-2021 comparison graph of congenital syphilis case counts versus females of childbearing age early syphilis case counts by pregnancy status&#10;•  Congenital syphilis case counts started at 33 in 2012 and have continually increased since then to 58 in 2013, 104 in 2014, 148 in 2015, 214 in 2016, 288 in 2017, 328 in 2018, 446 in 2019, 483 in 2020 and 528 in 2021&#10;•  Females of childbearing age 15-44 early syphilis case counts by pregnancy status range from 24 pregnant, 181 not pregnant and 60 unknown pregnancy status in 2012 to 361 pregnant, 2,469 not pregnant and 447 unknown pregnancy status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and Females Ages 15-44 Syphilis (all stages*) Cases by Pregnancy Status, California, 2012-2021</a:t>
            </a:r>
          </a:p>
        </p:txBody>
      </p:sp>
      <p:pic>
        <p:nvPicPr>
          <p:cNvPr id="3" name="Content 1" descr="2012-2021 comparison graph of congenital syphilis case counts versus females of childbearing age syphilis (all stages) case counts by pregnancy status&#10;•  Congenital syphilis case counts started at 33 in 2012 and have continually increased since then to 58 in 2013, 104 in 2014, 148 in 2015, 214 in 2016, 288 in 2017, 328 in 2018, 446 in 2019, 483 in 2020 and 528 in 2021&#10;•  Females of childbearing age 15-44 syphilis (all stages) case counts by pregnancy status range from 118 pregnant, 372 not pregnant and 181 unknown pregnancy status in 2012 to 1,303 pregnant, 5,666 not pregnant and 785 unknown pregnancy status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Female Early Syphilis* and Congenital Syphilis Cases, California, 2012–2021</a:t>
            </a:r>
          </a:p>
        </p:txBody>
      </p:sp>
      <p:pic>
        <p:nvPicPr>
          <p:cNvPr id="3" name="Content 1" descr="2012-2021 trendline of female early syphilis and congenital syphilis case counts&#10;•  Congenital syphilis case counts started at 33 in 2012 and has continually increased since then to 528 in 2021&#10;•  Female early syphilis case counts ranged from 313 in 2012 to 3,79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Early syphilis includes primary, secondary, and early non-primary non-secondary syphilis.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Female Syphilis (all stages*) and Congenital Syphilis Cases, California, 2012–2021</a:t>
            </a:r>
          </a:p>
        </p:txBody>
      </p:sp>
      <p:pic>
        <p:nvPicPr>
          <p:cNvPr id="3" name="Content 1" descr="2012-2021 trendline of female syphilis and congenital syphilis case counts&#10;•  Congenital syphilis case counts started at 33 in 2012, and has continually increased since then to 528 in 2021&#10;•  Female syphilis case counts ranged from 880 in 2012 to 9,018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Includes primary, secondary, early non-primary non-secondary, and unknown duration or late syphilis.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Incidence Rates for Females by Race/Ethnicity, 
California, 2012–2021</a:t>
            </a:r>
          </a:p>
        </p:txBody>
      </p:sp>
      <p:pic>
        <p:nvPicPr>
          <p:cNvPr id="3" name="Content 1" descr="2012-2021 trendline graph of congenital syphilis incidence rates by race/ethnicity of mother&#10;&#10;Data excluded for American Indian/Alaska Native due to small numbers of cases causing unstable rates.&#10;&#10;•  Asian rates ranged from 2.9 in 2012 to 10 in 2021&#10;•  Black rates ranged from 26.4 in 2012 to 309.5 in 2021&#10;•  Hispanic rates ranged from 7.4 in 2012 to 135.0 in 2021&#10;•  White rates ranged from 4.4 in 2012 to 126.5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Data </a:t>
            </a:r>
            <a:r>
              <a:rPr lang="en-US" sz="1200" b="0" i="0" u="none" cap="none" dirty="0">
                <a:solidFill>
                  <a:srgbClr val="000000">
                    <a:alpha val="100000"/>
                  </a:srgbClr>
                </a:solidFill>
                <a:latin typeface="Tw Cen MT (Body)"/>
                <a:cs typeface="Tw Cen MT (Body)"/>
                <a:sym typeface="Tw Cen MT (Body)"/>
              </a:rPr>
              <a:t>were</a:t>
            </a:r>
            <a:r>
              <a:rPr sz="1200" b="0" i="0" u="none" cap="none" dirty="0">
                <a:solidFill>
                  <a:srgbClr val="000000">
                    <a:alpha val="100000"/>
                  </a:srgbClr>
                </a:solidFill>
                <a:latin typeface="Tw Cen MT (Body)"/>
                <a:cs typeface="Tw Cen MT (Body)"/>
                <a:sym typeface="Tw Cen MT (Body)"/>
              </a:rPr>
              <a:t> excluded for American Indian/Alaska Native and Native Hawaiian/Other Pacific Islander due to small number of cases causing unstable rates.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(all stages), California Incidence Rates, 1941–2021</a:t>
            </a:r>
          </a:p>
        </p:txBody>
      </p:sp>
      <p:pic>
        <p:nvPicPr>
          <p:cNvPr id="3" name="Content 1" descr="1941-2021 trendline graph of congenital syphilis incidence rates (per 100,000 live births)&#10;•  Rates have had increases and decreases over time, starting at 704.5 in 1941, hitting an all time low of 4.4 in 1983, began rising again to a high of 113.6 in 1990, a low again of 6.6 in 2012, and have been continually rising since then; the 2021 rate was 120.9"/>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Incidence Rates by Race/Ethnicity, California, 2021</a:t>
            </a:r>
          </a:p>
        </p:txBody>
      </p:sp>
      <p:pic>
        <p:nvPicPr>
          <p:cNvPr id="3" name="Content 1" descr="Graph of 2021 congenital syphilis case counts by mother’s race/ethnicity for 4 categories:&#10;•  Asian/Pacific Islander = 6&#10;•  Black = 68&#10;•  Hispanic = 272&#10;•  White = 151&#10;Unknown= 26&#10;&#10;Graph of 2021 congenital syphilis rates (per 100,000 live births) by mother’s race/ethnicity for 4 categories:&#10;•  Asian/Pacific Islander = 10.0&#10;•  Black = 309.5&#10;•  Hispanic = 135.0&#10;•  White = 126.5"/>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Data </a:t>
            </a:r>
            <a:r>
              <a:rPr lang="en-US" sz="1200" b="0" i="0" u="none" cap="none" dirty="0">
                <a:solidFill>
                  <a:srgbClr val="000000">
                    <a:alpha val="100000"/>
                  </a:srgbClr>
                </a:solidFill>
                <a:latin typeface="Tw Cen MT (Body)"/>
                <a:cs typeface="Tw Cen MT (Body)"/>
                <a:sym typeface="Tw Cen MT (Body)"/>
              </a:rPr>
              <a:t>were</a:t>
            </a:r>
            <a:r>
              <a:rPr sz="1200" b="0" i="0" u="none" cap="none" dirty="0">
                <a:solidFill>
                  <a:srgbClr val="000000">
                    <a:alpha val="100000"/>
                  </a:srgbClr>
                </a:solidFill>
                <a:latin typeface="Tw Cen MT (Body)"/>
                <a:cs typeface="Tw Cen MT (Body)"/>
                <a:sym typeface="Tw Cen MT (Body)"/>
              </a:rPr>
              <a:t> excluded for American Indian/Alaska Native and Native Hawaiian/Other Pacific Islander due to small number of cases causing unstable 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Risk Factors Reported by Mothers of CS Infants, California Project Area (CPA), 2021</a:t>
            </a:r>
          </a:p>
        </p:txBody>
      </p:sp>
      <p:pic>
        <p:nvPicPr>
          <p:cNvPr id="3" name="Content 1" descr="Graph of 2021 risk factors reported by Mothers of infants with congenital syphilis&#10;&#10;•  59 percent reported delayed/no prenatal care&#10;•  50 percent reported meth use&#10;•  22 percent reported homelessness&#10;•  17 percent reported history of syphilis &#10;•  12 percent reported incarceration&#10;•  3 percent reported injection drug use&#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These data do not include Los Angeles or San Francisco local health jurisdictions.
</a:t>
            </a:r>
            <a:r>
              <a:rPr lang="en-US" sz="1000" b="0" i="0" u="none" cap="none" dirty="0">
                <a:solidFill>
                  <a:srgbClr val="000000">
                    <a:alpha val="100000"/>
                  </a:srgbClr>
                </a:solidFill>
                <a:latin typeface="Tw Cen MT (Body)"/>
                <a:cs typeface="Tw Cen MT (Body)"/>
                <a:sym typeface="Tw Cen MT (Body)"/>
              </a:rPr>
              <a:t>*</a:t>
            </a:r>
            <a:r>
              <a:rPr sz="1000" b="0" i="0" u="none" cap="none" dirty="0">
                <a:solidFill>
                  <a:srgbClr val="000000">
                    <a:alpha val="100000"/>
                  </a:srgbClr>
                </a:solidFill>
                <a:latin typeface="Tw Cen MT (Body)"/>
                <a:cs typeface="Tw Cen MT (Body)"/>
                <a:sym typeface="Tw Cen MT (Body)"/>
              </a:rPr>
              <a:t>Prenatal care information was collected from CS cases in the CPA (N=405).
Additional risk information were collected through CS quality assurance review of case interview records (N=175 interviewed/405 (43.2) total CS cases in CPA).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California versus United States 
Incidence Rates, 1963–2021</a:t>
            </a:r>
          </a:p>
        </p:txBody>
      </p:sp>
      <p:pic>
        <p:nvPicPr>
          <p:cNvPr id="3" name="Content 1" descr="1963-2021 trendline graph of congenital syphilis California versus United States incidence rates (per 100,000 live births)&#10;•  California rates have had increases and decreases over time, starting at 853.9 in 1963, hitting an all time low of 4.4 in 1983, began rising again to a high of 113.6 in 1990, a low again of 6.6 in 2012, and have been continually rising since then; the 2021 rate was 120.9&#10;•  United States rates have similarly had increases and decreases over time, starting at 98.4 in 1963, hitting an all time low of 6.6 in 1983, began rising again to a high of 107.6 in 1991, a low again of 8.2 in 2005, and have been continually rising since then; the 2021 rate was 74.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The Modified Kaufman Criteria were used through 1989. The CDC Case Definition (MMWR 1989; 48: 828) was used effective January 1, 1990. California data prior to 1985 include all cases of congenital syphilis, regardless of 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 Counts and Incidence Rates by County, 
California, 2021</a:t>
            </a:r>
          </a:p>
        </p:txBody>
      </p:sp>
      <p:pic>
        <p:nvPicPr>
          <p:cNvPr id="3" name="Content 1" descr="Map of 2021 congenital syphilis case counts for California’s 58 counties in 4 categories:&#10;•  0 cases reported includes Alpine, Amador, Calaveras, Colusa, Del Norte, El Dorado, Glenn, Inyo, Lassen, Marin, Mariposa, Mendocino, Modoc, Mono, Napa, Nevada, Plumas, San Benito, San Luis Obispo, Sierra, Siskiyou, Trinity, Tuolumne&#10;•  1-2 cases include Humboldt, Lake, Madera, Placer, Santa Barbara, Tehama, Yolo&#10;•  3-9 cases include Alameda, Butte, Contra Costa, Imperial, Kings, Merced, Monterey, San Francisco, San Mateo, Santa Cruz, Shasta, Solano, Sonoma, Sutter, Ventura, Yuba&#10;•  10+ cases include Fresno, Kern, Los Angeles, Orange, Riverside, Sacramento, San Bernardino, San Diego, San Joaquin, Santa Clara, Stanislaus, Tulare"/>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congenital syphilis incidence rates (per 100,000 live births) for California’s 58 counties in 4 categories:&#10;•  0 cases reported includes Alpine, Amador, Calaveras, Colusa, Del Norte, El Dorado, Glenn, Inyo, Lassen, Marin, Mariposa, Mendocino, Modoc, Mono, Napa, Nevada, Plumas, San Benito, San Luis Obispo, Sierra, Siskiyou, Trinity, Tuolumne &#10;•  &lt;40 rates include Contra Costa, San Francisco, San Mateo, Santa Barbara &#10;•  40-129 rates include Alameda, Los Angeles, Madera, Monterey, Orange, Placer, San Diego, Santa Clara, Solano, Sonoma, Tehama, Ventura, Yolo&#10;•  130+ rates include Butte, Fresno, Humboldt, Imperial, Kern, Kings, Lake, Merced, Riverside, Sacramento, San Bernardino, San Joaquin, Santa Cruz, Shasta, Stanislaus, Sutter, Tulare,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dirty="0">
                <a:solidFill>
                  <a:srgbClr val="9E4770">
                    <a:alpha val="100000"/>
                  </a:srgbClr>
                </a:solidFill>
                <a:latin typeface="Arial"/>
                <a:cs typeface="Arial"/>
                <a:sym typeface="Arial"/>
              </a:rPr>
              <a:t>Congenital Syphilis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9E4770">
                    <a:alpha val="100000"/>
                  </a:srgbClr>
                </a:solidFill>
                <a:latin typeface="Arial"/>
                <a:cs typeface="Arial"/>
                <a:sym typeface="Arial"/>
              </a:rPr>
              <a:t>Congenital Syphilis Rates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Ranked Incidence Rates by County, 
California, 2021</a:t>
            </a:r>
          </a:p>
        </p:txBody>
      </p:sp>
      <p:pic>
        <p:nvPicPr>
          <p:cNvPr id="3" name="Content 1" descr="Ranking bar chart of 2020 congenital syphilis incidence rates (per 100,000 live births) with the highest rate in Yuba at 412.54 and the lowest non-zero in Contra Costa at 33.62. The 23 counties with no cases include Alpine, Amador, Calaveras, Colusa, Del Norte, El Dorado, Glenn, Inyo, Lassen, Marin, Mariposa, Mendocino, Modoc, Mono, Napa, Nevada, Plumas, San Benito, San Luis Obispo, Sierra, Siskiyou, Trinity, Tuolumne. There were 20 counties above the overall state rate of 120.9. In descending rate order, those counties were Yuba, Shasta, Stanislaus, Kern, Lake Imperial, Sutter, Fresno, Santa Cruz, San Bernardino, Kings, San Joaquin, Merced, Tulare, Riverside, Butte, Humboldt, Sacramento, Tehama, Los Angeles."/>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This figure excludes counties with zero cases (24 counties had zero cases in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Cases by Vital Status and Presence of 
Signs/Symptoms, California, 2012-2021</a:t>
            </a:r>
          </a:p>
        </p:txBody>
      </p:sp>
      <p:pic>
        <p:nvPicPr>
          <p:cNvPr id="3" name="Content 1" descr="2012-2021 area graph of congenital syphilis cases by vital status and presence of signs/symptoms&#10;•  Total Cases started at 33 in 2012, then increased to 528 in 2021&#10;•  Stillbirths or neonatal deaths ranged from 1 in 2012 to 49 in 2021&#10;•  Alive, signs/symptoms of CS (met infant criteria) ranged from 6 in 2012 to 53 in 2021&#10;•  Alive, no signs/symptoms of CS ranged from 26 in 2012 to 424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Alive, no signs</a:t>
            </a:r>
            <a:r>
              <a:rPr lang="en-US" sz="1200" b="0" i="0" u="none" cap="none" dirty="0">
                <a:solidFill>
                  <a:srgbClr val="000000">
                    <a:alpha val="100000"/>
                  </a:srgbClr>
                </a:solidFill>
                <a:latin typeface="Tw Cen MT (Body)"/>
                <a:cs typeface="Tw Cen MT (Body)"/>
                <a:sym typeface="Tw Cen MT (Body)"/>
              </a:rPr>
              <a:t> of CS </a:t>
            </a:r>
            <a:r>
              <a:rPr sz="1200" b="0" i="0" u="none" cap="none" dirty="0">
                <a:solidFill>
                  <a:srgbClr val="000000">
                    <a:alpha val="100000"/>
                  </a:srgbClr>
                </a:solidFill>
                <a:latin typeface="Tw Cen MT (Body)"/>
                <a:cs typeface="Tw Cen MT (Body)"/>
                <a:sym typeface="Tw Cen MT (Body)"/>
              </a:rPr>
              <a:t>includes </a:t>
            </a:r>
            <a:r>
              <a:rPr lang="en-US" sz="1200" b="0" i="0" u="none" cap="none" dirty="0">
                <a:solidFill>
                  <a:srgbClr val="000000">
                    <a:alpha val="100000"/>
                  </a:srgbClr>
                </a:solidFill>
                <a:latin typeface="Tw Cen MT (Body)"/>
                <a:cs typeface="Tw Cen MT (Body)"/>
                <a:sym typeface="Tw Cen MT (Body)"/>
              </a:rPr>
              <a:t>cases that were </a:t>
            </a:r>
            <a:r>
              <a:rPr sz="1200" b="0" i="0" u="none" cap="none" dirty="0">
                <a:solidFill>
                  <a:srgbClr val="000000">
                    <a:alpha val="100000"/>
                  </a:srgbClr>
                </a:solidFill>
                <a:latin typeface="Tw Cen MT (Body)"/>
                <a:cs typeface="Tw Cen MT (Body)"/>
                <a:sym typeface="Tw Cen MT (Body)"/>
              </a:rPr>
              <a:t>alive </a:t>
            </a:r>
            <a:r>
              <a:rPr lang="en-US" sz="1200" b="0" i="0" u="none" cap="none" dirty="0">
                <a:solidFill>
                  <a:srgbClr val="000000">
                    <a:alpha val="100000"/>
                  </a:srgbClr>
                </a:solidFill>
                <a:latin typeface="Tw Cen MT (Body)"/>
                <a:cs typeface="Tw Cen MT (Body)"/>
                <a:sym typeface="Tw Cen MT (Body)"/>
              </a:rPr>
              <a:t>but were</a:t>
            </a:r>
            <a:r>
              <a:rPr sz="1200" b="0" i="0" u="none" cap="none" dirty="0">
                <a:solidFill>
                  <a:srgbClr val="000000">
                    <a:alpha val="100000"/>
                  </a:srgbClr>
                </a:solidFill>
                <a:latin typeface="Tw Cen MT (Body)"/>
                <a:cs typeface="Tw Cen MT (Body)"/>
                <a:sym typeface="Tw Cen MT (Body)"/>
              </a:rPr>
              <a:t> missing documentation o</a:t>
            </a:r>
            <a:r>
              <a:rPr lang="en-US" sz="1200" b="0" i="0" u="none" cap="none" dirty="0">
                <a:solidFill>
                  <a:srgbClr val="000000">
                    <a:alpha val="100000"/>
                  </a:srgbClr>
                </a:solidFill>
                <a:latin typeface="Tw Cen MT (Body)"/>
                <a:cs typeface="Tw Cen MT (Body)"/>
                <a:sym typeface="Tw Cen MT (Body)"/>
              </a:rPr>
              <a:t>f</a:t>
            </a:r>
            <a:r>
              <a:rPr sz="1200" b="0" i="0" u="none" cap="none" dirty="0">
                <a:solidFill>
                  <a:srgbClr val="000000">
                    <a:alpha val="100000"/>
                  </a:srgbClr>
                </a:solidFill>
                <a:latin typeface="Tw Cen MT (Body)"/>
                <a:cs typeface="Tw Cen MT (Body)"/>
                <a:sym typeface="Tw Cen MT (Body)"/>
              </a:rPr>
              <a:t> signs/symptoms.
Of the 528 total </a:t>
            </a:r>
            <a:r>
              <a:rPr lang="en-US" sz="1200" b="0" i="0" u="none" cap="none" dirty="0">
                <a:solidFill>
                  <a:srgbClr val="000000">
                    <a:alpha val="100000"/>
                  </a:srgbClr>
                </a:solidFill>
                <a:latin typeface="Tw Cen MT (Body)"/>
                <a:cs typeface="Tw Cen MT (Body)"/>
                <a:sym typeface="Tw Cen MT (Body)"/>
              </a:rPr>
              <a:t>CS </a:t>
            </a:r>
            <a:r>
              <a:rPr sz="1200" b="0" i="0" u="none" cap="none" dirty="0">
                <a:solidFill>
                  <a:srgbClr val="000000">
                    <a:alpha val="100000"/>
                  </a:srgbClr>
                </a:solidFill>
                <a:latin typeface="Tw Cen MT (Body)"/>
                <a:cs typeface="Tw Cen MT (Body)"/>
                <a:sym typeface="Tw Cen MT (Body)"/>
              </a:rPr>
              <a:t>cases in 2021, 424</a:t>
            </a:r>
            <a:r>
              <a:rPr lang="en-US" sz="1200" b="0" i="0" u="none" cap="none" dirty="0">
                <a:solidFill>
                  <a:srgbClr val="000000">
                    <a:alpha val="100000"/>
                  </a:srgbClr>
                </a:solidFill>
                <a:latin typeface="Tw Cen MT (Body)"/>
                <a:cs typeface="Tw Cen MT (Body)"/>
                <a:sym typeface="Tw Cen MT (Body)"/>
              </a:rPr>
              <a:t> were</a:t>
            </a:r>
            <a:r>
              <a:rPr sz="1200" b="0" i="0" u="none" cap="none" dirty="0">
                <a:solidFill>
                  <a:srgbClr val="000000">
                    <a:alpha val="100000"/>
                  </a:srgbClr>
                </a:solidFill>
                <a:latin typeface="Tw Cen MT (Body)"/>
                <a:cs typeface="Tw Cen MT (Body)"/>
                <a:sym typeface="Tw Cen MT (Body)"/>
              </a:rPr>
              <a:t> alive with no signs, 53 </a:t>
            </a:r>
            <a:r>
              <a:rPr lang="en-US" sz="1200" b="0" i="0" u="none" cap="none" dirty="0">
                <a:solidFill>
                  <a:srgbClr val="000000">
                    <a:alpha val="100000"/>
                  </a:srgbClr>
                </a:solidFill>
                <a:latin typeface="Tw Cen MT (Body)"/>
                <a:cs typeface="Tw Cen MT (Body)"/>
                <a:sym typeface="Tw Cen MT (Body)"/>
              </a:rPr>
              <a:t>were </a:t>
            </a:r>
            <a:r>
              <a:rPr sz="1200" b="0" i="0" u="none" cap="none" dirty="0">
                <a:solidFill>
                  <a:srgbClr val="000000">
                    <a:alpha val="100000"/>
                  </a:srgbClr>
                </a:solidFill>
                <a:latin typeface="Tw Cen MT (Body)"/>
                <a:cs typeface="Tw Cen MT (Body)"/>
                <a:sym typeface="Tw Cen MT (Body)"/>
              </a:rPr>
              <a:t>alive with signs of CS, 49 </a:t>
            </a:r>
            <a:r>
              <a:rPr lang="en-US" sz="1200" b="0" i="0" u="none" cap="none" dirty="0">
                <a:solidFill>
                  <a:srgbClr val="000000">
                    <a:alpha val="100000"/>
                  </a:srgbClr>
                </a:solidFill>
                <a:latin typeface="Tw Cen MT (Body)"/>
                <a:cs typeface="Tw Cen MT (Body)"/>
                <a:sym typeface="Tw Cen MT (Body)"/>
              </a:rPr>
              <a:t>were </a:t>
            </a:r>
            <a:r>
              <a:rPr sz="1200" b="0" i="0" u="none" cap="none" dirty="0">
                <a:solidFill>
                  <a:srgbClr val="000000">
                    <a:alpha val="100000"/>
                  </a:srgbClr>
                </a:solidFill>
                <a:latin typeface="Tw Cen MT (Body)"/>
                <a:cs typeface="Tw Cen MT (Body)"/>
                <a:sym typeface="Tw Cen MT (Body)"/>
              </a:rPr>
              <a:t>stillbirth</a:t>
            </a:r>
            <a:r>
              <a:rPr lang="en-US" sz="1200" b="0" i="0" u="none" cap="none" dirty="0">
                <a:solidFill>
                  <a:srgbClr val="000000">
                    <a:alpha val="100000"/>
                  </a:srgbClr>
                </a:solidFill>
                <a:latin typeface="Tw Cen MT (Body)"/>
                <a:cs typeface="Tw Cen MT (Body)"/>
                <a:sym typeface="Tw Cen MT (Body)"/>
              </a:rPr>
              <a:t>s</a:t>
            </a:r>
            <a:r>
              <a:rPr sz="1200" b="0" i="0" u="none" cap="none" dirty="0">
                <a:solidFill>
                  <a:srgbClr val="000000">
                    <a:alpha val="100000"/>
                  </a:srgbClr>
                </a:solidFill>
                <a:latin typeface="Tw Cen MT (Body)"/>
                <a:cs typeface="Tw Cen MT (Body)"/>
                <a:sym typeface="Tw Cen MT (Body)"/>
              </a:rPr>
              <a:t> or neonatal death</a:t>
            </a:r>
            <a:r>
              <a:rPr lang="en-US" sz="1200" b="0" i="0" u="none" cap="none" dirty="0">
                <a:solidFill>
                  <a:srgbClr val="000000">
                    <a:alpha val="100000"/>
                  </a:srgbClr>
                </a:solidFill>
                <a:latin typeface="Tw Cen MT (Body)"/>
                <a:cs typeface="Tw Cen MT (Body)"/>
                <a:sym typeface="Tw Cen MT (Body)"/>
              </a:rPr>
              <a:t>s.</a:t>
            </a:r>
            <a:endParaRPr sz="12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Congenital Syphilis Stillbirths</a:t>
            </a:r>
            <a:r>
              <a:rPr lang="en-US" dirty="0"/>
              <a:t> or </a:t>
            </a:r>
            <a:r>
              <a:rPr lang="en-US"/>
              <a:t>Neonatal Deaths</a:t>
            </a:r>
            <a:r>
              <a:t>, California, 2012-2021</a:t>
            </a:r>
          </a:p>
        </p:txBody>
      </p:sp>
      <p:pic>
        <p:nvPicPr>
          <p:cNvPr id="3" name="Content 1" descr="2012-2021 bar chart of congenital syphilis stillbirth case counts, ranging from: &#10;1 in 2012&#10;7 in 2013&#10;9 in 2014&#10;14 in 2015&#10;12 in 2016&#10;37 in 2017&#10;22 in 2018&#10;44 in 2019&#10;31 in 2020&#10;49 in 2021"/>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Congenital Syphilis, Stillbirth versus Live Birth Case Counts, California, 1990-2021</a:t>
            </a:r>
          </a:p>
        </p:txBody>
      </p:sp>
      <p:pic>
        <p:nvPicPr>
          <p:cNvPr id="3" name="Content 1" descr="1990-2021 stacked bar chart of congenital syphilis stillbirth versus live birth case counts&#10;•  Live birth counts ranged from 695 in 1990 to a low of 32 in 2012, then increased to 482 in 2021&#10;•  Stillbirths counts started at 4 in 1998, decreased back to 0 in 2010, then increased to 46 in 2021"/>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Congenital Syphilis versus Female Primary &amp; Secondary Syphilis Incidence Rates, California, </a:t>
            </a:r>
            <a:r>
              <a:rPr lang="en-US" dirty="0"/>
              <a:t>1990</a:t>
            </a:r>
            <a:r>
              <a:rPr dirty="0"/>
              <a:t>-2021</a:t>
            </a:r>
          </a:p>
        </p:txBody>
      </p:sp>
      <p:pic>
        <p:nvPicPr>
          <p:cNvPr id="3" name="Content 1" descr="1990-2021 trendline graph of congenital syphilis rates versus female P&amp;S syphilis rates&#10;•  Congenital syphilis rates  (per 100,000 live births) continued to present increases and decreases, starting at 113.6 in 1990, decreasing to 6.6 in 2012, then increasing to 120.9 in 2021&#10;•  Female P&amp;S syphilis rates  (per 100,000 population) also presented increases and decreases, starting in 1990 at 11.7, decreasing to 0.2 in 2002, then increasing to 10.7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P&amp;S rates include Primary and Secondary Syphilis Rates</a:t>
            </a:r>
          </a:p>
        </p:txBody>
      </p:sp>
    </p:spTree>
  </p:cSld>
  <p:clrMapOvr>
    <a:masterClrMapping/>
  </p:clrMapOvr>
</p:sld>
</file>

<file path=ppt/theme/theme1.xml><?xml version="1.0" encoding="utf-8"?>
<a:theme xmlns:a="http://schemas.openxmlformats.org/drawingml/2006/main" name="Main_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92824" tIns="46412" rIns="92824" bIns="46412">
        <a:spAutoFit/>
      </a:bodyPr>
      <a:lstStyle>
        <a:defPPr algn="l" eaLnBrk="1" hangingPunct="1">
          <a:spcBef>
            <a:spcPct val="30000"/>
          </a:spcBef>
          <a:defRPr sz="1400" dirty="0">
            <a:latin typeface="+mn-lt"/>
          </a:defRPr>
        </a:defPPr>
      </a:lstStyle>
    </a:txDef>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documentManagement>
</p:properties>
</file>

<file path=customXml/itemProps1.xml><?xml version="1.0" encoding="utf-8"?>
<ds:datastoreItem xmlns:ds="http://schemas.openxmlformats.org/officeDocument/2006/customXml" ds:itemID="{306B53BE-C461-47AC-8D21-234BC9C07BDC}"/>
</file>

<file path=customXml/itemProps2.xml><?xml version="1.0" encoding="utf-8"?>
<ds:datastoreItem xmlns:ds="http://schemas.openxmlformats.org/officeDocument/2006/customXml" ds:itemID="{CF923A9E-582C-4B8D-97B4-23A65BBA81D2}"/>
</file>

<file path=customXml/itemProps3.xml><?xml version="1.0" encoding="utf-8"?>
<ds:datastoreItem xmlns:ds="http://schemas.openxmlformats.org/officeDocument/2006/customXml" ds:itemID="{0E823A7F-2879-42D2-92EB-786ABAFD02B6}"/>
</file>

<file path=docProps/app.xml><?xml version="1.0" encoding="utf-8"?>
<Properties xmlns="http://schemas.openxmlformats.org/officeDocument/2006/extended-properties" xmlns:vt="http://schemas.openxmlformats.org/officeDocument/2006/docPropsVTypes">
  <Template>Green bar</Template>
  <TotalTime>36027</TotalTime>
  <Words>729</Words>
  <Application>Microsoft Office PowerPoint</Application>
  <PresentationFormat>Widescreen</PresentationFormat>
  <Paragraphs>62</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Tw Cen MT (Body)</vt:lpstr>
      <vt:lpstr>Arial</vt:lpstr>
      <vt:lpstr>Wingdings</vt:lpstr>
      <vt:lpstr>Calibri</vt:lpstr>
      <vt:lpstr>Bahnschrift SemiBold SemiConden</vt:lpstr>
      <vt:lpstr>Tw Cen MT</vt:lpstr>
      <vt:lpstr>Tw Cen MT (Headings)</vt:lpstr>
      <vt:lpstr>Main_Theme</vt:lpstr>
      <vt:lpstr>Congenital Syphilis</vt:lpstr>
      <vt:lpstr>Congenital Syphilis (all stages), California Incidence Rates, 1941–2021</vt:lpstr>
      <vt:lpstr>Congenital Syphilis, California versus United States 
Incidence Rates, 1963–2021</vt:lpstr>
      <vt:lpstr>Congenital Syphilis, Case Counts and Incidence Rates by County, 
California, 2021</vt:lpstr>
      <vt:lpstr>Congenital Syphilis, Ranked Incidence Rates by County, 
California, 2021</vt:lpstr>
      <vt:lpstr>Congenital Syphilis, Cases by Vital Status and Presence of 
Signs/Symptoms, California, 2012-2021</vt:lpstr>
      <vt:lpstr>Congenital Syphilis Stillbirths or Neonatal Deaths, California, 2012-2021</vt:lpstr>
      <vt:lpstr>Congenital Syphilis, Stillbirth versus Live Birth Case Counts, California, 1990-2021</vt:lpstr>
      <vt:lpstr>Congenital Syphilis versus Female Primary &amp; Secondary Syphilis Incidence Rates, California, 1990-2021</vt:lpstr>
      <vt:lpstr>Early Syphilis* Incidence Rates among Women Age (15-44) &amp; Congenital Syphilis Incidence Rates, by County, California, 2021</vt:lpstr>
      <vt:lpstr>Congenital Syphilis Cases and Early Syphilis* Incidence Rates among Females Ages 15-44, California, 2012-2021</vt:lpstr>
      <vt:lpstr>Congenital Syphilis Cases and Syphilis (all stages*) Incidence Rates among Females Ages 15-44, California, 2012-2021</vt:lpstr>
      <vt:lpstr>Congenital Syphilis Cases and Female Early Syphilis* Cases by Pregnancy Status, California, 2012-2021</vt:lpstr>
      <vt:lpstr>Congenital Syphilis Cases and Female Syphilis (all stages*) Cases by Pregnancy Status, California, 2012-2021</vt:lpstr>
      <vt:lpstr>Congenital Syphilis Cases and Females Ages 15-44 Early Syphilis* Cases by Pregnancy Status, California, 2012-2021</vt:lpstr>
      <vt:lpstr>Congenital Syphilis Cases and Females Ages 15-44 Syphilis (all stages*) Cases by Pregnancy Status, California, 2012-2021</vt:lpstr>
      <vt:lpstr>Female Early Syphilis* and Congenital Syphilis Cases, California, 2012–2021</vt:lpstr>
      <vt:lpstr>Female Syphilis (all stages*) and Congenital Syphilis Cases, California, 2012–2021</vt:lpstr>
      <vt:lpstr>Congenital Syphilis, Incidence Rates for Females by Race/Ethnicity, 
California, 2012–2021</vt:lpstr>
      <vt:lpstr>Congenital Syphilis, Incidence Rates by Race/Ethnicity, California, 2021</vt:lpstr>
      <vt:lpstr>Risk Factors Reported by Mothers of CS Infants, California Project Area (CPA), 2021</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2021 Data Slides for Congenital Syphilis</dc:title>
  <dc:creator/>
  <cp:lastModifiedBy>Reyna, Melissa@CDPH</cp:lastModifiedBy>
  <cp:revision>813</cp:revision>
  <cp:lastPrinted>2022-05-06T15:54:04Z</cp:lastPrinted>
  <dcterms:created xsi:type="dcterms:W3CDTF">2020-08-24T23:52:26Z</dcterms:created>
  <dcterms:modified xsi:type="dcterms:W3CDTF">2023-09-21T19:51:39Z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97;#English|25e340a5-d50c-48d7-adc0-a905fb7bff5c</vt:lpwstr>
  </property>
</Properties>
</file>