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6012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B4C7E7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6552" autoAdjust="0"/>
  </p:normalViewPr>
  <p:slideViewPr>
    <p:cSldViewPr snapToGrid="0">
      <p:cViewPr varScale="1">
        <p:scale>
          <a:sx n="70" d="100"/>
          <a:sy n="70" d="100"/>
        </p:scale>
        <p:origin x="14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17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199105238823"/>
          <c:y val="0.26101841263914494"/>
          <c:w val="0.83110461742696584"/>
          <c:h val="0.5364341555622972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Adequate</c:v>
                </c:pt>
              </c:strCache>
            </c:strRef>
          </c:tx>
          <c:spPr>
            <a:solidFill>
              <a:srgbClr val="B4C7E7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6-4376-9D67-E0E6CA67E46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Inadequate/Missing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</c:v>
                </c:pt>
                <c:pt idx="1">
                  <c:v>30</c:v>
                </c:pt>
                <c:pt idx="2">
                  <c:v>40</c:v>
                </c:pt>
                <c:pt idx="3">
                  <c:v>50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16-4376-9D67-E0E6CA67E4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698155088"/>
        <c:axId val="698155416"/>
      </c:barChart>
      <c:catAx>
        <c:axId val="69815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55416"/>
        <c:crosses val="autoZero"/>
        <c:auto val="1"/>
        <c:lblAlgn val="ctr"/>
        <c:lblOffset val="100"/>
        <c:noMultiLvlLbl val="0"/>
      </c:catAx>
      <c:valAx>
        <c:axId val="6981554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5508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590476061822765"/>
          <c:y val="0.89281323656390754"/>
          <c:w val="0.66819047876354465"/>
          <c:h val="0.10718676343609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199105238823"/>
          <c:y val="0.26101841263914494"/>
          <c:w val="0.83110461742696584"/>
          <c:h val="0.5364341555622972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Adequate</c:v>
                </c:pt>
              </c:strCache>
            </c:strRef>
          </c:tx>
          <c:spPr>
            <a:solidFill>
              <a:srgbClr val="B4C7E7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0A-463C-AC3A-FB209756D88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Inadequate/Missing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</c:v>
                </c:pt>
                <c:pt idx="1">
                  <c:v>30</c:v>
                </c:pt>
                <c:pt idx="2">
                  <c:v>40</c:v>
                </c:pt>
                <c:pt idx="3">
                  <c:v>50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0A-463C-AC3A-FB209756D8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698155088"/>
        <c:axId val="698155416"/>
      </c:barChart>
      <c:catAx>
        <c:axId val="69815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55416"/>
        <c:crosses val="autoZero"/>
        <c:auto val="1"/>
        <c:lblAlgn val="ctr"/>
        <c:lblOffset val="100"/>
        <c:noMultiLvlLbl val="0"/>
      </c:catAx>
      <c:valAx>
        <c:axId val="6981554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5508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590476061822765"/>
          <c:y val="0.89281323656390754"/>
          <c:w val="0.66819047876354465"/>
          <c:h val="0.10718676343609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199105238823"/>
          <c:y val="0.26101841263914494"/>
          <c:w val="0.83110461742696584"/>
          <c:h val="0.5364341555622972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Adequate</c:v>
                </c:pt>
              </c:strCache>
            </c:strRef>
          </c:tx>
          <c:spPr>
            <a:solidFill>
              <a:srgbClr val="B4C7E7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3D-478D-A2EF-486946CF6D8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Inadequate/Missing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3D-478D-A2EF-486946CF6D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698155088"/>
        <c:axId val="698155416"/>
      </c:barChart>
      <c:catAx>
        <c:axId val="69815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55416"/>
        <c:crosses val="autoZero"/>
        <c:auto val="1"/>
        <c:lblAlgn val="ctr"/>
        <c:lblOffset val="100"/>
        <c:noMultiLvlLbl val="0"/>
      </c:catAx>
      <c:valAx>
        <c:axId val="6981554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5508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590476061822765"/>
          <c:y val="0.89281323656390754"/>
          <c:w val="0.66819047876354465"/>
          <c:h val="0.10718676343609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199105238823"/>
          <c:y val="0.26101841263914494"/>
          <c:w val="0.83110461742696584"/>
          <c:h val="0.5364341555622972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Adequate</c:v>
                </c:pt>
              </c:strCache>
            </c:strRef>
          </c:tx>
          <c:spPr>
            <a:solidFill>
              <a:srgbClr val="B4C7E7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C5-4D04-AD0B-00CB1AC0E91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Inadequate/Missing</c:v>
                </c:pt>
              </c:strCache>
            </c:strRef>
          </c:tx>
          <c:spPr>
            <a:solidFill>
              <a:srgbClr val="CC0000"/>
            </a:solidFill>
            <a:ln>
              <a:noFill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</c:v>
                </c:pt>
                <c:pt idx="1">
                  <c:v>1</c:v>
                </c:pt>
                <c:pt idx="2">
                  <c:v>4</c:v>
                </c:pt>
                <c:pt idx="3">
                  <c:v>6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C5-4D04-AD0B-00CB1AC0E9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698155088"/>
        <c:axId val="698155416"/>
      </c:barChart>
      <c:catAx>
        <c:axId val="69815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55416"/>
        <c:crosses val="autoZero"/>
        <c:auto val="1"/>
        <c:lblAlgn val="ctr"/>
        <c:lblOffset val="100"/>
        <c:noMultiLvlLbl val="0"/>
      </c:catAx>
      <c:valAx>
        <c:axId val="6981554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5508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590476061822765"/>
          <c:y val="0.89281323656390754"/>
          <c:w val="0.66819047876354465"/>
          <c:h val="0.10718676343609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72A5F-C28A-481B-AB4F-B5D849C4129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5ABD7-6D20-4B05-9C86-31C0DF4CA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32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E5477-08DA-4FCE-9A2C-3E7289C5173B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84425" y="1162050"/>
            <a:ext cx="224155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9E343-FAD4-4764-B298-B93F83AFF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51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84425" y="1162050"/>
            <a:ext cx="224155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Text and tables can be updated by</a:t>
            </a:r>
            <a:r>
              <a:rPr lang="en-US" baseline="0" dirty="0" smtClean="0"/>
              <a:t> clicking on the slide and inserting local data.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Figures can be updated</a:t>
            </a:r>
            <a:r>
              <a:rPr lang="en-US" baseline="0" dirty="0" smtClean="0"/>
              <a:t> by right-clicking on the bar chart and adjusting the numbers in the Excel file behind the image.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29E343-FAD4-4764-B298-B93F83AFF1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122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71308"/>
            <a:ext cx="5829300" cy="334264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042853"/>
            <a:ext cx="5143500" cy="231806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1E9F-3E0B-4625-B3C8-222A80E77C5C}" type="datetime1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8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3EBC-3E20-4DFC-9CF8-C34DFE69B8B8}" type="datetime1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8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11175"/>
            <a:ext cx="1478756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11175"/>
            <a:ext cx="4350544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FEAF-14CF-4491-BA39-5EE7F68BFDFC}" type="datetime1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7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5C60C-D793-4B0B-B809-70C8971CECD5}" type="datetime1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393635"/>
            <a:ext cx="5915025" cy="39938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425250"/>
            <a:ext cx="5915025" cy="210026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C1FB-0007-49A4-9C76-68D7C127BF96}" type="datetime1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555875"/>
            <a:ext cx="291465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555875"/>
            <a:ext cx="291465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FF8FD-1BF2-41BD-AEEF-1491AEDA5BC0}" type="datetime1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98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11177"/>
            <a:ext cx="5915025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353628"/>
            <a:ext cx="2901255" cy="115347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507105"/>
            <a:ext cx="2901255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353628"/>
            <a:ext cx="2915543" cy="115347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507105"/>
            <a:ext cx="2915543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E312-D466-4801-9C1B-7108FF2F7746}" type="datetime1">
              <a:rPr lang="en-US" smtClean="0"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7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23078-D65C-41DC-92D7-3E13FB11E39A}" type="datetime1">
              <a:rPr lang="en-US" smtClean="0"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6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CA6B0-CA33-4662-9A4E-453E124C2A9B}" type="datetime1">
              <a:rPr lang="en-US" smtClean="0"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5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0080"/>
            <a:ext cx="2211884" cy="224028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82397"/>
            <a:ext cx="3471863" cy="682307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880360"/>
            <a:ext cx="2211884" cy="53362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58FF-7F05-493D-BB85-B34E4B8DC73C}" type="datetime1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74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0080"/>
            <a:ext cx="2211884" cy="224028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82397"/>
            <a:ext cx="3471863" cy="682307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880360"/>
            <a:ext cx="2211884" cy="53362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18312-A096-49F0-B957-D1A7104E9E98}" type="datetime1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1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11177"/>
            <a:ext cx="5915025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555875"/>
            <a:ext cx="5915025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898892"/>
            <a:ext cx="154305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41F8D-CA4E-435F-B701-70F576DC4C18}" type="datetime1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898892"/>
            <a:ext cx="23145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*CBA (child-bearing age) is defined as 12 - 44 years. Data source: CalREDIE, 6/6/2018.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898892"/>
            <a:ext cx="154305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6A7D4-5FB0-4C57-B40B-983DF2B6D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60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Health Care Provider Visit Data Summary Resource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9983" y="53571"/>
            <a:ext cx="2004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county logo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8680" y="491527"/>
            <a:ext cx="5143500" cy="329353"/>
          </a:xfrm>
        </p:spPr>
        <p:txBody>
          <a:bodyPr>
            <a:normAutofit/>
          </a:bodyPr>
          <a:lstStyle/>
          <a:p>
            <a:r>
              <a:rPr lang="en-US" sz="1600" dirty="0" smtClean="0"/>
              <a:t>[Facility/Provider Name]</a:t>
            </a:r>
            <a:endParaRPr lang="en-US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125730" y="807303"/>
            <a:ext cx="212598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 dirty="0"/>
              <a:t>Key messages: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618" y="940713"/>
            <a:ext cx="68063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Female and congenital syphilis cases have increased in </a:t>
            </a:r>
            <a:r>
              <a:rPr lang="en-US" sz="1000" dirty="0" smtClean="0"/>
              <a:t>XXX </a:t>
            </a:r>
            <a:r>
              <a:rPr lang="en-US" sz="1000" dirty="0"/>
              <a:t>County over the past five years (Table 1A). Similarly, </a:t>
            </a:r>
            <a:r>
              <a:rPr lang="en-US" sz="1000" dirty="0" smtClean="0"/>
              <a:t>Facility/Provider Y has </a:t>
            </a:r>
            <a:r>
              <a:rPr lang="en-US" sz="1000" dirty="0"/>
              <a:t>seen an increase in the number of female syphilis cases, from </a:t>
            </a:r>
            <a:r>
              <a:rPr lang="en-US" sz="1000" dirty="0" smtClean="0"/>
              <a:t>XX </a:t>
            </a:r>
            <a:r>
              <a:rPr lang="en-US" sz="1000" dirty="0"/>
              <a:t>cases in 2013 to </a:t>
            </a:r>
            <a:r>
              <a:rPr lang="en-US" sz="1000" dirty="0" smtClean="0"/>
              <a:t>XX cases </a:t>
            </a:r>
            <a:r>
              <a:rPr lang="en-US" sz="1000" dirty="0"/>
              <a:t>in </a:t>
            </a:r>
            <a:r>
              <a:rPr lang="en-US" sz="1000" dirty="0" smtClean="0"/>
              <a:t>2017 </a:t>
            </a:r>
            <a:r>
              <a:rPr lang="en-US" sz="1000" dirty="0"/>
              <a:t>(Table 1B).</a:t>
            </a:r>
          </a:p>
          <a:p>
            <a:r>
              <a:rPr lang="en-US" sz="1000" dirty="0"/>
              <a:t> </a:t>
            </a:r>
          </a:p>
          <a:p>
            <a:r>
              <a:rPr lang="en-US" sz="1000" b="1" dirty="0"/>
              <a:t>Timely and adequate treatment for females with </a:t>
            </a:r>
            <a:r>
              <a:rPr lang="en-US" sz="1000" b="1" dirty="0" smtClean="0"/>
              <a:t>syphilis </a:t>
            </a:r>
            <a:r>
              <a:rPr lang="en-US" sz="1000" b="1" dirty="0"/>
              <a:t>is essential to prevent adverse pregnancy outcomes. </a:t>
            </a:r>
            <a:endParaRPr lang="en-US" sz="1000" dirty="0"/>
          </a:p>
          <a:p>
            <a:r>
              <a:rPr lang="en-US" sz="1000" b="1" dirty="0"/>
              <a:t> </a:t>
            </a:r>
            <a:endParaRPr lang="en-US" sz="1000" dirty="0"/>
          </a:p>
          <a:p>
            <a:r>
              <a:rPr lang="en-US" sz="1000" dirty="0"/>
              <a:t>From </a:t>
            </a:r>
            <a:r>
              <a:rPr lang="en-US" sz="1000" dirty="0" smtClean="0"/>
              <a:t>2013-2016, </a:t>
            </a:r>
            <a:r>
              <a:rPr lang="en-US" sz="1000" dirty="0"/>
              <a:t>both </a:t>
            </a:r>
            <a:r>
              <a:rPr lang="en-US" sz="1000" dirty="0" smtClean="0"/>
              <a:t>XXX </a:t>
            </a:r>
            <a:r>
              <a:rPr lang="en-US" sz="1000" dirty="0"/>
              <a:t>County (Figure 1A) and </a:t>
            </a:r>
            <a:r>
              <a:rPr lang="en-US" sz="1000" dirty="0" smtClean="0"/>
              <a:t>Facility/Provider Y (Figure </a:t>
            </a:r>
            <a:r>
              <a:rPr lang="en-US" sz="1000" dirty="0"/>
              <a:t>1B) saw improvements in treatment </a:t>
            </a:r>
            <a:r>
              <a:rPr lang="en-US" sz="1000" dirty="0" smtClean="0"/>
              <a:t>adequacy, </a:t>
            </a:r>
            <a:r>
              <a:rPr lang="en-US" sz="1000" dirty="0"/>
              <a:t>but still reported females with inadequate or missing treatment. Delays in time to treatment </a:t>
            </a:r>
            <a:r>
              <a:rPr lang="en-US" sz="1000" dirty="0" smtClean="0"/>
              <a:t>persisted throughout XXX County (Figure 2A) and at Facility/Provider Y from </a:t>
            </a:r>
            <a:r>
              <a:rPr lang="en-US" sz="1000" dirty="0"/>
              <a:t>2013 to </a:t>
            </a:r>
            <a:r>
              <a:rPr lang="en-US" sz="1000" dirty="0" smtClean="0"/>
              <a:t>2017 (Figure 2B).</a:t>
            </a:r>
            <a:endParaRPr 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691516" y="2483322"/>
            <a:ext cx="21259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 smtClean="0"/>
              <a:t>County Name</a:t>
            </a:r>
            <a:endParaRPr lang="en-US" sz="1400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0" y="2749167"/>
            <a:ext cx="338328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Table 1A: </a:t>
            </a:r>
            <a:r>
              <a:rPr lang="en-US" sz="1050" dirty="0" smtClean="0"/>
              <a:t>County annual </a:t>
            </a:r>
            <a:r>
              <a:rPr lang="en-US" sz="1050" dirty="0"/>
              <a:t>number of congenital and female syphilis cases reported, 2013-2017</a:t>
            </a:r>
          </a:p>
        </p:txBody>
      </p:sp>
      <p:graphicFrame>
        <p:nvGraphicFramePr>
          <p:cNvPr id="17" name="Table 16" descr="County annual number of congenital and female syphilis cases reported, 2013-2017" title="Table 1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952998"/>
              </p:ext>
            </p:extLst>
          </p:nvPr>
        </p:nvGraphicFramePr>
        <p:xfrm>
          <a:off x="125731" y="3138509"/>
          <a:ext cx="3257551" cy="770048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1051561">
                  <a:extLst>
                    <a:ext uri="{9D8B030D-6E8A-4147-A177-3AD203B41FA5}">
                      <a16:colId xmlns:a16="http://schemas.microsoft.com/office/drawing/2014/main" val="1844474469"/>
                    </a:ext>
                  </a:extLst>
                </a:gridCol>
                <a:gridCol w="441198">
                  <a:extLst>
                    <a:ext uri="{9D8B030D-6E8A-4147-A177-3AD203B41FA5}">
                      <a16:colId xmlns:a16="http://schemas.microsoft.com/office/drawing/2014/main" val="2448162016"/>
                    </a:ext>
                  </a:extLst>
                </a:gridCol>
                <a:gridCol w="441198">
                  <a:extLst>
                    <a:ext uri="{9D8B030D-6E8A-4147-A177-3AD203B41FA5}">
                      <a16:colId xmlns:a16="http://schemas.microsoft.com/office/drawing/2014/main" val="3409640521"/>
                    </a:ext>
                  </a:extLst>
                </a:gridCol>
                <a:gridCol w="441198">
                  <a:extLst>
                    <a:ext uri="{9D8B030D-6E8A-4147-A177-3AD203B41FA5}">
                      <a16:colId xmlns:a16="http://schemas.microsoft.com/office/drawing/2014/main" val="454666851"/>
                    </a:ext>
                  </a:extLst>
                </a:gridCol>
                <a:gridCol w="441198">
                  <a:extLst>
                    <a:ext uri="{9D8B030D-6E8A-4147-A177-3AD203B41FA5}">
                      <a16:colId xmlns:a16="http://schemas.microsoft.com/office/drawing/2014/main" val="2715186487"/>
                    </a:ext>
                  </a:extLst>
                </a:gridCol>
                <a:gridCol w="441198">
                  <a:extLst>
                    <a:ext uri="{9D8B030D-6E8A-4147-A177-3AD203B41FA5}">
                      <a16:colId xmlns:a16="http://schemas.microsoft.com/office/drawing/2014/main" val="3455973076"/>
                    </a:ext>
                  </a:extLst>
                </a:gridCol>
              </a:tblGrid>
              <a:tr h="157870"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2013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2014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2015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2016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2017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2862086"/>
                  </a:ext>
                </a:extLst>
              </a:tr>
              <a:tr h="2447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Congenital Syphilis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65168752"/>
                  </a:ext>
                </a:extLst>
              </a:tr>
              <a:tr h="3633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Female Syphilis</a:t>
                      </a:r>
                      <a:r>
                        <a:rPr lang="en-US" sz="1000" u="none" strike="noStrike" dirty="0" smtClean="0">
                          <a:effectLst/>
                          <a:latin typeface="+mn-lt"/>
                        </a:rPr>
                        <a:t>, </a:t>
                      </a:r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age </a:t>
                      </a:r>
                      <a:r>
                        <a:rPr lang="en-US" sz="1000" u="none" strike="noStrike" dirty="0" smtClean="0">
                          <a:effectLst/>
                          <a:latin typeface="+mn-lt"/>
                        </a:rPr>
                        <a:t>12-44 years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</a:rPr>
                        <a:t>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</a:rPr>
                        <a:t>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</a:rPr>
                        <a:t>60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</a:rPr>
                        <a:t>70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01661479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4056042"/>
            <a:ext cx="33410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Figure 1A: County syphilis treatment adequacy, CBA* </a:t>
            </a:r>
            <a:r>
              <a:rPr lang="en-US" sz="1000" dirty="0" smtClean="0"/>
              <a:t>women</a:t>
            </a:r>
            <a:endParaRPr lang="en-US" sz="1000" dirty="0"/>
          </a:p>
        </p:txBody>
      </p:sp>
      <p:graphicFrame>
        <p:nvGraphicFramePr>
          <p:cNvPr id="8" name="Chart 7" descr="County syphilis treatment adequacy, child-bearing age women" title="Figure 1A"/>
          <p:cNvGraphicFramePr/>
          <p:nvPr>
            <p:extLst>
              <p:ext uri="{D42A27DB-BD31-4B8C-83A1-F6EECF244321}">
                <p14:modId xmlns:p14="http://schemas.microsoft.com/office/powerpoint/2010/main" val="2730025841"/>
              </p:ext>
            </p:extLst>
          </p:nvPr>
        </p:nvGraphicFramePr>
        <p:xfrm>
          <a:off x="125730" y="3872096"/>
          <a:ext cx="3257182" cy="214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0" y="5968944"/>
            <a:ext cx="3341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Figure </a:t>
            </a:r>
            <a:r>
              <a:rPr lang="en-US" sz="1000" dirty="0" smtClean="0"/>
              <a:t>2A</a:t>
            </a:r>
            <a:r>
              <a:rPr lang="en-US" sz="1000" dirty="0"/>
              <a:t>: County syphilis treatment </a:t>
            </a:r>
            <a:r>
              <a:rPr lang="en-US" sz="1000" dirty="0" smtClean="0"/>
              <a:t>timeliness from specimen collection, </a:t>
            </a:r>
            <a:r>
              <a:rPr lang="en-US" sz="1000" dirty="0"/>
              <a:t>CBA* </a:t>
            </a:r>
            <a:r>
              <a:rPr lang="en-US" sz="1000" dirty="0" smtClean="0"/>
              <a:t>women</a:t>
            </a:r>
            <a:endParaRPr lang="en-US" sz="1000" dirty="0"/>
          </a:p>
        </p:txBody>
      </p:sp>
      <p:graphicFrame>
        <p:nvGraphicFramePr>
          <p:cNvPr id="24" name="Chart 23" descr="County syphilis treatment timeliness from specimen collection, child-bearing women" title="Figure 2A"/>
          <p:cNvGraphicFramePr/>
          <p:nvPr>
            <p:extLst>
              <p:ext uri="{D42A27DB-BD31-4B8C-83A1-F6EECF244321}">
                <p14:modId xmlns:p14="http://schemas.microsoft.com/office/powerpoint/2010/main" val="1253806368"/>
              </p:ext>
            </p:extLst>
          </p:nvPr>
        </p:nvGraphicFramePr>
        <p:xfrm>
          <a:off x="125730" y="5879516"/>
          <a:ext cx="3257182" cy="214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0" name="Straight Connector 9" descr="Line dividing County data and Facility/Provider data" title="Line"/>
          <p:cNvCxnSpPr/>
          <p:nvPr/>
        </p:nvCxnSpPr>
        <p:spPr>
          <a:xfrm>
            <a:off x="3466774" y="2506328"/>
            <a:ext cx="5713" cy="54834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56348" y="2475989"/>
            <a:ext cx="30616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 smtClean="0"/>
              <a:t>Facility/Provider Name</a:t>
            </a:r>
            <a:endParaRPr lang="en-US" sz="1400" u="sng" dirty="0"/>
          </a:p>
        </p:txBody>
      </p:sp>
      <p:sp>
        <p:nvSpPr>
          <p:cNvPr id="20" name="TextBox 19" descr="&#10;"/>
          <p:cNvSpPr txBox="1"/>
          <p:nvPr/>
        </p:nvSpPr>
        <p:spPr>
          <a:xfrm>
            <a:off x="3488417" y="2749167"/>
            <a:ext cx="338328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Table 1B: </a:t>
            </a:r>
            <a:r>
              <a:rPr lang="en-US" sz="1050" dirty="0" smtClean="0"/>
              <a:t>Facility annual </a:t>
            </a:r>
            <a:r>
              <a:rPr lang="en-US" sz="1050" dirty="0"/>
              <a:t>number of congenital and female syphilis cases reported, 2013-2017</a:t>
            </a:r>
          </a:p>
        </p:txBody>
      </p:sp>
      <p:graphicFrame>
        <p:nvGraphicFramePr>
          <p:cNvPr id="21" name="Table 20" descr="Facility annual number of congenital and female syphilis cases reported, 2013-2017" title="Table 1B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006569"/>
              </p:ext>
            </p:extLst>
          </p:nvPr>
        </p:nvGraphicFramePr>
        <p:xfrm>
          <a:off x="3556349" y="3138509"/>
          <a:ext cx="3257551" cy="770048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1051561">
                  <a:extLst>
                    <a:ext uri="{9D8B030D-6E8A-4147-A177-3AD203B41FA5}">
                      <a16:colId xmlns:a16="http://schemas.microsoft.com/office/drawing/2014/main" val="1844474469"/>
                    </a:ext>
                  </a:extLst>
                </a:gridCol>
                <a:gridCol w="441198">
                  <a:extLst>
                    <a:ext uri="{9D8B030D-6E8A-4147-A177-3AD203B41FA5}">
                      <a16:colId xmlns:a16="http://schemas.microsoft.com/office/drawing/2014/main" val="2448162016"/>
                    </a:ext>
                  </a:extLst>
                </a:gridCol>
                <a:gridCol w="441198">
                  <a:extLst>
                    <a:ext uri="{9D8B030D-6E8A-4147-A177-3AD203B41FA5}">
                      <a16:colId xmlns:a16="http://schemas.microsoft.com/office/drawing/2014/main" val="3409640521"/>
                    </a:ext>
                  </a:extLst>
                </a:gridCol>
                <a:gridCol w="441198">
                  <a:extLst>
                    <a:ext uri="{9D8B030D-6E8A-4147-A177-3AD203B41FA5}">
                      <a16:colId xmlns:a16="http://schemas.microsoft.com/office/drawing/2014/main" val="454666851"/>
                    </a:ext>
                  </a:extLst>
                </a:gridCol>
                <a:gridCol w="441198">
                  <a:extLst>
                    <a:ext uri="{9D8B030D-6E8A-4147-A177-3AD203B41FA5}">
                      <a16:colId xmlns:a16="http://schemas.microsoft.com/office/drawing/2014/main" val="2715186487"/>
                    </a:ext>
                  </a:extLst>
                </a:gridCol>
                <a:gridCol w="441198">
                  <a:extLst>
                    <a:ext uri="{9D8B030D-6E8A-4147-A177-3AD203B41FA5}">
                      <a16:colId xmlns:a16="http://schemas.microsoft.com/office/drawing/2014/main" val="3455973076"/>
                    </a:ext>
                  </a:extLst>
                </a:gridCol>
              </a:tblGrid>
              <a:tr h="157869"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2013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2014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2015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2016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2017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2862086"/>
                  </a:ext>
                </a:extLst>
              </a:tr>
              <a:tr h="2447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Congenital Syphilis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65168752"/>
                  </a:ext>
                </a:extLst>
              </a:tr>
              <a:tr h="3633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Female Syphilis</a:t>
                      </a:r>
                      <a:r>
                        <a:rPr lang="en-US" sz="1000" u="none" strike="noStrike" dirty="0" smtClean="0">
                          <a:effectLst/>
                          <a:latin typeface="+mn-lt"/>
                        </a:rPr>
                        <a:t>, </a:t>
                      </a:r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age </a:t>
                      </a:r>
                      <a:r>
                        <a:rPr lang="en-US" sz="1000" u="none" strike="noStrike" dirty="0" smtClean="0">
                          <a:effectLst/>
                          <a:latin typeface="+mn-lt"/>
                        </a:rPr>
                        <a:t>12-44 years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01661479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488417" y="4052971"/>
            <a:ext cx="33410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Figure </a:t>
            </a:r>
            <a:r>
              <a:rPr lang="en-US" sz="1000" dirty="0" smtClean="0"/>
              <a:t>1B: Facility </a:t>
            </a:r>
            <a:r>
              <a:rPr lang="en-US" sz="1000" dirty="0"/>
              <a:t>syphilis treatment adequacy, CBA* </a:t>
            </a:r>
            <a:r>
              <a:rPr lang="en-US" sz="1000" dirty="0" smtClean="0"/>
              <a:t>women</a:t>
            </a:r>
            <a:endParaRPr lang="en-US" sz="1000" dirty="0"/>
          </a:p>
        </p:txBody>
      </p:sp>
      <p:graphicFrame>
        <p:nvGraphicFramePr>
          <p:cNvPr id="22" name="Chart 21" descr="Facility syphilis treatment adequacy, child-bearing women" title="Figure 1B"/>
          <p:cNvGraphicFramePr/>
          <p:nvPr>
            <p:extLst>
              <p:ext uri="{D42A27DB-BD31-4B8C-83A1-F6EECF244321}">
                <p14:modId xmlns:p14="http://schemas.microsoft.com/office/powerpoint/2010/main" val="1747600451"/>
              </p:ext>
            </p:extLst>
          </p:nvPr>
        </p:nvGraphicFramePr>
        <p:xfrm>
          <a:off x="3577652" y="3872096"/>
          <a:ext cx="3257182" cy="214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488417" y="5964900"/>
            <a:ext cx="3341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Figure 2</a:t>
            </a:r>
            <a:r>
              <a:rPr lang="en-US" sz="1000" dirty="0" smtClean="0"/>
              <a:t>B: Facility </a:t>
            </a:r>
            <a:r>
              <a:rPr lang="en-US" sz="1000" dirty="0"/>
              <a:t>syphilis treatment </a:t>
            </a:r>
            <a:r>
              <a:rPr lang="en-US" sz="1000" dirty="0" smtClean="0"/>
              <a:t>timeliness from specimen collection, </a:t>
            </a:r>
            <a:r>
              <a:rPr lang="en-US" sz="1000" dirty="0"/>
              <a:t>CBA* </a:t>
            </a:r>
            <a:r>
              <a:rPr lang="en-US" sz="1000" dirty="0" smtClean="0"/>
              <a:t>women</a:t>
            </a:r>
            <a:endParaRPr lang="en-US" sz="1000" dirty="0"/>
          </a:p>
        </p:txBody>
      </p:sp>
      <p:graphicFrame>
        <p:nvGraphicFramePr>
          <p:cNvPr id="27" name="Chart 26" descr="Facility syphilis treatment timeliness from specimen collection, child-bearing women" title="Figure 2B"/>
          <p:cNvGraphicFramePr/>
          <p:nvPr>
            <p:extLst>
              <p:ext uri="{D42A27DB-BD31-4B8C-83A1-F6EECF244321}">
                <p14:modId xmlns:p14="http://schemas.microsoft.com/office/powerpoint/2010/main" val="1654116982"/>
              </p:ext>
            </p:extLst>
          </p:nvPr>
        </p:nvGraphicFramePr>
        <p:xfrm>
          <a:off x="3577652" y="5879516"/>
          <a:ext cx="3257182" cy="214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25730" y="8027539"/>
            <a:ext cx="212598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 dirty="0"/>
              <a:t>Next steps: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618" y="8171953"/>
            <a:ext cx="680414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The </a:t>
            </a:r>
            <a:r>
              <a:rPr lang="en-US" sz="1050" dirty="0" smtClean="0"/>
              <a:t>XXX </a:t>
            </a:r>
            <a:r>
              <a:rPr lang="en-US" sz="1050" dirty="0"/>
              <a:t>County Department of Public Health would appreciate if </a:t>
            </a:r>
            <a:r>
              <a:rPr lang="en-US" sz="1050" dirty="0" smtClean="0"/>
              <a:t>Facility/Provider Y would </a:t>
            </a:r>
            <a:r>
              <a:rPr lang="en-US" sz="1050" dirty="0"/>
              <a:t>emphasize:</a:t>
            </a:r>
          </a:p>
          <a:p>
            <a:pPr marL="628663" lvl="1" indent="-171454">
              <a:buFont typeface="Arial" panose="020B0604020202020204" pitchFamily="34" charset="0"/>
              <a:buChar char="•"/>
            </a:pPr>
            <a:r>
              <a:rPr lang="en-US" sz="1050" dirty="0" smtClean="0"/>
              <a:t>Providing </a:t>
            </a:r>
            <a:r>
              <a:rPr lang="en-US" sz="1050" dirty="0"/>
              <a:t>adequate and timely treatment of all syphilis cases, especially females </a:t>
            </a:r>
            <a:endParaRPr lang="en-US" sz="1050" dirty="0" smtClean="0"/>
          </a:p>
          <a:p>
            <a:pPr marL="628663" lvl="1" indent="-171454">
              <a:buFont typeface="Arial" panose="020B0604020202020204" pitchFamily="34" charset="0"/>
              <a:buChar char="•"/>
            </a:pPr>
            <a:r>
              <a:rPr lang="en-US" sz="1050" dirty="0" smtClean="0"/>
              <a:t>Providing </a:t>
            </a:r>
            <a:r>
              <a:rPr lang="en-US" sz="1050" dirty="0"/>
              <a:t>appropriate</a:t>
            </a:r>
            <a:r>
              <a:rPr lang="en-US" sz="1050" dirty="0" smtClean="0"/>
              <a:t> evaluation and treatment for infants born to women with syphilis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dirty="0"/>
              <a:t>If you have any questions about STDs and reporting or would like technical assistance related to female and/or congenital syphilis, please contact us via </a:t>
            </a:r>
            <a:r>
              <a:rPr lang="en-US" sz="1050" dirty="0" smtClean="0"/>
              <a:t>[insert local phone/fax/email].</a:t>
            </a:r>
            <a:endParaRPr lang="en-US" sz="1050" dirty="0"/>
          </a:p>
        </p:txBody>
      </p:sp>
      <p:sp>
        <p:nvSpPr>
          <p:cNvPr id="34" name="Footer Placeholder 33"/>
          <p:cNvSpPr>
            <a:spLocks noGrp="1"/>
          </p:cNvSpPr>
          <p:nvPr>
            <p:ph type="ftr" sz="quarter" idx="11"/>
          </p:nvPr>
        </p:nvSpPr>
        <p:spPr>
          <a:xfrm>
            <a:off x="125730" y="9223732"/>
            <a:ext cx="2574759" cy="308928"/>
          </a:xfrm>
        </p:spPr>
        <p:txBody>
          <a:bodyPr vert="horz" lIns="0" tIns="43543" rIns="0" bIns="43543" rtlCol="0" anchor="t" anchorCtr="0"/>
          <a:lstStyle/>
          <a:p>
            <a:pPr algn="l"/>
            <a:r>
              <a:rPr lang="en-US" dirty="0" smtClean="0"/>
              <a:t>*CBA (child-bearing age) is defined as 12 - 44 years. Data source: </a:t>
            </a:r>
            <a:r>
              <a:rPr lang="en-US" dirty="0" err="1" smtClean="0"/>
              <a:t>CalREDIE</a:t>
            </a:r>
            <a:r>
              <a:rPr lang="en-US" dirty="0" smtClean="0"/>
              <a:t>, [Date of data extract].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7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ff2d280d04f435e8ad65f64297220d7 xmlns="a48324c4-7d20-48d3-8188-32763737222b">
      <Terms xmlns="http://schemas.microsoft.com/office/infopath/2007/PartnerControls"/>
    </off2d280d04f435e8ad65f64297220d7>
    <TaxCatchAll xmlns="a48324c4-7d20-48d3-8188-32763737222b">
      <Value>97</Value>
      <Value>438</Value>
      <Value>151</Value>
      <Value>455</Value>
    </TaxCatchAll>
    <kcdf3820fa7642e8be4bb4902ce9671f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Congenital Syphilis</TermName>
          <TermId xmlns="http://schemas.microsoft.com/office/infopath/2007/PartnerControls">e8b65790-6861-4004-86ae-aff515f5eab4</TermId>
        </TermInfo>
        <TermInfo xmlns="http://schemas.microsoft.com/office/infopath/2007/PartnerControls">
          <TermName xmlns="http://schemas.microsoft.com/office/infopath/2007/PartnerControls">Sexually Transmitted Diseases</TermName>
          <TermId xmlns="http://schemas.microsoft.com/office/infopath/2007/PartnerControls">f7648caa-1f54-490e-8e9f-85f51ab3ecf2</TermId>
        </TermInfo>
      </Terms>
    </kcdf3820fa7642e8be4bb4902ce9671f>
    <bb1a85d7c91c4659b60f056ef7672151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Communicable Disease Control</TermName>
          <TermId xmlns="http://schemas.microsoft.com/office/infopath/2007/PartnerControls">d26e874b-aea1-4c13-b19f-52c74bbbcd89</TermId>
        </TermInfo>
      </Terms>
    </bb1a85d7c91c4659b60f056ef7672151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 (United States)</TermName>
          <TermId xmlns="http://schemas.microsoft.com/office/infopath/2007/PartnerControls">25e340a5-d50c-48d7-adc0-a905fb7bff5c</TermId>
        </TermInfo>
      </Terms>
    </e703b7d8b6284097bcc8d89d108ab72a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C8C9B97-8E5F-483C-8B4F-402F3553EF5F}"/>
</file>

<file path=customXml/itemProps2.xml><?xml version="1.0" encoding="utf-8"?>
<ds:datastoreItem xmlns:ds="http://schemas.openxmlformats.org/officeDocument/2006/customXml" ds:itemID="{8DB7CA57-8024-4DD2-8DD2-50C94933DBAA}"/>
</file>

<file path=customXml/itemProps3.xml><?xml version="1.0" encoding="utf-8"?>
<ds:datastoreItem xmlns:ds="http://schemas.openxmlformats.org/officeDocument/2006/customXml" ds:itemID="{7F1B6ADC-44CE-49CB-8231-BAE10BB7EE7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1992</TotalTime>
  <Words>409</Words>
  <Application>Microsoft Office PowerPoint</Application>
  <PresentationFormat>Custom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Health Care Provider Visit Data Summary Resource</vt:lpstr>
    </vt:vector>
  </TitlesOfParts>
  <Company>CDPH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Care Provider Visit Data Summary Resource</dc:title>
  <dc:creator>Dhaliwal, Satvinder@CDPH</dc:creator>
  <cp:keywords>Congenital Syphilis</cp:keywords>
  <cp:lastModifiedBy>Polich, Meghan@CDPH</cp:lastModifiedBy>
  <cp:revision>64</cp:revision>
  <cp:lastPrinted>2018-06-19T23:56:01Z</cp:lastPrinted>
  <dcterms:created xsi:type="dcterms:W3CDTF">2018-06-15T17:45:00Z</dcterms:created>
  <dcterms:modified xsi:type="dcterms:W3CDTF">2020-03-18T22:55:04Z</dcterms:modified>
  <cp:category>Congenital Syphilis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 (United States)|25e340a5-d50c-48d7-adc0-a905fb7bff5c</vt:lpwstr>
  </property>
  <property fmtid="{D5CDD505-2E9C-101B-9397-08002B2CF9AE}" pid="4" name="Topic">
    <vt:lpwstr>455;#Congenital Syphilis|e8b65790-6861-4004-86ae-aff515f5eab4;#438;#Sexually Transmitted Diseases|f7648caa-1f54-490e-8e9f-85f51ab3ecf2</vt:lpwstr>
  </property>
  <property fmtid="{D5CDD505-2E9C-101B-9397-08002B2CF9AE}" pid="5" name="CDPH Audience">
    <vt:lpwstr/>
  </property>
  <property fmtid="{D5CDD505-2E9C-101B-9397-08002B2CF9AE}" pid="6" name="Program">
    <vt:lpwstr>151;#Communicable Disease Control|d26e874b-aea1-4c13-b19f-52c74bbbcd89</vt:lpwstr>
  </property>
</Properties>
</file>