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20"/>
  </p:notesMasterIdLst>
  <p:handoutMasterIdLst>
    <p:handoutMasterId r:id="rId21"/>
  </p:handoutMasterIdLst>
  <p:sldIdLst>
    <p:sldId id="431" r:id="rId2"/>
    <p:sldId id="432" r:id="rId3"/>
    <p:sldId id="472" r:id="rId4"/>
    <p:sldId id="433" r:id="rId5"/>
    <p:sldId id="434" r:id="rId6"/>
    <p:sldId id="456" r:id="rId7"/>
    <p:sldId id="441" r:id="rId8"/>
    <p:sldId id="474" r:id="rId9"/>
    <p:sldId id="461" r:id="rId10"/>
    <p:sldId id="467" r:id="rId11"/>
    <p:sldId id="445" r:id="rId12"/>
    <p:sldId id="448" r:id="rId13"/>
    <p:sldId id="449" r:id="rId14"/>
    <p:sldId id="457" r:id="rId15"/>
    <p:sldId id="462" r:id="rId16"/>
    <p:sldId id="473" r:id="rId17"/>
    <p:sldId id="464" r:id="rId18"/>
    <p:sldId id="465" r:id="rId1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BF1F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2" autoAdjust="0"/>
    <p:restoredTop sz="90842" autoAdjust="0"/>
  </p:normalViewPr>
  <p:slideViewPr>
    <p:cSldViewPr>
      <p:cViewPr varScale="1">
        <p:scale>
          <a:sx n="91" d="100"/>
          <a:sy n="91" d="100"/>
        </p:scale>
        <p:origin x="96" y="294"/>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6"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t" anchorCtr="0" compatLnSpc="1">
            <a:prstTxWarp prst="textNoShape">
              <a:avLst/>
            </a:prstTxWarp>
          </a:bodyPr>
          <a:lstStyle>
            <a:lvl1pPr defTabSz="930275" eaLnBrk="1" hangingPunct="1">
              <a:defRPr sz="1200"/>
            </a:lvl1pPr>
          </a:lstStyle>
          <a:p>
            <a:pPr>
              <a:defRPr/>
            </a:pPr>
            <a:endParaRPr lang="en-US"/>
          </a:p>
        </p:txBody>
      </p:sp>
      <p:sp>
        <p:nvSpPr>
          <p:cNvPr id="180227"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t" anchorCtr="0" compatLnSpc="1">
            <a:prstTxWarp prst="textNoShape">
              <a:avLst/>
            </a:prstTxWarp>
          </a:bodyPr>
          <a:lstStyle>
            <a:lvl1pPr algn="r" defTabSz="930275" eaLnBrk="1" hangingPunct="1">
              <a:defRPr sz="1200"/>
            </a:lvl1pPr>
          </a:lstStyle>
          <a:p>
            <a:pPr>
              <a:defRPr/>
            </a:pPr>
            <a:endParaRPr lang="en-US"/>
          </a:p>
        </p:txBody>
      </p:sp>
      <p:sp>
        <p:nvSpPr>
          <p:cNvPr id="180228"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b" anchorCtr="0" compatLnSpc="1">
            <a:prstTxWarp prst="textNoShape">
              <a:avLst/>
            </a:prstTxWarp>
          </a:bodyPr>
          <a:lstStyle>
            <a:lvl1pPr defTabSz="930275" eaLnBrk="1" hangingPunct="1">
              <a:defRPr sz="1200"/>
            </a:lvl1pPr>
          </a:lstStyle>
          <a:p>
            <a:pPr>
              <a:defRPr/>
            </a:pPr>
            <a:endParaRPr lang="en-US"/>
          </a:p>
        </p:txBody>
      </p:sp>
      <p:sp>
        <p:nvSpPr>
          <p:cNvPr id="180229"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b" anchorCtr="0" compatLnSpc="1">
            <a:prstTxWarp prst="textNoShape">
              <a:avLst/>
            </a:prstTxWarp>
          </a:bodyPr>
          <a:lstStyle>
            <a:lvl1pPr algn="r" defTabSz="930275" eaLnBrk="1" hangingPunct="1">
              <a:defRPr sz="1200"/>
            </a:lvl1pPr>
          </a:lstStyle>
          <a:p>
            <a:pPr>
              <a:defRPr/>
            </a:pPr>
            <a:fld id="{25B4EA80-97CD-4854-B797-B8B61BC92181}" type="slidenum">
              <a:rPr lang="en-US"/>
              <a:pPr>
                <a:defRPr/>
              </a:pPr>
              <a:t>‹#›</a:t>
            </a:fld>
            <a:endParaRPr lang="en-US"/>
          </a:p>
        </p:txBody>
      </p:sp>
    </p:spTree>
    <p:extLst>
      <p:ext uri="{BB962C8B-B14F-4D97-AF65-F5344CB8AC3E}">
        <p14:creationId xmlns:p14="http://schemas.microsoft.com/office/powerpoint/2010/main" val="890045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t" anchorCtr="0" compatLnSpc="1">
            <a:prstTxWarp prst="textNoShape">
              <a:avLst/>
            </a:prstTxWarp>
          </a:bodyPr>
          <a:lstStyle>
            <a:lvl1pPr defTabSz="930275" eaLnBrk="1" hangingPunct="1">
              <a:defRPr sz="1200"/>
            </a:lvl1pPr>
          </a:lstStyle>
          <a:p>
            <a:pPr>
              <a:defRPr/>
            </a:pPr>
            <a:endParaRPr lang="en-US"/>
          </a:p>
        </p:txBody>
      </p:sp>
      <p:sp>
        <p:nvSpPr>
          <p:cNvPr id="4099"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t" anchorCtr="0" compatLnSpc="1">
            <a:prstTxWarp prst="textNoShape">
              <a:avLst/>
            </a:prstTxWarp>
          </a:bodyPr>
          <a:lstStyle>
            <a:lvl1pPr algn="r" defTabSz="930275" eaLnBrk="1" hangingPunct="1">
              <a:defRPr sz="1200"/>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b" anchorCtr="0" compatLnSpc="1">
            <a:prstTxWarp prst="textNoShape">
              <a:avLst/>
            </a:prstTxWarp>
          </a:bodyPr>
          <a:lstStyle>
            <a:lvl1pPr defTabSz="930275" eaLnBrk="1" hangingPunct="1">
              <a:defRPr sz="1200"/>
            </a:lvl1pPr>
          </a:lstStyle>
          <a:p>
            <a:pPr>
              <a:defRPr/>
            </a:pPr>
            <a:endParaRPr lang="en-US"/>
          </a:p>
        </p:txBody>
      </p:sp>
      <p:sp>
        <p:nvSpPr>
          <p:cNvPr id="4103"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67" tIns="46484" rIns="92967" bIns="46484" numCol="1" anchor="b" anchorCtr="0" compatLnSpc="1">
            <a:prstTxWarp prst="textNoShape">
              <a:avLst/>
            </a:prstTxWarp>
          </a:bodyPr>
          <a:lstStyle>
            <a:lvl1pPr algn="r" defTabSz="930275" eaLnBrk="1" hangingPunct="1">
              <a:defRPr sz="1200"/>
            </a:lvl1pPr>
          </a:lstStyle>
          <a:p>
            <a:pPr>
              <a:defRPr/>
            </a:pPr>
            <a:fld id="{10266680-ABCC-48CC-8186-E56E24C9BC14}" type="slidenum">
              <a:rPr lang="en-US"/>
              <a:pPr>
                <a:defRPr/>
              </a:pPr>
              <a:t>‹#›</a:t>
            </a:fld>
            <a:endParaRPr lang="en-US"/>
          </a:p>
        </p:txBody>
      </p:sp>
    </p:spTree>
    <p:extLst>
      <p:ext uri="{BB962C8B-B14F-4D97-AF65-F5344CB8AC3E}">
        <p14:creationId xmlns:p14="http://schemas.microsoft.com/office/powerpoint/2010/main" val="7453038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Updated:</a:t>
            </a:r>
            <a:r>
              <a:rPr lang="en-US" baseline="0" dirty="0"/>
              <a:t> date</a:t>
            </a:r>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a:t>
            </a:fld>
            <a:endParaRPr lang="en-US"/>
          </a:p>
        </p:txBody>
      </p:sp>
    </p:spTree>
    <p:extLst>
      <p:ext uri="{BB962C8B-B14F-4D97-AF65-F5344CB8AC3E}">
        <p14:creationId xmlns:p14="http://schemas.microsoft.com/office/powerpoint/2010/main" val="3326952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18</a:t>
            </a:fld>
            <a:endParaRPr lang="en-US"/>
          </a:p>
        </p:txBody>
      </p:sp>
    </p:spTree>
    <p:extLst>
      <p:ext uri="{BB962C8B-B14F-4D97-AF65-F5344CB8AC3E}">
        <p14:creationId xmlns:p14="http://schemas.microsoft.com/office/powerpoint/2010/main" val="3971104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6</a:t>
            </a:fld>
            <a:endParaRPr lang="en-US"/>
          </a:p>
        </p:txBody>
      </p:sp>
    </p:spTree>
    <p:extLst>
      <p:ext uri="{BB962C8B-B14F-4D97-AF65-F5344CB8AC3E}">
        <p14:creationId xmlns:p14="http://schemas.microsoft.com/office/powerpoint/2010/main" val="4121670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7</a:t>
            </a:fld>
            <a:endParaRPr lang="en-US"/>
          </a:p>
        </p:txBody>
      </p:sp>
    </p:spTree>
    <p:extLst>
      <p:ext uri="{BB962C8B-B14F-4D97-AF65-F5344CB8AC3E}">
        <p14:creationId xmlns:p14="http://schemas.microsoft.com/office/powerpoint/2010/main" val="3683326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9</a:t>
            </a:fld>
            <a:endParaRPr lang="en-US"/>
          </a:p>
        </p:txBody>
      </p:sp>
    </p:spTree>
    <p:extLst>
      <p:ext uri="{BB962C8B-B14F-4D97-AF65-F5344CB8AC3E}">
        <p14:creationId xmlns:p14="http://schemas.microsoft.com/office/powerpoint/2010/main" val="3683326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11</a:t>
            </a:fld>
            <a:endParaRPr lang="en-US"/>
          </a:p>
        </p:txBody>
      </p:sp>
    </p:spTree>
    <p:extLst>
      <p:ext uri="{BB962C8B-B14F-4D97-AF65-F5344CB8AC3E}">
        <p14:creationId xmlns:p14="http://schemas.microsoft.com/office/powerpoint/2010/main" val="3971104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12</a:t>
            </a:fld>
            <a:endParaRPr lang="en-US"/>
          </a:p>
        </p:txBody>
      </p:sp>
    </p:spTree>
    <p:extLst>
      <p:ext uri="{BB962C8B-B14F-4D97-AF65-F5344CB8AC3E}">
        <p14:creationId xmlns:p14="http://schemas.microsoft.com/office/powerpoint/2010/main" val="3956346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13</a:t>
            </a:fld>
            <a:endParaRPr lang="en-US"/>
          </a:p>
        </p:txBody>
      </p:sp>
    </p:spTree>
    <p:extLst>
      <p:ext uri="{BB962C8B-B14F-4D97-AF65-F5344CB8AC3E}">
        <p14:creationId xmlns:p14="http://schemas.microsoft.com/office/powerpoint/2010/main" val="194704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14</a:t>
            </a:fld>
            <a:endParaRPr lang="en-US"/>
          </a:p>
        </p:txBody>
      </p:sp>
    </p:spTree>
    <p:extLst>
      <p:ext uri="{BB962C8B-B14F-4D97-AF65-F5344CB8AC3E}">
        <p14:creationId xmlns:p14="http://schemas.microsoft.com/office/powerpoint/2010/main" val="3230192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266680-ABCC-48CC-8186-E56E24C9BC14}" type="slidenum">
              <a:rPr lang="en-US" smtClean="0"/>
              <a:pPr>
                <a:defRPr/>
              </a:pPr>
              <a:t>15</a:t>
            </a:fld>
            <a:endParaRPr lang="en-US"/>
          </a:p>
        </p:txBody>
      </p:sp>
    </p:spTree>
    <p:extLst>
      <p:ext uri="{BB962C8B-B14F-4D97-AF65-F5344CB8AC3E}">
        <p14:creationId xmlns:p14="http://schemas.microsoft.com/office/powerpoint/2010/main" val="3683326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019003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183671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1" y="274639"/>
            <a:ext cx="20193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1" y="274639"/>
            <a:ext cx="59055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339523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77200" cy="1143000"/>
          </a:xfrm>
        </p:spPr>
        <p:txBody>
          <a:bodyPr/>
          <a:lstStyle/>
          <a:p>
            <a:r>
              <a:rPr lang="en-US"/>
              <a:t>Click to edit Master title style</a:t>
            </a:r>
          </a:p>
        </p:txBody>
      </p:sp>
      <p:sp>
        <p:nvSpPr>
          <p:cNvPr id="3" name="Content Placeholder 2"/>
          <p:cNvSpPr>
            <a:spLocks noGrp="1"/>
          </p:cNvSpPr>
          <p:nvPr>
            <p:ph sz="half" idx="1"/>
          </p:nvPr>
        </p:nvSpPr>
        <p:spPr>
          <a:xfrm>
            <a:off x="762000" y="1828801"/>
            <a:ext cx="3886200" cy="4297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00600" y="1828801"/>
            <a:ext cx="3886200" cy="2071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800600" y="4052889"/>
            <a:ext cx="3886200" cy="2073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3884114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77200" cy="1143000"/>
          </a:xfrm>
        </p:spPr>
        <p:txBody>
          <a:bodyPr/>
          <a:lstStyle/>
          <a:p>
            <a:r>
              <a:rPr lang="en-US"/>
              <a:t>Click to edit Master title style</a:t>
            </a:r>
          </a:p>
        </p:txBody>
      </p:sp>
      <p:sp>
        <p:nvSpPr>
          <p:cNvPr id="3" name="Content Placeholder 2"/>
          <p:cNvSpPr>
            <a:spLocks noGrp="1"/>
          </p:cNvSpPr>
          <p:nvPr>
            <p:ph sz="half" idx="1"/>
          </p:nvPr>
        </p:nvSpPr>
        <p:spPr>
          <a:xfrm>
            <a:off x="762000" y="1828801"/>
            <a:ext cx="7924800" cy="2071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2000" y="4052889"/>
            <a:ext cx="7924800" cy="2073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38029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77200" cy="1143000"/>
          </a:xfrm>
        </p:spPr>
        <p:txBody>
          <a:bodyPr/>
          <a:lstStyle/>
          <a:p>
            <a:r>
              <a:rPr lang="en-US"/>
              <a:t>Click to edit Master title style</a:t>
            </a:r>
          </a:p>
        </p:txBody>
      </p:sp>
      <p:sp>
        <p:nvSpPr>
          <p:cNvPr id="3" name="Chart Placeholder 2"/>
          <p:cNvSpPr>
            <a:spLocks noGrp="1"/>
          </p:cNvSpPr>
          <p:nvPr>
            <p:ph type="chart" idx="1"/>
          </p:nvPr>
        </p:nvSpPr>
        <p:spPr>
          <a:xfrm>
            <a:off x="762000" y="1828801"/>
            <a:ext cx="7924800" cy="4297363"/>
          </a:xfrm>
        </p:spPr>
        <p:txBody>
          <a:bodyPr/>
          <a:lstStyle/>
          <a:p>
            <a:pPr lvl="0"/>
            <a:endParaRPr lang="en-US" noProof="0"/>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197408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77200" cy="1143000"/>
          </a:xfrm>
        </p:spPr>
        <p:txBody>
          <a:bodyPr/>
          <a:lstStyle/>
          <a:p>
            <a:r>
              <a:rPr lang="en-US"/>
              <a:t>Click to edit Master title style</a:t>
            </a:r>
          </a:p>
        </p:txBody>
      </p:sp>
      <p:sp>
        <p:nvSpPr>
          <p:cNvPr id="3" name="Text Placeholder 2"/>
          <p:cNvSpPr>
            <a:spLocks noGrp="1"/>
          </p:cNvSpPr>
          <p:nvPr>
            <p:ph type="body" sz="half" idx="1"/>
          </p:nvPr>
        </p:nvSpPr>
        <p:spPr>
          <a:xfrm>
            <a:off x="762000" y="1828801"/>
            <a:ext cx="3886200" cy="4297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828801"/>
            <a:ext cx="3886200" cy="4297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3424142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087515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715422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828801"/>
            <a:ext cx="38862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828801"/>
            <a:ext cx="38862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634879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
          <p:cNvSpPr>
            <a:spLocks noGrp="1"/>
          </p:cNvSpPr>
          <p:nvPr>
            <p:ph type="sldNum" sz="quarter" idx="10"/>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158028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1807632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4284038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0155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extLst>
      <p:ext uri="{BB962C8B-B14F-4D97-AF65-F5344CB8AC3E}">
        <p14:creationId xmlns:p14="http://schemas.microsoft.com/office/powerpoint/2010/main" val="259116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85800" y="274638"/>
            <a:ext cx="8077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762000" y="1828801"/>
            <a:ext cx="79248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2132" name="Rectangle 15"/>
          <p:cNvSpPr txBox="1">
            <a:spLocks noGrp="1" noChangeArrowheads="1"/>
          </p:cNvSpPr>
          <p:nvPr userDrawn="1"/>
        </p:nvSpPr>
        <p:spPr bwMode="auto">
          <a:xfrm>
            <a:off x="4930775" y="6562726"/>
            <a:ext cx="4114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defRPr/>
            </a:pPr>
            <a:r>
              <a:rPr lang="en-US" sz="1000" b="1">
                <a:solidFill>
                  <a:srgbClr val="0167BB"/>
                </a:solidFill>
              </a:rPr>
              <a:t>STD Control Branch</a:t>
            </a:r>
          </a:p>
        </p:txBody>
      </p:sp>
      <p:cxnSp>
        <p:nvCxnSpPr>
          <p:cNvPr id="1029" name="Straight Connector 7"/>
          <p:cNvCxnSpPr>
            <a:cxnSpLocks noChangeShapeType="1"/>
          </p:cNvCxnSpPr>
          <p:nvPr userDrawn="1"/>
        </p:nvCxnSpPr>
        <p:spPr bwMode="auto">
          <a:xfrm>
            <a:off x="4835525" y="6640514"/>
            <a:ext cx="4114800" cy="1587"/>
          </a:xfrm>
          <a:prstGeom prst="line">
            <a:avLst/>
          </a:prstGeom>
          <a:noFill/>
          <a:ln w="28575" algn="ctr">
            <a:solidFill>
              <a:srgbClr val="0167BB"/>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0000" dir="5400000" rotWithShape="0">
                    <a:srgbClr val="000000">
                      <a:alpha val="37999"/>
                    </a:srgbClr>
                  </a:outerShdw>
                </a:effectLst>
              </a14:hiddenEffects>
            </a:ext>
          </a:extLst>
        </p:spPr>
      </p:cxnSp>
      <p:cxnSp>
        <p:nvCxnSpPr>
          <p:cNvPr id="1030" name="Straight Arrow Connector 6"/>
          <p:cNvCxnSpPr>
            <a:cxnSpLocks noChangeShapeType="1"/>
          </p:cNvCxnSpPr>
          <p:nvPr userDrawn="1"/>
        </p:nvCxnSpPr>
        <p:spPr bwMode="auto">
          <a:xfrm rot="5400000">
            <a:off x="-2459037" y="2590801"/>
            <a:ext cx="5183188" cy="1587"/>
          </a:xfrm>
          <a:prstGeom prst="straightConnector1">
            <a:avLst/>
          </a:prstGeom>
          <a:noFill/>
          <a:ln w="28575" algn="ctr">
            <a:solidFill>
              <a:srgbClr val="0167BB"/>
            </a:solidFill>
            <a:round/>
            <a:headEnd/>
            <a:tailEnd/>
          </a:ln>
          <a:effectLst>
            <a:outerShdw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1031" name="Picture 7" descr="Logo-CDPH #1"/>
          <p:cNvPicPr>
            <a:picLocks noChangeAspect="1" noChangeArrowheads="1"/>
          </p:cNvPicPr>
          <p:nvPr userDrawn="1"/>
        </p:nvPicPr>
        <p:blipFill>
          <a:blip r:embed="rId17">
            <a:clrChange>
              <a:clrFrom>
                <a:srgbClr val="FBFBFB"/>
              </a:clrFrom>
              <a:clrTo>
                <a:srgbClr val="FBFBFB">
                  <a:alpha val="0"/>
                </a:srgbClr>
              </a:clrTo>
            </a:clrChange>
            <a:extLst>
              <a:ext uri="{28A0092B-C50C-407E-A947-70E740481C1C}">
                <a14:useLocalDpi xmlns:a14="http://schemas.microsoft.com/office/drawing/2010/main" val="0"/>
              </a:ext>
            </a:extLst>
          </a:blip>
          <a:srcRect/>
          <a:stretch>
            <a:fillRect/>
          </a:stretch>
        </p:blipFill>
        <p:spPr bwMode="auto">
          <a:xfrm>
            <a:off x="82552" y="6013451"/>
            <a:ext cx="8604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Arrow Connector 5"/>
          <p:cNvCxnSpPr>
            <a:cxnSpLocks noChangeShapeType="1"/>
          </p:cNvCxnSpPr>
          <p:nvPr userDrawn="1"/>
        </p:nvCxnSpPr>
        <p:spPr bwMode="auto">
          <a:xfrm rot="5400000">
            <a:off x="-2514599" y="2781300"/>
            <a:ext cx="5564188" cy="1588"/>
          </a:xfrm>
          <a:prstGeom prst="straightConnector1">
            <a:avLst/>
          </a:prstGeom>
          <a:noFill/>
          <a:ln w="28575" algn="ctr">
            <a:solidFill>
              <a:srgbClr val="658313"/>
            </a:solidFill>
            <a:round/>
            <a:headEnd/>
            <a:tailEnd/>
          </a:ln>
          <a:effectLst>
            <a:outerShdw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033" name="Straight Arrow Connector 4"/>
          <p:cNvCxnSpPr>
            <a:cxnSpLocks noChangeShapeType="1"/>
          </p:cNvCxnSpPr>
          <p:nvPr userDrawn="1"/>
        </p:nvCxnSpPr>
        <p:spPr bwMode="auto">
          <a:xfrm>
            <a:off x="0" y="133350"/>
            <a:ext cx="7772400" cy="1588"/>
          </a:xfrm>
          <a:prstGeom prst="straightConnector1">
            <a:avLst/>
          </a:prstGeom>
          <a:noFill/>
          <a:ln w="28575" algn="ctr">
            <a:solidFill>
              <a:srgbClr val="E4731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0000" dir="5400000" rotWithShape="0">
                    <a:srgbClr val="000000">
                      <a:alpha val="37999"/>
                    </a:srgbClr>
                  </a:outerShdw>
                </a:effectLst>
              </a14:hiddenEffects>
            </a:ext>
          </a:extLst>
        </p:spPr>
      </p:cxnSp>
      <p:sp>
        <p:nvSpPr>
          <p:cNvPr id="2" name="Slide Number Placeholder 1"/>
          <p:cNvSpPr>
            <a:spLocks noGrp="1"/>
          </p:cNvSpPr>
          <p:nvPr>
            <p:ph type="sldNum" sz="quarter" idx="4"/>
          </p:nvPr>
        </p:nvSpPr>
        <p:spPr>
          <a:xfrm>
            <a:off x="8305800" y="6275389"/>
            <a:ext cx="533400" cy="365125"/>
          </a:xfrm>
          <a:prstGeom prst="rect">
            <a:avLst/>
          </a:prstGeom>
        </p:spPr>
        <p:txBody>
          <a:bodyPr vert="horz" lIns="91440" tIns="45720" rIns="91440" bIns="45720" rtlCol="0" anchor="ctr"/>
          <a:lstStyle>
            <a:lvl1pPr algn="r">
              <a:defRPr sz="1200" baseline="0">
                <a:solidFill>
                  <a:schemeClr val="tx1"/>
                </a:solidFill>
                <a:latin typeface="Tw Cen MT" panose="020B0602020104020603" pitchFamily="34" charset="0"/>
              </a:defRPr>
            </a:lvl1pPr>
          </a:lstStyle>
          <a:p>
            <a:fld id="{0E90D1F9-AF1E-4E81-8593-9E65C0436C3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Lst>
  <p:hf sldNum="0" hdr="0" dt="0"/>
  <p:txStyles>
    <p:titleStyle>
      <a:lvl1pPr algn="ctr" rtl="0" eaLnBrk="0" fontAlgn="base" hangingPunct="0">
        <a:spcBef>
          <a:spcPct val="0"/>
        </a:spcBef>
        <a:spcAft>
          <a:spcPct val="0"/>
        </a:spcAft>
        <a:defRPr sz="4000" b="1">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Arial" pitchFamily="34" charset="0"/>
        </a:defRPr>
      </a:lvl2pPr>
      <a:lvl3pPr algn="ctr" rtl="0" eaLnBrk="0" fontAlgn="base" hangingPunct="0">
        <a:spcBef>
          <a:spcPct val="0"/>
        </a:spcBef>
        <a:spcAft>
          <a:spcPct val="0"/>
        </a:spcAft>
        <a:defRPr sz="4000" b="1">
          <a:solidFill>
            <a:schemeClr val="tx1"/>
          </a:solidFill>
          <a:latin typeface="Arial" pitchFamily="34" charset="0"/>
        </a:defRPr>
      </a:lvl3pPr>
      <a:lvl4pPr algn="ctr" rtl="0" eaLnBrk="0" fontAlgn="base" hangingPunct="0">
        <a:spcBef>
          <a:spcPct val="0"/>
        </a:spcBef>
        <a:spcAft>
          <a:spcPct val="0"/>
        </a:spcAft>
        <a:defRPr sz="4000" b="1">
          <a:solidFill>
            <a:schemeClr val="tx1"/>
          </a:solidFill>
          <a:latin typeface="Arial" pitchFamily="34" charset="0"/>
        </a:defRPr>
      </a:lvl4pPr>
      <a:lvl5pPr algn="ctr" rtl="0" eaLnBrk="0" fontAlgn="base" hangingPunct="0">
        <a:spcBef>
          <a:spcPct val="0"/>
        </a:spcBef>
        <a:spcAft>
          <a:spcPct val="0"/>
        </a:spcAft>
        <a:defRPr sz="4000" b="1">
          <a:solidFill>
            <a:schemeClr val="tx1"/>
          </a:solidFill>
          <a:latin typeface="Arial" pitchFamily="34" charset="0"/>
        </a:defRPr>
      </a:lvl5pPr>
      <a:lvl6pPr marL="457200" algn="ctr" rtl="0" fontAlgn="base">
        <a:spcBef>
          <a:spcPct val="0"/>
        </a:spcBef>
        <a:spcAft>
          <a:spcPct val="0"/>
        </a:spcAft>
        <a:defRPr sz="4000" b="1">
          <a:solidFill>
            <a:schemeClr val="tx1"/>
          </a:solidFill>
          <a:latin typeface="Arial" pitchFamily="34" charset="0"/>
        </a:defRPr>
      </a:lvl6pPr>
      <a:lvl7pPr marL="914400" algn="ctr" rtl="0" fontAlgn="base">
        <a:spcBef>
          <a:spcPct val="0"/>
        </a:spcBef>
        <a:spcAft>
          <a:spcPct val="0"/>
        </a:spcAft>
        <a:defRPr sz="4000" b="1">
          <a:solidFill>
            <a:schemeClr val="tx1"/>
          </a:solidFill>
          <a:latin typeface="Arial" pitchFamily="34" charset="0"/>
        </a:defRPr>
      </a:lvl7pPr>
      <a:lvl8pPr marL="1371600" algn="ctr" rtl="0" fontAlgn="base">
        <a:spcBef>
          <a:spcPct val="0"/>
        </a:spcBef>
        <a:spcAft>
          <a:spcPct val="0"/>
        </a:spcAft>
        <a:defRPr sz="4000" b="1">
          <a:solidFill>
            <a:schemeClr val="tx1"/>
          </a:solidFill>
          <a:latin typeface="Arial" pitchFamily="34" charset="0"/>
        </a:defRPr>
      </a:lvl8pPr>
      <a:lvl9pPr marL="1828800" algn="ctr" rtl="0" fontAlgn="base">
        <a:spcBef>
          <a:spcPct val="0"/>
        </a:spcBef>
        <a:spcAft>
          <a:spcPct val="0"/>
        </a:spcAft>
        <a:defRPr sz="4000" b="1">
          <a:solidFill>
            <a:schemeClr val="tx1"/>
          </a:solidFill>
          <a:latin typeface="Arial" pitchFamily="34" charset="0"/>
        </a:defRPr>
      </a:lvl9pPr>
    </p:titleStyle>
    <p:bodyStyle>
      <a:lvl1pPr marL="342900" indent="-342900" algn="l" rtl="0" eaLnBrk="0" fontAlgn="base" hangingPunct="0">
        <a:spcBef>
          <a:spcPct val="20000"/>
        </a:spcBef>
        <a:spcAft>
          <a:spcPct val="0"/>
        </a:spcAft>
        <a:buFont typeface="Arial"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2000">
          <a:solidFill>
            <a:schemeClr val="tx1"/>
          </a:solidFill>
          <a:latin typeface="+mn-lt"/>
        </a:defRPr>
      </a:lvl5pPr>
      <a:lvl6pPr marL="2514600" indent="-228600" algn="l" rtl="0" fontAlgn="base">
        <a:spcBef>
          <a:spcPct val="20000"/>
        </a:spcBef>
        <a:spcAft>
          <a:spcPct val="0"/>
        </a:spcAft>
        <a:buFont typeface="Arial" pitchFamily="34" charset="0"/>
        <a:buChar char="»"/>
        <a:defRPr sz="2000">
          <a:solidFill>
            <a:schemeClr val="tx1"/>
          </a:solidFill>
          <a:latin typeface="+mn-lt"/>
        </a:defRPr>
      </a:lvl6pPr>
      <a:lvl7pPr marL="2971800" indent="-228600" algn="l" rtl="0" fontAlgn="base">
        <a:spcBef>
          <a:spcPct val="20000"/>
        </a:spcBef>
        <a:spcAft>
          <a:spcPct val="0"/>
        </a:spcAft>
        <a:buFont typeface="Arial" pitchFamily="34" charset="0"/>
        <a:buChar char="»"/>
        <a:defRPr sz="2000">
          <a:solidFill>
            <a:schemeClr val="tx1"/>
          </a:solidFill>
          <a:latin typeface="+mn-lt"/>
        </a:defRPr>
      </a:lvl7pPr>
      <a:lvl8pPr marL="3429000" indent="-228600" algn="l" rtl="0" fontAlgn="base">
        <a:spcBef>
          <a:spcPct val="20000"/>
        </a:spcBef>
        <a:spcAft>
          <a:spcPct val="0"/>
        </a:spcAft>
        <a:buFont typeface="Arial" pitchFamily="34" charset="0"/>
        <a:buChar char="»"/>
        <a:defRPr sz="2000">
          <a:solidFill>
            <a:schemeClr val="tx1"/>
          </a:solidFill>
          <a:latin typeface="+mn-lt"/>
        </a:defRPr>
      </a:lvl8pPr>
      <a:lvl9pPr marL="3886200" indent="-228600" algn="l" rtl="0" fontAlgn="base">
        <a:spcBef>
          <a:spcPct val="20000"/>
        </a:spcBef>
        <a:spcAft>
          <a:spcPct val="0"/>
        </a:spcAft>
        <a:buFont typeface="Arial" pitchFamily="34"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8001000" cy="1470025"/>
          </a:xfrm>
        </p:spPr>
        <p:txBody>
          <a:bodyPr/>
          <a:lstStyle/>
          <a:p>
            <a:r>
              <a:rPr lang="en-US" b="0" dirty="0">
                <a:latin typeface="Tw Cen MT" panose="020B0602020104020603" pitchFamily="34" charset="0"/>
              </a:rPr>
              <a:t>Chronic Hepatitis C Infections in California</a:t>
            </a:r>
          </a:p>
        </p:txBody>
      </p:sp>
      <p:sp>
        <p:nvSpPr>
          <p:cNvPr id="3" name="Subtitle 2"/>
          <p:cNvSpPr>
            <a:spLocks noGrp="1"/>
          </p:cNvSpPr>
          <p:nvPr>
            <p:ph type="subTitle" idx="1"/>
          </p:nvPr>
        </p:nvSpPr>
        <p:spPr>
          <a:xfrm>
            <a:off x="1371600" y="3429000"/>
            <a:ext cx="6400800" cy="3124200"/>
          </a:xfrm>
        </p:spPr>
        <p:txBody>
          <a:bodyPr/>
          <a:lstStyle/>
          <a:p>
            <a:r>
              <a:rPr lang="en-US" sz="2600" b="1" dirty="0">
                <a:latin typeface="Tw Cen MT" panose="020B0602020104020603" pitchFamily="34" charset="0"/>
              </a:rPr>
              <a:t>Cases Newly Reported through 2018</a:t>
            </a:r>
            <a:endParaRPr lang="en-US" sz="2600" b="1" i="1" dirty="0">
              <a:latin typeface="Tw Cen MT" panose="020B0602020104020603" pitchFamily="34" charset="0"/>
            </a:endParaRPr>
          </a:p>
          <a:p>
            <a:endParaRPr lang="en-US" sz="2000" dirty="0">
              <a:latin typeface="Tw Cen MT" panose="020B0602020104020603" pitchFamily="34" charset="0"/>
            </a:endParaRPr>
          </a:p>
          <a:p>
            <a:r>
              <a:rPr lang="en-US" sz="2000">
                <a:latin typeface="Tw Cen MT" panose="020B0602020104020603" pitchFamily="34" charset="0"/>
              </a:rPr>
              <a:t>March </a:t>
            </a:r>
            <a:r>
              <a:rPr lang="en-US" sz="2000" dirty="0">
                <a:latin typeface="Tw Cen MT" panose="020B0602020104020603" pitchFamily="34" charset="0"/>
              </a:rPr>
              <a:t>2020</a:t>
            </a:r>
          </a:p>
          <a:p>
            <a:endParaRPr lang="en-US" dirty="0">
              <a:latin typeface="Tw Cen MT" panose="020B0602020104020603" pitchFamily="34" charset="0"/>
            </a:endParaRPr>
          </a:p>
          <a:p>
            <a:r>
              <a:rPr lang="en-US" sz="1800" dirty="0">
                <a:latin typeface="Tw Cen MT" panose="020B0602020104020603" pitchFamily="34" charset="0"/>
              </a:rPr>
              <a:t>Office of Viral Hepatitis Prevention</a:t>
            </a:r>
          </a:p>
          <a:p>
            <a:r>
              <a:rPr lang="en-US" sz="1800" dirty="0">
                <a:latin typeface="Tw Cen MT" panose="020B0602020104020603" pitchFamily="34" charset="0"/>
              </a:rPr>
              <a:t>California Department of Public Health (CDPH), STD Control Branch</a:t>
            </a:r>
          </a:p>
        </p:txBody>
      </p:sp>
    </p:spTree>
    <p:extLst>
      <p:ext uri="{BB962C8B-B14F-4D97-AF65-F5344CB8AC3E}">
        <p14:creationId xmlns:p14="http://schemas.microsoft.com/office/powerpoint/2010/main" val="4256627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304800"/>
            <a:ext cx="8077200" cy="533400"/>
          </a:xfrm>
        </p:spPr>
        <p:txBody>
          <a:bodyPr/>
          <a:lstStyle/>
          <a:p>
            <a:r>
              <a:rPr lang="en-US" sz="1700" dirty="0"/>
              <a:t>Chronic Hepatitis C – Rates of Newly Reported Cases by Age Group, California, 2014-2018</a:t>
            </a:r>
          </a:p>
        </p:txBody>
      </p:sp>
      <p:pic>
        <p:nvPicPr>
          <p:cNvPr id="6" name="Graph" descr="Line graph showing rates of reported chronic hepatitis C cases per 100,000 population for California by year from 2014 to 2018 by age group. Although people born during 1945-1965 had the highest rates of newly reported chronic hepatitis C infection in 2018 and made up 42 percent of newly reported cases, there has been an increasing proportion of newly reported chronic hepatitis C cases among adolescents and young adults over the last ten years.  The rate of newly reported cases among people ages 15-39. increased 44 percent from 2014 to 2016 but has remained stable since 2016.">
            <a:extLst>
              <a:ext uri="{FF2B5EF4-FFF2-40B4-BE49-F238E27FC236}">
                <a16:creationId xmlns:a16="http://schemas.microsoft.com/office/drawing/2014/main" id="{E1F85F0B-441E-4022-8F53-313744858832}"/>
              </a:ext>
            </a:extLst>
          </p:cNvPr>
          <p:cNvPicPr>
            <a:picLocks noChangeAspect="1"/>
          </p:cNvPicPr>
          <p:nvPr/>
        </p:nvPicPr>
        <p:blipFill>
          <a:blip r:embed="rId2"/>
          <a:stretch>
            <a:fillRect/>
          </a:stretch>
        </p:blipFill>
        <p:spPr>
          <a:xfrm>
            <a:off x="715818" y="1584683"/>
            <a:ext cx="8077200" cy="3074017"/>
          </a:xfrm>
          <a:prstGeom prst="rect">
            <a:avLst/>
          </a:prstGeom>
        </p:spPr>
      </p:pic>
    </p:spTree>
    <p:extLst>
      <p:ext uri="{BB962C8B-B14F-4D97-AF65-F5344CB8AC3E}">
        <p14:creationId xmlns:p14="http://schemas.microsoft.com/office/powerpoint/2010/main" val="1905517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09600" y="210880"/>
            <a:ext cx="8077200" cy="627321"/>
          </a:xfrm>
        </p:spPr>
        <p:txBody>
          <a:bodyPr/>
          <a:lstStyle/>
          <a:p>
            <a:r>
              <a:rPr lang="en-US" sz="1700" dirty="0"/>
              <a:t>Chronic Hepatitis C – Cases and Proportions of Newly Reported Cases for Which Race/Ethnicity is Known, by Race/Ethnicity, California, 2018</a:t>
            </a:r>
          </a:p>
        </p:txBody>
      </p:sp>
      <p:pic>
        <p:nvPicPr>
          <p:cNvPr id="4" name="Graph" descr="Bar graph showing the proportion of persons of different races/ethnicities among reported chronic hepatitis C cases and the California population in 2018. • Race/ethnicity data were not specified for 71 percent of newly reported chronic hepatitis C cases in 2018. Of cases with race/ethnicity reported, White, African American/Black, and American Indian/Alaska Native persons in California continued to be disproportionately affected by chronic hepatitis C in 2018. ">
            <a:extLst>
              <a:ext uri="{FF2B5EF4-FFF2-40B4-BE49-F238E27FC236}">
                <a16:creationId xmlns:a16="http://schemas.microsoft.com/office/drawing/2014/main" id="{C50BA40C-DA88-4949-9755-92118C775DB8}"/>
              </a:ext>
            </a:extLst>
          </p:cNvPr>
          <p:cNvPicPr>
            <a:picLocks noChangeAspect="1"/>
          </p:cNvPicPr>
          <p:nvPr/>
        </p:nvPicPr>
        <p:blipFill>
          <a:blip r:embed="rId3"/>
          <a:stretch>
            <a:fillRect/>
          </a:stretch>
        </p:blipFill>
        <p:spPr>
          <a:xfrm>
            <a:off x="838200" y="1001456"/>
            <a:ext cx="8077200" cy="4876622"/>
          </a:xfrm>
          <a:prstGeom prst="rect">
            <a:avLst/>
          </a:prstGeom>
        </p:spPr>
      </p:pic>
    </p:spTree>
    <p:extLst>
      <p:ext uri="{BB962C8B-B14F-4D97-AF65-F5344CB8AC3E}">
        <p14:creationId xmlns:p14="http://schemas.microsoft.com/office/powerpoint/2010/main" val="3969883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152400"/>
            <a:ext cx="8534400" cy="533400"/>
          </a:xfrm>
        </p:spPr>
        <p:txBody>
          <a:bodyPr/>
          <a:lstStyle/>
          <a:p>
            <a:r>
              <a:rPr lang="en-US" sz="1600" dirty="0"/>
              <a:t>Chronic Hepatitis C – Rates of Newly Reported Cases in Ranked Order by Local Health Jurisdiction, Excluding Cases in State Prisons, California, 2018</a:t>
            </a:r>
          </a:p>
        </p:txBody>
      </p:sp>
      <p:pic>
        <p:nvPicPr>
          <p:cNvPr id="2" name="Graph" descr="Bar graph showing the rate of reported chronic hepatitis C cases per 100,000 persons by local health jurisdiction for 2018. • Del Norte County had the highest rate of newly reported chronic hepatitis C cases among persons not incarcerated in state prisons in 2018, followed by Humboldt, Lake, Trinity, and Shasta counties. ">
            <a:extLst>
              <a:ext uri="{FF2B5EF4-FFF2-40B4-BE49-F238E27FC236}">
                <a16:creationId xmlns:a16="http://schemas.microsoft.com/office/drawing/2014/main" id="{37892DA6-BD76-42AE-A6E4-C399447E09A5}"/>
              </a:ext>
            </a:extLst>
          </p:cNvPr>
          <p:cNvPicPr>
            <a:picLocks noChangeAspect="1"/>
          </p:cNvPicPr>
          <p:nvPr/>
        </p:nvPicPr>
        <p:blipFill>
          <a:blip r:embed="rId3"/>
          <a:stretch>
            <a:fillRect/>
          </a:stretch>
        </p:blipFill>
        <p:spPr>
          <a:xfrm>
            <a:off x="609600" y="1752600"/>
            <a:ext cx="8305800" cy="2803841"/>
          </a:xfrm>
          <a:prstGeom prst="rect">
            <a:avLst/>
          </a:prstGeom>
        </p:spPr>
      </p:pic>
    </p:spTree>
    <p:extLst>
      <p:ext uri="{BB962C8B-B14F-4D97-AF65-F5344CB8AC3E}">
        <p14:creationId xmlns:p14="http://schemas.microsoft.com/office/powerpoint/2010/main" val="450680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152400"/>
            <a:ext cx="8534400" cy="719470"/>
          </a:xfrm>
        </p:spPr>
        <p:txBody>
          <a:bodyPr/>
          <a:lstStyle/>
          <a:p>
            <a:r>
              <a:rPr lang="en-US" sz="1700" dirty="0"/>
              <a:t>Chronic Hepatitis C – Case Counts and Rates of Newly Reported Cases by County, Excluding Cases in State Prisons, California, 2018</a:t>
            </a:r>
          </a:p>
        </p:txBody>
      </p:sp>
      <p:sp>
        <p:nvSpPr>
          <p:cNvPr id="22" name="TextBox 21"/>
          <p:cNvSpPr txBox="1"/>
          <p:nvPr/>
        </p:nvSpPr>
        <p:spPr>
          <a:xfrm>
            <a:off x="1447800" y="1062334"/>
            <a:ext cx="2167750" cy="830997"/>
          </a:xfrm>
          <a:prstGeom prst="rect">
            <a:avLst/>
          </a:prstGeom>
          <a:noFill/>
        </p:spPr>
        <p:txBody>
          <a:bodyPr wrap="square" rtlCol="0">
            <a:spAutoFit/>
          </a:bodyPr>
          <a:lstStyle/>
          <a:p>
            <a:pPr algn="ctr"/>
            <a:r>
              <a:rPr lang="en-US" sz="2400" b="1" dirty="0"/>
              <a:t>Case Counts	</a:t>
            </a:r>
          </a:p>
        </p:txBody>
      </p:sp>
      <p:sp>
        <p:nvSpPr>
          <p:cNvPr id="23" name="TextBox 22"/>
          <p:cNvSpPr txBox="1"/>
          <p:nvPr/>
        </p:nvSpPr>
        <p:spPr>
          <a:xfrm>
            <a:off x="5181600" y="1062334"/>
            <a:ext cx="1295400" cy="461665"/>
          </a:xfrm>
          <a:prstGeom prst="rect">
            <a:avLst/>
          </a:prstGeom>
          <a:noFill/>
        </p:spPr>
        <p:txBody>
          <a:bodyPr wrap="square" rtlCol="0">
            <a:spAutoFit/>
          </a:bodyPr>
          <a:lstStyle/>
          <a:p>
            <a:pPr algn="ctr"/>
            <a:r>
              <a:rPr lang="en-US" sz="2400" b="1" dirty="0"/>
              <a:t>Rates</a:t>
            </a:r>
          </a:p>
        </p:txBody>
      </p:sp>
      <p:pic>
        <p:nvPicPr>
          <p:cNvPr id="9" name="Case Counts Map" descr="Map showing the number of reported cases of chronic hepatitis C cases by county in 2018. The highest case counts are in Los Angeles and Orange Counties.">
            <a:extLst>
              <a:ext uri="{FF2B5EF4-FFF2-40B4-BE49-F238E27FC236}">
                <a16:creationId xmlns:a16="http://schemas.microsoft.com/office/drawing/2014/main" id="{02107ED4-008D-414A-AD1D-A08745D7E6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9450" y="1523999"/>
            <a:ext cx="2998198" cy="4114800"/>
          </a:xfrm>
          <a:prstGeom prst="rect">
            <a:avLst/>
          </a:prstGeom>
        </p:spPr>
      </p:pic>
      <p:pic>
        <p:nvPicPr>
          <p:cNvPr id="11" name="Rates Map" descr="Map showing the rate of reported chronic hepatitis cases per 100,000 people by county in 2018.  Rates are highest in Del Norte, Humboldt, Lake, and Trinity counties. ">
            <a:extLst>
              <a:ext uri="{FF2B5EF4-FFF2-40B4-BE49-F238E27FC236}">
                <a16:creationId xmlns:a16="http://schemas.microsoft.com/office/drawing/2014/main" id="{6ED5AB05-986B-4B7D-91A2-6B0F9F9C72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9745" y="1438849"/>
            <a:ext cx="3055390" cy="4199950"/>
          </a:xfrm>
          <a:prstGeom prst="rect">
            <a:avLst/>
          </a:prstGeom>
        </p:spPr>
      </p:pic>
      <p:sp>
        <p:nvSpPr>
          <p:cNvPr id="7" name="Notes"/>
          <p:cNvSpPr txBox="1"/>
          <p:nvPr/>
        </p:nvSpPr>
        <p:spPr>
          <a:xfrm>
            <a:off x="914400" y="5562600"/>
            <a:ext cx="7924800" cy="707886"/>
          </a:xfrm>
          <a:prstGeom prst="rect">
            <a:avLst/>
          </a:prstGeom>
          <a:noFill/>
        </p:spPr>
        <p:txBody>
          <a:bodyPr wrap="square" rtlCol="0">
            <a:spAutoFit/>
          </a:bodyPr>
          <a:lstStyle/>
          <a:p>
            <a:r>
              <a:rPr lang="en-US" sz="1000" dirty="0"/>
              <a:t>Notes: </a:t>
            </a:r>
          </a:p>
          <a:p>
            <a:r>
              <a:rPr lang="en-US" sz="1000" dirty="0"/>
              <a:t>* Rates were not calculated for local health jurisdictions that reported ten or fewer cases.</a:t>
            </a:r>
          </a:p>
          <a:p>
            <a:r>
              <a:rPr lang="en-US" sz="1000" dirty="0"/>
              <a:t>• State prisons cases were removed from local health jurisdiction totals and attributed to the state prison system as a whole.</a:t>
            </a:r>
          </a:p>
          <a:p>
            <a:r>
              <a:rPr lang="en-US" sz="1000" dirty="0"/>
              <a:t>Source: California Department of Public Health, Sexually Transmitted Disease (STD) Control Branch, Office of Viral Hepatitis Prevention </a:t>
            </a:r>
          </a:p>
        </p:txBody>
      </p:sp>
    </p:spTree>
    <p:extLst>
      <p:ext uri="{BB962C8B-B14F-4D97-AF65-F5344CB8AC3E}">
        <p14:creationId xmlns:p14="http://schemas.microsoft.com/office/powerpoint/2010/main" val="176601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p:txBody>
          <a:bodyPr/>
          <a:lstStyle/>
          <a:p>
            <a:r>
              <a:rPr lang="en-US" sz="3600" b="0" dirty="0">
                <a:latin typeface="Tw Cen MT" panose="020B0602020104020603" pitchFamily="34" charset="0"/>
              </a:rPr>
              <a:t>Epidemiology of Chronic Hepatitis C in State Prisons in California</a:t>
            </a:r>
          </a:p>
        </p:txBody>
      </p:sp>
    </p:spTree>
    <p:extLst>
      <p:ext uri="{BB962C8B-B14F-4D97-AF65-F5344CB8AC3E}">
        <p14:creationId xmlns:p14="http://schemas.microsoft.com/office/powerpoint/2010/main" val="1033011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28600"/>
            <a:ext cx="8534400" cy="762000"/>
          </a:xfrm>
        </p:spPr>
        <p:txBody>
          <a:bodyPr/>
          <a:lstStyle/>
          <a:p>
            <a:r>
              <a:rPr lang="en-US" sz="1700" dirty="0"/>
              <a:t>Chronic Hepatitis C – Rates of Newly Reported Cases in State Prisons, </a:t>
            </a:r>
            <a:br>
              <a:rPr lang="en-US" sz="1700" dirty="0"/>
            </a:br>
            <a:r>
              <a:rPr lang="en-US" sz="1700" dirty="0"/>
              <a:t>1994-2018</a:t>
            </a:r>
          </a:p>
        </p:txBody>
      </p:sp>
      <p:pic>
        <p:nvPicPr>
          <p:cNvPr id="6" name="Graph" descr="Line graph showing rates of reported chronic hepatitis C cases per 100,000 population for the California state prison system by year from 1994 to 2018. . The rate of newly reported chronic hepatitis C infection in state prisons increased 16 percent between 2014 and 2018, and 11 percent from 2017 to 2018. ">
            <a:extLst>
              <a:ext uri="{FF2B5EF4-FFF2-40B4-BE49-F238E27FC236}">
                <a16:creationId xmlns:a16="http://schemas.microsoft.com/office/drawing/2014/main" id="{74C8589E-2F59-4AE5-A637-969F770BFFF6}"/>
              </a:ext>
            </a:extLst>
          </p:cNvPr>
          <p:cNvPicPr>
            <a:picLocks noGrp="1" noChangeAspect="1"/>
          </p:cNvPicPr>
          <p:nvPr>
            <p:ph idx="1"/>
          </p:nvPr>
        </p:nvPicPr>
        <p:blipFill>
          <a:blip r:embed="rId3"/>
          <a:stretch>
            <a:fillRect/>
          </a:stretch>
        </p:blipFill>
        <p:spPr>
          <a:xfrm>
            <a:off x="838200" y="1447800"/>
            <a:ext cx="7310586" cy="4487283"/>
          </a:xfrm>
          <a:prstGeom prst="rect">
            <a:avLst/>
          </a:prstGeom>
        </p:spPr>
      </p:pic>
    </p:spTree>
    <p:extLst>
      <p:ext uri="{BB962C8B-B14F-4D97-AF65-F5344CB8AC3E}">
        <p14:creationId xmlns:p14="http://schemas.microsoft.com/office/powerpoint/2010/main" val="1952809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04800" y="228600"/>
            <a:ext cx="8534400" cy="762000"/>
          </a:xfrm>
        </p:spPr>
        <p:txBody>
          <a:bodyPr/>
          <a:lstStyle/>
          <a:p>
            <a:r>
              <a:rPr lang="en-US" sz="1700" dirty="0"/>
              <a:t>Chronic Hepatitis C – Number of Newly Reported Cases in State Prisons, by Resolution Status, California, 2009-2018</a:t>
            </a:r>
          </a:p>
        </p:txBody>
      </p:sp>
      <p:grpSp>
        <p:nvGrpSpPr>
          <p:cNvPr id="3" name="Graph" descr="Bar graph showing the number of reported probable and confirmed chronic hepatitis C cases by year for the California state prison system from 2009 to 2018.">
            <a:extLst>
              <a:ext uri="{FF2B5EF4-FFF2-40B4-BE49-F238E27FC236}">
                <a16:creationId xmlns:a16="http://schemas.microsoft.com/office/drawing/2014/main" id="{8D87F8AB-D086-43B4-BEA1-D40C8515C4B8}"/>
              </a:ext>
            </a:extLst>
          </p:cNvPr>
          <p:cNvGrpSpPr/>
          <p:nvPr/>
        </p:nvGrpSpPr>
        <p:grpSpPr>
          <a:xfrm>
            <a:off x="598596" y="914401"/>
            <a:ext cx="7631004" cy="4829340"/>
            <a:chOff x="598596" y="914401"/>
            <a:chExt cx="7631004" cy="4829340"/>
          </a:xfrm>
        </p:grpSpPr>
        <p:pic>
          <p:nvPicPr>
            <p:cNvPr id="4" name="Picture 3" descr="Bar graph showing the number of reported probable and confirmed chronic hepatitis C cases by year for the California state prison system from 2009 to 2018.">
              <a:extLst>
                <a:ext uri="{FF2B5EF4-FFF2-40B4-BE49-F238E27FC236}">
                  <a16:creationId xmlns:a16="http://schemas.microsoft.com/office/drawing/2014/main" id="{B8190B7F-7ACD-4F05-AE56-5B71A37D17B9}"/>
                </a:ext>
              </a:extLst>
            </p:cNvPr>
            <p:cNvPicPr>
              <a:picLocks noChangeAspect="1"/>
            </p:cNvPicPr>
            <p:nvPr/>
          </p:nvPicPr>
          <p:blipFill>
            <a:blip r:embed="rId2"/>
            <a:stretch>
              <a:fillRect/>
            </a:stretch>
          </p:blipFill>
          <p:spPr>
            <a:xfrm>
              <a:off x="598596" y="914401"/>
              <a:ext cx="7631004" cy="4829340"/>
            </a:xfrm>
            <a:prstGeom prst="rect">
              <a:avLst/>
            </a:prstGeom>
          </p:spPr>
        </p:pic>
        <p:sp>
          <p:nvSpPr>
            <p:cNvPr id="11" name="TextBox 10"/>
            <p:cNvSpPr txBox="1"/>
            <p:nvPr/>
          </p:nvSpPr>
          <p:spPr>
            <a:xfrm>
              <a:off x="5766328" y="1855395"/>
              <a:ext cx="1200150" cy="430887"/>
            </a:xfrm>
            <a:prstGeom prst="rect">
              <a:avLst/>
            </a:prstGeom>
            <a:noFill/>
          </p:spPr>
          <p:txBody>
            <a:bodyPr wrap="square" rtlCol="0">
              <a:spAutoFit/>
            </a:bodyPr>
            <a:lstStyle/>
            <a:p>
              <a:r>
                <a:rPr lang="en-US" sz="1100" dirty="0"/>
                <a:t>Case definition changed.*</a:t>
              </a:r>
            </a:p>
          </p:txBody>
        </p:sp>
        <p:sp>
          <p:nvSpPr>
            <p:cNvPr id="12" name="TextBox 11"/>
            <p:cNvSpPr txBox="1"/>
            <p:nvPr/>
          </p:nvSpPr>
          <p:spPr>
            <a:xfrm>
              <a:off x="5819744" y="1283946"/>
              <a:ext cx="1045662" cy="600164"/>
            </a:xfrm>
            <a:prstGeom prst="rect">
              <a:avLst/>
            </a:prstGeom>
            <a:noFill/>
          </p:spPr>
          <p:txBody>
            <a:bodyPr wrap="square" rtlCol="0">
              <a:spAutoFit/>
            </a:bodyPr>
            <a:lstStyle/>
            <a:p>
              <a:r>
                <a:rPr lang="en-US" sz="1100" dirty="0"/>
                <a:t>Universal screening at intake.</a:t>
              </a:r>
            </a:p>
          </p:txBody>
        </p:sp>
        <p:sp>
          <p:nvSpPr>
            <p:cNvPr id="13" name="Rectangle 12"/>
            <p:cNvSpPr/>
            <p:nvPr/>
          </p:nvSpPr>
          <p:spPr bwMode="auto">
            <a:xfrm>
              <a:off x="5742500" y="1239143"/>
              <a:ext cx="1200150" cy="1075854"/>
            </a:xfrm>
            <a:prstGeom prst="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ndParaRPr>
            </a:p>
          </p:txBody>
        </p:sp>
        <p:cxnSp>
          <p:nvCxnSpPr>
            <p:cNvPr id="14" name="Straight Arrow Connector 13"/>
            <p:cNvCxnSpPr/>
            <p:nvPr/>
          </p:nvCxnSpPr>
          <p:spPr bwMode="auto">
            <a:xfrm>
              <a:off x="6096000" y="2362200"/>
              <a:ext cx="0" cy="30480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0" name="Footnote"/>
          <p:cNvSpPr txBox="1"/>
          <p:nvPr/>
        </p:nvSpPr>
        <p:spPr>
          <a:xfrm>
            <a:off x="533400" y="5745580"/>
            <a:ext cx="7429500" cy="461665"/>
          </a:xfrm>
          <a:prstGeom prst="rect">
            <a:avLst/>
          </a:prstGeom>
          <a:noFill/>
        </p:spPr>
        <p:txBody>
          <a:bodyPr wrap="square" rtlCol="0">
            <a:spAutoFit/>
          </a:bodyPr>
          <a:lstStyle/>
          <a:p>
            <a:r>
              <a:rPr lang="en-US" sz="1200" dirty="0"/>
              <a:t>*As of January 2016, a positive hepatitis C virus antibody result with a high signal-to-cut-off ratio was considered probable; RNA was required for a confirmed case. </a:t>
            </a:r>
          </a:p>
        </p:txBody>
      </p:sp>
    </p:spTree>
    <p:extLst>
      <p:ext uri="{BB962C8B-B14F-4D97-AF65-F5344CB8AC3E}">
        <p14:creationId xmlns:p14="http://schemas.microsoft.com/office/powerpoint/2010/main" val="1034439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p:txBody>
          <a:bodyPr/>
          <a:lstStyle/>
          <a:p>
            <a:r>
              <a:rPr lang="en-US" sz="1700" dirty="0"/>
              <a:t>Chronic Hepatitis C – Rates of Newly Reported Cases by Age Group, California State Prisons, 2014-2018</a:t>
            </a:r>
          </a:p>
        </p:txBody>
      </p:sp>
      <p:pic>
        <p:nvPicPr>
          <p:cNvPr id="2" name="Picture 1" descr="Line graph showing rates of reported chronic hepatitis C cases per 100,000 population for the California state prison system by year from 2014 to 2018 by age group.Persons 15-39 years of age incarcerated in state prisons had higher rates than older persons. Rates in persons 15-39 years of age in state prisons increased 22 percent from 2016 to 2018.&#10;">
            <a:extLst>
              <a:ext uri="{FF2B5EF4-FFF2-40B4-BE49-F238E27FC236}">
                <a16:creationId xmlns:a16="http://schemas.microsoft.com/office/drawing/2014/main" id="{ADBBB7A0-87C8-4A33-8BD4-1E3FED91DE1C}"/>
              </a:ext>
            </a:extLst>
          </p:cNvPr>
          <p:cNvPicPr>
            <a:picLocks noChangeAspect="1"/>
          </p:cNvPicPr>
          <p:nvPr/>
        </p:nvPicPr>
        <p:blipFill>
          <a:blip r:embed="rId2"/>
          <a:stretch>
            <a:fillRect/>
          </a:stretch>
        </p:blipFill>
        <p:spPr>
          <a:xfrm>
            <a:off x="487363" y="1676400"/>
            <a:ext cx="8169273" cy="3287901"/>
          </a:xfrm>
          <a:prstGeom prst="rect">
            <a:avLst/>
          </a:prstGeom>
        </p:spPr>
      </p:pic>
    </p:spTree>
    <p:extLst>
      <p:ext uri="{BB962C8B-B14F-4D97-AF65-F5344CB8AC3E}">
        <p14:creationId xmlns:p14="http://schemas.microsoft.com/office/powerpoint/2010/main" val="3427975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09600" y="210880"/>
            <a:ext cx="8077200" cy="627321"/>
          </a:xfrm>
        </p:spPr>
        <p:txBody>
          <a:bodyPr/>
          <a:lstStyle/>
          <a:p>
            <a:r>
              <a:rPr lang="en-US" sz="1700" dirty="0"/>
              <a:t>Chronic Hepatitis C – Cases and Proportions of Newly Reported Cases in State Prisons for Which Race/Ethnicity is Known, by Race/Ethnicity, </a:t>
            </a:r>
            <a:br>
              <a:rPr lang="en-US" sz="1700" dirty="0"/>
            </a:br>
            <a:r>
              <a:rPr lang="en-US" sz="1700" dirty="0"/>
              <a:t>2018</a:t>
            </a:r>
          </a:p>
        </p:txBody>
      </p:sp>
      <p:pic>
        <p:nvPicPr>
          <p:cNvPr id="2" name="Picture 1" descr="Bar graph showing the proportion of persons of different races/ethnicities among reported chronic hepatitis C cases in California state prisons and the California state prison population in 2018.  Among persons in state prisons in 2018, Hispanic/Latino persons were disproportionately affected by chronic hepatitis C.">
            <a:extLst>
              <a:ext uri="{FF2B5EF4-FFF2-40B4-BE49-F238E27FC236}">
                <a16:creationId xmlns:a16="http://schemas.microsoft.com/office/drawing/2014/main" id="{1CD2EF8A-0656-41F3-817C-A424D9FF55F7}"/>
              </a:ext>
            </a:extLst>
          </p:cNvPr>
          <p:cNvPicPr>
            <a:picLocks noChangeAspect="1"/>
          </p:cNvPicPr>
          <p:nvPr/>
        </p:nvPicPr>
        <p:blipFill>
          <a:blip r:embed="rId3"/>
          <a:stretch>
            <a:fillRect/>
          </a:stretch>
        </p:blipFill>
        <p:spPr>
          <a:xfrm>
            <a:off x="573760" y="1066800"/>
            <a:ext cx="8563313" cy="5105400"/>
          </a:xfrm>
          <a:prstGeom prst="rect">
            <a:avLst/>
          </a:prstGeom>
        </p:spPr>
      </p:pic>
    </p:spTree>
    <p:extLst>
      <p:ext uri="{BB962C8B-B14F-4D97-AF65-F5344CB8AC3E}">
        <p14:creationId xmlns:p14="http://schemas.microsoft.com/office/powerpoint/2010/main" val="748147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latin typeface="Tw Cen MT" panose="020B0602020104020603" pitchFamily="34" charset="0"/>
              </a:rPr>
              <a:t>Chronic Hepatitis C, California, 2018</a:t>
            </a:r>
            <a:br>
              <a:rPr lang="en-US" sz="2800" b="0" dirty="0">
                <a:latin typeface="Tw Cen MT" panose="020B0602020104020603" pitchFamily="34" charset="0"/>
              </a:rPr>
            </a:br>
            <a:r>
              <a:rPr lang="en-US" sz="2800" b="0" dirty="0">
                <a:latin typeface="Tw Cen MT" panose="020B0602020104020603" pitchFamily="34" charset="0"/>
              </a:rPr>
              <a:t>Slide Set Notes</a:t>
            </a:r>
          </a:p>
        </p:txBody>
      </p:sp>
      <p:sp>
        <p:nvSpPr>
          <p:cNvPr id="3" name="Bullets"/>
          <p:cNvSpPr>
            <a:spLocks noGrp="1"/>
          </p:cNvSpPr>
          <p:nvPr>
            <p:ph idx="1"/>
          </p:nvPr>
        </p:nvSpPr>
        <p:spPr>
          <a:xfrm>
            <a:off x="838200" y="1874837"/>
            <a:ext cx="7467600" cy="4449763"/>
          </a:xfrm>
        </p:spPr>
        <p:txBody>
          <a:bodyPr/>
          <a:lstStyle/>
          <a:p>
            <a:r>
              <a:rPr lang="en-US" sz="1800" dirty="0">
                <a:latin typeface="Tw Cen MT" panose="020B0602020104020603" pitchFamily="34" charset="0"/>
              </a:rPr>
              <a:t>Data presented in these slides describe cumulative cases of chronic hepatitis C newly reported to CDPH from 1994-2018.  </a:t>
            </a:r>
            <a:r>
              <a:rPr lang="en-US" sz="1800" b="1" dirty="0">
                <a:latin typeface="Tw Cen MT" panose="020B0602020104020603" pitchFamily="34" charset="0"/>
              </a:rPr>
              <a:t>Findings for the most recent five-year period (2014-2018) are highlighted </a:t>
            </a:r>
            <a:r>
              <a:rPr lang="en-US" sz="1800" dirty="0">
                <a:latin typeface="Tw Cen MT" panose="020B0602020104020603" pitchFamily="34" charset="0"/>
              </a:rPr>
              <a:t>to minimize the chance that an increase in case reports is due to the initiation of statewide electronic laboratory reporting (ELR) and auto processing of ELR hepatitis C data of data in October and December, 2013, respectively.</a:t>
            </a:r>
          </a:p>
          <a:p>
            <a:endParaRPr lang="en-US" sz="1800" dirty="0">
              <a:latin typeface="Tw Cen MT" panose="020B0602020104020603" pitchFamily="34" charset="0"/>
            </a:endParaRPr>
          </a:p>
          <a:p>
            <a:r>
              <a:rPr lang="en-US" sz="1800" b="1" dirty="0">
                <a:latin typeface="Tw Cen MT" panose="020B0602020104020603" pitchFamily="34" charset="0"/>
              </a:rPr>
              <a:t>Data presented in these slides do not measure prevalence or incidence of chronic hepatitis C virus infections in California </a:t>
            </a:r>
            <a:r>
              <a:rPr lang="en-US" sz="1800" dirty="0">
                <a:latin typeface="Tw Cen MT" panose="020B0602020104020603" pitchFamily="34" charset="0"/>
              </a:rPr>
              <a:t>due to the asymptomatic nature of these infections, varied levels of completeness of surveillance reporting, and because it remains unknown how many of the cases described are currently living.</a:t>
            </a:r>
          </a:p>
          <a:p>
            <a:pPr marL="0" indent="0">
              <a:buNone/>
            </a:pPr>
            <a:endParaRPr lang="en-US" sz="1800" dirty="0">
              <a:latin typeface="Tw Cen MT" panose="020B0602020104020603" pitchFamily="34" charset="0"/>
            </a:endParaRPr>
          </a:p>
        </p:txBody>
      </p:sp>
    </p:spTree>
    <p:extLst>
      <p:ext uri="{BB962C8B-B14F-4D97-AF65-F5344CB8AC3E}">
        <p14:creationId xmlns:p14="http://schemas.microsoft.com/office/powerpoint/2010/main" val="2217156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2800" b="0" dirty="0">
                <a:latin typeface="Tw Cen MT" panose="020B0602020104020603" pitchFamily="34" charset="0"/>
              </a:rPr>
              <a:t>Chronic Hepatitis C, California, 2018</a:t>
            </a:r>
            <a:br>
              <a:rPr lang="en-US" sz="2800" b="0" dirty="0">
                <a:latin typeface="Tw Cen MT" panose="020B0602020104020603" pitchFamily="34" charset="0"/>
              </a:rPr>
            </a:br>
            <a:r>
              <a:rPr lang="en-US" sz="2800" b="0" dirty="0">
                <a:latin typeface="Tw Cen MT" panose="020B0602020104020603" pitchFamily="34" charset="0"/>
              </a:rPr>
              <a:t>Slide Set Notes </a:t>
            </a:r>
            <a:r>
              <a:rPr lang="en-US" sz="2800" b="0" i="1" dirty="0">
                <a:latin typeface="Tw Cen MT" panose="020B0602020104020603" pitchFamily="34" charset="0"/>
              </a:rPr>
              <a:t>(continued)</a:t>
            </a:r>
          </a:p>
        </p:txBody>
      </p:sp>
      <p:sp>
        <p:nvSpPr>
          <p:cNvPr id="5" name="Bullets"/>
          <p:cNvSpPr>
            <a:spLocks noGrp="1"/>
          </p:cNvSpPr>
          <p:nvPr>
            <p:ph idx="1"/>
          </p:nvPr>
        </p:nvSpPr>
        <p:spPr>
          <a:xfrm>
            <a:off x="762000" y="1828800"/>
            <a:ext cx="7924800" cy="4648200"/>
          </a:xfrm>
        </p:spPr>
        <p:txBody>
          <a:bodyPr/>
          <a:lstStyle/>
          <a:p>
            <a:r>
              <a:rPr lang="en-US" sz="1800" b="1" dirty="0">
                <a:latin typeface="Tw Cen MT" panose="020B0602020104020603" pitchFamily="34" charset="0"/>
              </a:rPr>
              <a:t>These data reflect a change in the Council of State and Territorial Epidemiologist (CTSE)/Centers for Disease Control and Prevention (CDC) case definition for chronic hepatitis C in 2016. </a:t>
            </a:r>
            <a:r>
              <a:rPr lang="en-US" sz="1800" dirty="0">
                <a:latin typeface="Tw Cen MT" panose="020B0602020104020603" pitchFamily="34" charset="0"/>
              </a:rPr>
              <a:t>This change resulted in fewer cases with criteria to be classified as confirmed in 2016 compared to previous reporting years. Cases reported in 2012-2015 could be classified as confirmed with only a positive antibody result value above a certain threshold. </a:t>
            </a:r>
            <a:r>
              <a:rPr lang="en-US" sz="1800" b="1" dirty="0">
                <a:latin typeface="Tw Cen MT" panose="020B0602020104020603" pitchFamily="34" charset="0"/>
              </a:rPr>
              <a:t> </a:t>
            </a:r>
            <a:r>
              <a:rPr lang="en-US" sz="1800" dirty="0">
                <a:latin typeface="Tw Cen MT" panose="020B0602020104020603" pitchFamily="34" charset="0"/>
              </a:rPr>
              <a:t>In 2016, such cases were considered probable and ribonucleic acid (RNA) detection was necessary for confirmation. Cases in this report were classified based on the case definition current at the time of the case report.</a:t>
            </a:r>
            <a:endParaRPr lang="en-US" sz="1800" b="1" dirty="0">
              <a:latin typeface="Tw Cen MT" panose="020B0602020104020603" pitchFamily="34" charset="0"/>
            </a:endParaRPr>
          </a:p>
        </p:txBody>
      </p:sp>
    </p:spTree>
    <p:extLst>
      <p:ext uri="{BB962C8B-B14F-4D97-AF65-F5344CB8AC3E}">
        <p14:creationId xmlns:p14="http://schemas.microsoft.com/office/powerpoint/2010/main" val="966415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latin typeface="Tw Cen MT" panose="020B0602020104020603" pitchFamily="34" charset="0"/>
              </a:rPr>
              <a:t>Chronic Hepatitis C, California, 2018</a:t>
            </a:r>
            <a:br>
              <a:rPr lang="en-US" sz="2800" b="0" dirty="0">
                <a:latin typeface="Tw Cen MT" panose="020B0602020104020603" pitchFamily="34" charset="0"/>
              </a:rPr>
            </a:br>
            <a:r>
              <a:rPr lang="en-US" sz="2800" b="0" dirty="0">
                <a:latin typeface="Tw Cen MT" panose="020B0602020104020603" pitchFamily="34" charset="0"/>
              </a:rPr>
              <a:t>Slide Set Notes </a:t>
            </a:r>
            <a:r>
              <a:rPr lang="en-US" sz="2800" b="0" i="1" dirty="0">
                <a:latin typeface="Tw Cen MT" panose="020B0602020104020603" pitchFamily="34" charset="0"/>
              </a:rPr>
              <a:t>(continued)</a:t>
            </a:r>
          </a:p>
        </p:txBody>
      </p:sp>
      <p:sp>
        <p:nvSpPr>
          <p:cNvPr id="3" name="Bullets"/>
          <p:cNvSpPr>
            <a:spLocks noGrp="1"/>
          </p:cNvSpPr>
          <p:nvPr>
            <p:ph idx="1"/>
          </p:nvPr>
        </p:nvSpPr>
        <p:spPr>
          <a:xfrm>
            <a:off x="838200" y="1600200"/>
            <a:ext cx="7620000" cy="4953000"/>
          </a:xfrm>
        </p:spPr>
        <p:txBody>
          <a:bodyPr/>
          <a:lstStyle/>
          <a:p>
            <a:r>
              <a:rPr lang="en-US" sz="1800" dirty="0">
                <a:latin typeface="Tw Cen MT" panose="020B0602020104020603" pitchFamily="34" charset="0"/>
              </a:rPr>
              <a:t>Percentages, rather than rates, were used to describe newly reported cases for which race/ethnicity is known, since </a:t>
            </a:r>
            <a:r>
              <a:rPr lang="en-US" sz="1800" b="1" dirty="0">
                <a:latin typeface="Tw Cen MT" panose="020B0602020104020603" pitchFamily="34" charset="0"/>
              </a:rPr>
              <a:t>race/ethnicity information was not reported for more than two-thirds of chronic hepatitis C cases </a:t>
            </a:r>
            <a:r>
              <a:rPr lang="en-US" sz="1800" dirty="0">
                <a:latin typeface="Tw Cen MT" panose="020B0602020104020603" pitchFamily="34" charset="0"/>
              </a:rPr>
              <a:t>(71 percent) during 2014-2018. Race/ethnicity data should be interpreted with caution.</a:t>
            </a:r>
          </a:p>
          <a:p>
            <a:pPr marL="0" indent="0">
              <a:buNone/>
            </a:pPr>
            <a:endParaRPr lang="en-US" sz="1800" dirty="0">
              <a:latin typeface="Tw Cen MT" panose="020B0602020104020603" pitchFamily="34" charset="0"/>
            </a:endParaRPr>
          </a:p>
          <a:p>
            <a:r>
              <a:rPr lang="en-US" sz="1800" dirty="0">
                <a:latin typeface="Tw Cen MT" panose="020B0602020104020603" pitchFamily="34" charset="0"/>
              </a:rPr>
              <a:t>Race/ethnicity was categorized as: American Indian/Alaska Native, Asian/Pacific Islander, African American/Black, Hispanic/Latino, and White. For the purposes of this slide set, Hispanic/Latino encompasses patients of Hispanic or Latino ethnicity, regardless of reported race; all other race categories presented do not include persons of Hispanic or Latino ethnicity.</a:t>
            </a:r>
          </a:p>
          <a:p>
            <a:endParaRPr lang="en-US" sz="1800" dirty="0">
              <a:latin typeface="Tw Cen MT" panose="020B0602020104020603" pitchFamily="34" charset="0"/>
            </a:endParaRPr>
          </a:p>
        </p:txBody>
      </p:sp>
    </p:spTree>
    <p:extLst>
      <p:ext uri="{BB962C8B-B14F-4D97-AF65-F5344CB8AC3E}">
        <p14:creationId xmlns:p14="http://schemas.microsoft.com/office/powerpoint/2010/main" val="2853197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z="2800" b="0" dirty="0">
                <a:latin typeface="Tw Cen MT" panose="020B0602020104020603" pitchFamily="34" charset="0"/>
              </a:rPr>
              <a:t>Chronic Hepatitis C, California, 2018</a:t>
            </a:r>
            <a:br>
              <a:rPr lang="en-US" sz="2800" b="0" dirty="0">
                <a:latin typeface="Tw Cen MT" panose="020B0602020104020603" pitchFamily="34" charset="0"/>
              </a:rPr>
            </a:br>
            <a:r>
              <a:rPr lang="en-US" sz="2800" b="0" dirty="0">
                <a:latin typeface="Tw Cen MT" panose="020B0602020104020603" pitchFamily="34" charset="0"/>
              </a:rPr>
              <a:t>Slide Set Notes </a:t>
            </a:r>
            <a:r>
              <a:rPr lang="en-US" sz="2800" b="0" i="1" dirty="0">
                <a:latin typeface="Tw Cen MT" panose="020B0602020104020603" pitchFamily="34" charset="0"/>
              </a:rPr>
              <a:t>(continued)</a:t>
            </a:r>
          </a:p>
        </p:txBody>
      </p:sp>
      <p:sp>
        <p:nvSpPr>
          <p:cNvPr id="5" name="Bullets"/>
          <p:cNvSpPr>
            <a:spLocks noGrp="1"/>
          </p:cNvSpPr>
          <p:nvPr>
            <p:ph idx="1"/>
          </p:nvPr>
        </p:nvSpPr>
        <p:spPr>
          <a:xfrm>
            <a:off x="762000" y="1371600"/>
            <a:ext cx="7924800" cy="5105400"/>
          </a:xfrm>
        </p:spPr>
        <p:txBody>
          <a:bodyPr/>
          <a:lstStyle/>
          <a:p>
            <a:pPr marL="0" indent="0">
              <a:buNone/>
            </a:pPr>
            <a:endParaRPr lang="en-US" sz="1600" dirty="0">
              <a:latin typeface="Tw Cen MT" panose="020B0602020104020603" pitchFamily="34" charset="0"/>
            </a:endParaRPr>
          </a:p>
          <a:p>
            <a:r>
              <a:rPr lang="en-US" sz="1600" b="1" dirty="0">
                <a:latin typeface="Tw Cen MT" panose="020B0602020104020603" pitchFamily="34" charset="0"/>
              </a:rPr>
              <a:t>Individuals with chronic hepatitis C infection who were incarcerated in state prisons at the time of their first confirmed hepatitis case report are not attributed to the local health jurisdiction in which they were incarcerated.</a:t>
            </a:r>
            <a:r>
              <a:rPr lang="en-US" sz="1600" dirty="0">
                <a:latin typeface="Tw Cen MT" panose="020B0602020104020603" pitchFamily="34" charset="0"/>
              </a:rPr>
              <a:t> This is because people are often incarcerated in a different county than the one in which they would reside were they not incarcerated. In order to avoid overestimating the burden of disease in (often rural) counties with state prisons, chronic hepatitis C cases reported from state prisons were attributed to the state prison system at large. Accordingly, HCV data are presented in two sections—the first for the entire state (which includes cases in state prisons), and the second for hepatitis C cases in state prisons only.</a:t>
            </a:r>
          </a:p>
        </p:txBody>
      </p:sp>
    </p:spTree>
    <p:extLst>
      <p:ext uri="{BB962C8B-B14F-4D97-AF65-F5344CB8AC3E}">
        <p14:creationId xmlns:p14="http://schemas.microsoft.com/office/powerpoint/2010/main" val="1951913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p:txBody>
          <a:bodyPr/>
          <a:lstStyle/>
          <a:p>
            <a:r>
              <a:rPr lang="en-US" sz="3600" b="0" dirty="0">
                <a:latin typeface="Tw Cen MT" panose="020B0602020104020603" pitchFamily="34" charset="0"/>
              </a:rPr>
              <a:t>Epidemiology of Chronic Hepatitis C </a:t>
            </a:r>
            <a:br>
              <a:rPr lang="en-US" sz="3600" b="0" dirty="0">
                <a:latin typeface="Tw Cen MT" panose="020B0602020104020603" pitchFamily="34" charset="0"/>
              </a:rPr>
            </a:br>
            <a:r>
              <a:rPr lang="en-US" sz="3600" b="0" dirty="0">
                <a:latin typeface="Tw Cen MT" panose="020B0602020104020603" pitchFamily="34" charset="0"/>
              </a:rPr>
              <a:t>in California</a:t>
            </a:r>
          </a:p>
        </p:txBody>
      </p:sp>
    </p:spTree>
    <p:extLst>
      <p:ext uri="{BB962C8B-B14F-4D97-AF65-F5344CB8AC3E}">
        <p14:creationId xmlns:p14="http://schemas.microsoft.com/office/powerpoint/2010/main" val="3214907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28600"/>
            <a:ext cx="8534400" cy="762000"/>
          </a:xfrm>
        </p:spPr>
        <p:txBody>
          <a:bodyPr/>
          <a:lstStyle/>
          <a:p>
            <a:r>
              <a:rPr lang="en-US" sz="1700" dirty="0"/>
              <a:t>Chronic Hepatitis C – Rates of Newly Reported Cases (including State Prisons), California, 1994-2018</a:t>
            </a:r>
          </a:p>
        </p:txBody>
      </p:sp>
      <p:pic>
        <p:nvPicPr>
          <p:cNvPr id="3" name="Graph" descr="Line graph showing rates of reported chronic hepatitis C cases per 100,000 population for California by year from 1994 to 2018. The rate of newly reported chronic hepatitis C infection in California increased 15 percent between 2014 and 2017, from 86 to 99 per 100,000 population, and then decreased ten percent between 2017 and 2018.">
            <a:extLst>
              <a:ext uri="{FF2B5EF4-FFF2-40B4-BE49-F238E27FC236}">
                <a16:creationId xmlns:a16="http://schemas.microsoft.com/office/drawing/2014/main" id="{31506889-6C37-4E9D-98FB-CD21E56AFD34}"/>
              </a:ext>
            </a:extLst>
          </p:cNvPr>
          <p:cNvPicPr>
            <a:picLocks noChangeAspect="1"/>
          </p:cNvPicPr>
          <p:nvPr/>
        </p:nvPicPr>
        <p:blipFill>
          <a:blip r:embed="rId3"/>
          <a:stretch>
            <a:fillRect/>
          </a:stretch>
        </p:blipFill>
        <p:spPr>
          <a:xfrm>
            <a:off x="517828" y="992909"/>
            <a:ext cx="8108344" cy="5117016"/>
          </a:xfrm>
          <a:prstGeom prst="rect">
            <a:avLst/>
          </a:prstGeom>
        </p:spPr>
      </p:pic>
    </p:spTree>
    <p:extLst>
      <p:ext uri="{BB962C8B-B14F-4D97-AF65-F5344CB8AC3E}">
        <p14:creationId xmlns:p14="http://schemas.microsoft.com/office/powerpoint/2010/main" val="383151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04800" y="228600"/>
            <a:ext cx="8534400" cy="762000"/>
          </a:xfrm>
        </p:spPr>
        <p:txBody>
          <a:bodyPr/>
          <a:lstStyle/>
          <a:p>
            <a:r>
              <a:rPr lang="en-US" sz="1700" dirty="0"/>
              <a:t>Chronic Hepatitis C – Number of Newly Reported Cases (including State Prisons) by Resolution Status, California, 2007-2018</a:t>
            </a:r>
          </a:p>
        </p:txBody>
      </p:sp>
      <p:grpSp>
        <p:nvGrpSpPr>
          <p:cNvPr id="6" name="Graph" descr="Bar graph showing the number of reported probable and confirmed chronic hepatitis C cases by year for California from 2009 to 2018.">
            <a:extLst>
              <a:ext uri="{FF2B5EF4-FFF2-40B4-BE49-F238E27FC236}">
                <a16:creationId xmlns:a16="http://schemas.microsoft.com/office/drawing/2014/main" id="{7FB1C21B-BE38-4F52-B038-2FAC7C367E95}"/>
              </a:ext>
            </a:extLst>
          </p:cNvPr>
          <p:cNvGrpSpPr/>
          <p:nvPr/>
        </p:nvGrpSpPr>
        <p:grpSpPr>
          <a:xfrm>
            <a:off x="971550" y="1033895"/>
            <a:ext cx="6953250" cy="4704030"/>
            <a:chOff x="971550" y="1033895"/>
            <a:chExt cx="6953250" cy="4704030"/>
          </a:xfrm>
        </p:grpSpPr>
        <p:pic>
          <p:nvPicPr>
            <p:cNvPr id="3" name="Picture 2" descr="Bar graph showing the number of reported probable and confirmed chronic hepatitis C cases by year for California from 2009 to 2018.">
              <a:extLst>
                <a:ext uri="{FF2B5EF4-FFF2-40B4-BE49-F238E27FC236}">
                  <a16:creationId xmlns:a16="http://schemas.microsoft.com/office/drawing/2014/main" id="{9DF17F9D-DA3A-496B-9C33-D9FF5B9CE626}"/>
                </a:ext>
              </a:extLst>
            </p:cNvPr>
            <p:cNvPicPr>
              <a:picLocks noChangeAspect="1"/>
            </p:cNvPicPr>
            <p:nvPr/>
          </p:nvPicPr>
          <p:blipFill>
            <a:blip r:embed="rId2"/>
            <a:stretch>
              <a:fillRect/>
            </a:stretch>
          </p:blipFill>
          <p:spPr>
            <a:xfrm>
              <a:off x="971550" y="1033895"/>
              <a:ext cx="6953250" cy="4704030"/>
            </a:xfrm>
            <a:prstGeom prst="rect">
              <a:avLst/>
            </a:prstGeom>
          </p:spPr>
        </p:pic>
        <p:sp>
          <p:nvSpPr>
            <p:cNvPr id="7" name="TextBox 6"/>
            <p:cNvSpPr txBox="1"/>
            <p:nvPr/>
          </p:nvSpPr>
          <p:spPr>
            <a:xfrm>
              <a:off x="5591176" y="1328305"/>
              <a:ext cx="1142999" cy="430887"/>
            </a:xfrm>
            <a:prstGeom prst="rect">
              <a:avLst/>
            </a:prstGeom>
            <a:noFill/>
          </p:spPr>
          <p:txBody>
            <a:bodyPr wrap="square" rtlCol="0">
              <a:spAutoFit/>
            </a:bodyPr>
            <a:lstStyle/>
            <a:p>
              <a:r>
                <a:rPr lang="en-US" sz="1100" dirty="0"/>
                <a:t>Case definition changed.*</a:t>
              </a:r>
            </a:p>
          </p:txBody>
        </p:sp>
        <p:cxnSp>
          <p:nvCxnSpPr>
            <p:cNvPr id="9" name="Straight Arrow Connector 8"/>
            <p:cNvCxnSpPr>
              <a:cxnSpLocks/>
            </p:cNvCxnSpPr>
            <p:nvPr/>
          </p:nvCxnSpPr>
          <p:spPr bwMode="auto">
            <a:xfrm>
              <a:off x="6172200" y="1759192"/>
              <a:ext cx="0" cy="254913"/>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0" name="Footnote"/>
          <p:cNvSpPr txBox="1"/>
          <p:nvPr/>
        </p:nvSpPr>
        <p:spPr>
          <a:xfrm>
            <a:off x="971550" y="5993160"/>
            <a:ext cx="7429500" cy="461665"/>
          </a:xfrm>
          <a:prstGeom prst="rect">
            <a:avLst/>
          </a:prstGeom>
          <a:noFill/>
        </p:spPr>
        <p:txBody>
          <a:bodyPr wrap="square" rtlCol="0">
            <a:spAutoFit/>
          </a:bodyPr>
          <a:lstStyle/>
          <a:p>
            <a:r>
              <a:rPr lang="en-US" sz="1200" dirty="0"/>
              <a:t>*As of January 2016, a positive hepatitis C virus antibody result with a high signal-to-cut-off ratio was considered probable; ribonucleic acid (RNA) was required for a confirmed case. </a:t>
            </a:r>
          </a:p>
        </p:txBody>
      </p:sp>
    </p:spTree>
    <p:extLst>
      <p:ext uri="{BB962C8B-B14F-4D97-AF65-F5344CB8AC3E}">
        <p14:creationId xmlns:p14="http://schemas.microsoft.com/office/powerpoint/2010/main" val="58146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
            <a:ext cx="8229600" cy="762000"/>
          </a:xfrm>
        </p:spPr>
        <p:txBody>
          <a:bodyPr/>
          <a:lstStyle/>
          <a:p>
            <a:r>
              <a:rPr lang="en-US" sz="1700" dirty="0"/>
              <a:t>Chronic Hepatitis C – Age Distribution of Newly Reported Cases, California, 2014 and 2018</a:t>
            </a:r>
          </a:p>
        </p:txBody>
      </p:sp>
      <p:sp>
        <p:nvSpPr>
          <p:cNvPr id="9" name="TextBox 8"/>
          <p:cNvSpPr txBox="1"/>
          <p:nvPr/>
        </p:nvSpPr>
        <p:spPr>
          <a:xfrm>
            <a:off x="1981200" y="990600"/>
            <a:ext cx="1219200" cy="338554"/>
          </a:xfrm>
          <a:prstGeom prst="rect">
            <a:avLst/>
          </a:prstGeom>
          <a:solidFill>
            <a:schemeClr val="bg1"/>
          </a:solidFill>
        </p:spPr>
        <p:txBody>
          <a:bodyPr wrap="square" rtlCol="0">
            <a:spAutoFit/>
          </a:bodyPr>
          <a:lstStyle/>
          <a:p>
            <a:pPr algn="ctr"/>
            <a:r>
              <a:rPr lang="en-US" sz="1600" b="1" dirty="0"/>
              <a:t>2014</a:t>
            </a:r>
          </a:p>
        </p:txBody>
      </p:sp>
      <p:sp>
        <p:nvSpPr>
          <p:cNvPr id="15" name="TextBox 14"/>
          <p:cNvSpPr txBox="1"/>
          <p:nvPr/>
        </p:nvSpPr>
        <p:spPr>
          <a:xfrm>
            <a:off x="6324600" y="990600"/>
            <a:ext cx="1219200" cy="338554"/>
          </a:xfrm>
          <a:prstGeom prst="rect">
            <a:avLst/>
          </a:prstGeom>
          <a:solidFill>
            <a:schemeClr val="bg1"/>
          </a:solidFill>
        </p:spPr>
        <p:txBody>
          <a:bodyPr wrap="square" rtlCol="0">
            <a:spAutoFit/>
          </a:bodyPr>
          <a:lstStyle/>
          <a:p>
            <a:pPr algn="ctr"/>
            <a:r>
              <a:rPr lang="en-US" sz="1600" b="1" dirty="0"/>
              <a:t>2018</a:t>
            </a:r>
            <a:endParaRPr lang="en-US" sz="1600" b="1" baseline="30000" dirty="0"/>
          </a:p>
        </p:txBody>
      </p:sp>
      <p:pic>
        <p:nvPicPr>
          <p:cNvPr id="2" name="Graph" descr="Bar graphs showing the age distribution of reported chronic hepatitis C cases for males and females in 2014 and 2018. In 2014 the age distribution of cases was unimodal with the most cases occurring in persons in their 50s. In 2018, the distribution was bimodal, with one peak in young adults, and another in persons in their 50s and 60s.                                        ">
            <a:extLst>
              <a:ext uri="{FF2B5EF4-FFF2-40B4-BE49-F238E27FC236}">
                <a16:creationId xmlns:a16="http://schemas.microsoft.com/office/drawing/2014/main" id="{00714EAA-7A7F-4BD5-A1E7-0395AD9CC500}"/>
              </a:ext>
            </a:extLst>
          </p:cNvPr>
          <p:cNvPicPr>
            <a:picLocks noChangeAspect="1"/>
          </p:cNvPicPr>
          <p:nvPr/>
        </p:nvPicPr>
        <p:blipFill>
          <a:blip r:embed="rId3"/>
          <a:stretch>
            <a:fillRect/>
          </a:stretch>
        </p:blipFill>
        <p:spPr>
          <a:xfrm>
            <a:off x="431800" y="1600200"/>
            <a:ext cx="8684491" cy="2492563"/>
          </a:xfrm>
          <a:prstGeom prst="rect">
            <a:avLst/>
          </a:prstGeom>
        </p:spPr>
      </p:pic>
    </p:spTree>
    <p:extLst>
      <p:ext uri="{BB962C8B-B14F-4D97-AF65-F5344CB8AC3E}">
        <p14:creationId xmlns:p14="http://schemas.microsoft.com/office/powerpoint/2010/main" val="2770956794"/>
      </p:ext>
    </p:extLst>
  </p:cSld>
  <p:clrMapOvr>
    <a:masterClrMapping/>
  </p:clrMapOvr>
</p:sld>
</file>

<file path=ppt/theme/theme1.xml><?xml version="1.0" encoding="utf-8"?>
<a:theme xmlns:a="http://schemas.openxmlformats.org/drawingml/2006/main" name="1_Office Theme">
  <a:themeElements>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_Office Theme">
      <a:majorFont>
        <a:latin typeface="Arial"/>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off2d280d04f435e8ad65f64297220d7 xmlns="a48324c4-7d20-48d3-8188-32763737222b">
      <Terms xmlns="http://schemas.microsoft.com/office/infopath/2007/PartnerControls">
        <TermInfo xmlns="http://schemas.microsoft.com/office/infopath/2007/PartnerControls">
          <TermName xmlns="http://schemas.microsoft.com/office/infopath/2007/PartnerControls">Local Health Jurisdiction</TermName>
          <TermId xmlns="http://schemas.microsoft.com/office/infopath/2007/PartnerControls">f68e075a-b17d-44d0-8f5c-4e108c72d912</TermId>
        </TermInfo>
        <TermInfo xmlns="http://schemas.microsoft.com/office/infopath/2007/PartnerControls">
          <TermName xmlns="http://schemas.microsoft.com/office/infopath/2007/PartnerControls">Clinicians/Healthcare Providers</TermName>
          <TermId xmlns="http://schemas.microsoft.com/office/infopath/2007/PartnerControls">e31e14b8-e46e-494a-8300-1453b14ca9de</TermId>
        </TermInfo>
      </Terms>
    </off2d280d04f435e8ad65f64297220d7>
    <TaxCatchAll xmlns="a48324c4-7d20-48d3-8188-32763737222b">
      <Value>151</Value>
      <Value>116</Value>
      <Value>438</Value>
      <Value>97</Value>
      <Value>197</Value>
      <Value>121</Value>
    </TaxCatchAll>
    <kcdf3820fa7642e8be4bb4902ce9671f xmlns="a48324c4-7d20-48d3-8188-32763737222b">
      <Terms xmlns="http://schemas.microsoft.com/office/infopath/2007/PartnerControls">
        <TermInfo xmlns="http://schemas.microsoft.com/office/infopath/2007/PartnerControls">
          <TermName xmlns="http://schemas.microsoft.com/office/infopath/2007/PartnerControls">Sexually Transmitted Diseases</TermName>
          <TermId xmlns="http://schemas.microsoft.com/office/infopath/2007/PartnerControls">f7648caa-1f54-490e-8e9f-85f51ab3ecf2</TermId>
        </TermInfo>
        <TermInfo xmlns="http://schemas.microsoft.com/office/infopath/2007/PartnerControls">
          <TermName xmlns="http://schemas.microsoft.com/office/infopath/2007/PartnerControls">Diseases and Conditions</TermName>
          <TermId xmlns="http://schemas.microsoft.com/office/infopath/2007/PartnerControls">64f64741-db00-4834-9a3b-ec49c1f6bd16</TermId>
        </TermInfo>
      </Terms>
    </kcdf3820fa7642e8be4bb4902ce9671f>
    <bb1a85d7c91c4659b60f056ef7672151 xmlns="a48324c4-7d20-48d3-8188-32763737222b">
      <Terms xmlns="http://schemas.microsoft.com/office/infopath/2007/PartnerControls">
        <TermInfo xmlns="http://schemas.microsoft.com/office/infopath/2007/PartnerControls">
          <TermName xmlns="http://schemas.microsoft.com/office/infopath/2007/PartnerControls">Communicable Disease Control</TermName>
          <TermId xmlns="http://schemas.microsoft.com/office/infopath/2007/PartnerControls">d26e874b-aea1-4c13-b19f-52c74bbbcd89</TermId>
        </TermInfo>
      </Terms>
    </bb1a85d7c91c4659b60f056ef7672151>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 (United States)</TermName>
          <TermId xmlns="http://schemas.microsoft.com/office/infopath/2007/PartnerControls">25e340a5-d50c-48d7-adc0-a905fb7bff5c</TermId>
        </TermInfo>
      </Terms>
    </e703b7d8b6284097bcc8d89d108ab72a>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CDPH Document" ma:contentTypeID="0x0101002CC577673628EB48993F371F1850BF7D003E18CAC0E743194EA29E89F4611861B3" ma:contentTypeVersion="4" ma:contentTypeDescription="Create a new document." ma:contentTypeScope="" ma:versionID="322f02379ad10f210e08a64c252df73d">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f565ecd89d5927accf21e815673962b2"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b545365c-366b-4c8d-aeef-04f620ee1966" ma:termSetId="cdd5a172-8c78-4ec7-ac60-5f0fe253a96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b545365c-366b-4c8d-aeef-04f620ee1966" ma:termSetId="cc05263c-85ed-4c2f-a4fe-f602faee1964"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b545365c-366b-4c8d-aeef-04f620ee1966" ma:termSetId="6489bfc0-c77f-4619-9be4-bef70736d171"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97;#English|25e340a5-d50c-48d7-adc0-a905fb7bff5c" ma:fieldId="{e703b7d8-b628-4097-bcc8-d89d108ab72a}" ma:sspId="b545365c-366b-4c8d-aeef-04f620ee1966" ma:termSetId="45e6de93-a046-4930-a9e9-bac90a81638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8FE033-700E-4BAA-818B-902B8AEA8DDF}"/>
</file>

<file path=customXml/itemProps2.xml><?xml version="1.0" encoding="utf-8"?>
<ds:datastoreItem xmlns:ds="http://schemas.openxmlformats.org/officeDocument/2006/customXml" ds:itemID="{AD5F17F3-5C10-4157-BDCE-BA66C1FC1BCC}"/>
</file>

<file path=customXml/itemProps3.xml><?xml version="1.0" encoding="utf-8"?>
<ds:datastoreItem xmlns:ds="http://schemas.openxmlformats.org/officeDocument/2006/customXml" ds:itemID="{09E8B72F-B2AA-43A5-8E46-591601152816}"/>
</file>

<file path=docProps/app.xml><?xml version="1.0" encoding="utf-8"?>
<Properties xmlns="http://schemas.openxmlformats.org/officeDocument/2006/extended-properties" xmlns:vt="http://schemas.openxmlformats.org/officeDocument/2006/docPropsVTypes">
  <Template/>
  <TotalTime>6790</TotalTime>
  <Words>951</Words>
  <Application>Microsoft Office PowerPoint</Application>
  <PresentationFormat>On-screen Show (4:3)</PresentationFormat>
  <Paragraphs>57</Paragraphs>
  <Slides>18</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Tw Cen MT</vt:lpstr>
      <vt:lpstr>1_Office Theme</vt:lpstr>
      <vt:lpstr>Chronic Hepatitis C Infections in California</vt:lpstr>
      <vt:lpstr>Chronic Hepatitis C, California, 2018 Slide Set Notes</vt:lpstr>
      <vt:lpstr>Chronic Hepatitis C, California, 2018 Slide Set Notes (continued)</vt:lpstr>
      <vt:lpstr>Chronic Hepatitis C, California, 2018 Slide Set Notes (continued)</vt:lpstr>
      <vt:lpstr>Chronic Hepatitis C, California, 2018 Slide Set Notes (continued)</vt:lpstr>
      <vt:lpstr>Epidemiology of Chronic Hepatitis C  in California</vt:lpstr>
      <vt:lpstr>Chronic Hepatitis C – Rates of Newly Reported Cases (including State Prisons), California, 1994-2018</vt:lpstr>
      <vt:lpstr>Chronic Hepatitis C – Number of Newly Reported Cases (including State Prisons) by Resolution Status, California, 2007-2018</vt:lpstr>
      <vt:lpstr>Chronic Hepatitis C – Age Distribution of Newly Reported Cases, California, 2014 and 2018</vt:lpstr>
      <vt:lpstr>Chronic Hepatitis C – Rates of Newly Reported Cases by Age Group, California, 2014-2018</vt:lpstr>
      <vt:lpstr>Chronic Hepatitis C – Cases and Proportions of Newly Reported Cases for Which Race/Ethnicity is Known, by Race/Ethnicity, California, 2018</vt:lpstr>
      <vt:lpstr>Chronic Hepatitis C – Rates of Newly Reported Cases in Ranked Order by Local Health Jurisdiction, Excluding Cases in State Prisons, California, 2018</vt:lpstr>
      <vt:lpstr>Chronic Hepatitis C – Case Counts and Rates of Newly Reported Cases by County, Excluding Cases in State Prisons, California, 2018</vt:lpstr>
      <vt:lpstr>Epidemiology of Chronic Hepatitis C in State Prisons in California</vt:lpstr>
      <vt:lpstr>Chronic Hepatitis C – Rates of Newly Reported Cases in State Prisons,  1994-2018</vt:lpstr>
      <vt:lpstr>Chronic Hepatitis C – Number of Newly Reported Cases in State Prisons, by Resolution Status, California, 2009-2018</vt:lpstr>
      <vt:lpstr>Chronic Hepatitis C – Rates of Newly Reported Cases by Age Group, California State Prisons, 2014-2018</vt:lpstr>
      <vt:lpstr>Chronic Hepatitis C – Cases and Proportions of Newly Reported Cases in State Prisons for Which Race/Ethnicity is Known, by Race/Ethnicity,  2018</vt:lpstr>
    </vt:vector>
  </TitlesOfParts>
  <Company>NYSDOH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HCV Surv Rpt Figures 2018</dc:title>
  <dc:creator>caf03</dc:creator>
  <cp:lastModifiedBy>Gilson, Denise@CDPH</cp:lastModifiedBy>
  <cp:revision>337</cp:revision>
  <cp:lastPrinted>2018-07-19T17:50:51Z</cp:lastPrinted>
  <dcterms:created xsi:type="dcterms:W3CDTF">2007-02-15T19:13:47Z</dcterms:created>
  <dcterms:modified xsi:type="dcterms:W3CDTF">2020-03-12T00:32:26Z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0x0101002CC577673628EB48993F371F1850BF7D003E18CAC0E743194EA29E89F4611861B3</vt:lpwstr>
  </property>
  <property fmtid="{D5CDD505-2E9C-101B-9397-08002B2CF9AE}" pid="3" name="Content Language">
    <vt:lpwstr>97;#English (United States)|25e340a5-d50c-48d7-adc0-a905fb7bff5c</vt:lpwstr>
  </property>
  <property fmtid="{D5CDD505-2E9C-101B-9397-08002B2CF9AE}" pid="4" name="Topic">
    <vt:lpwstr>438;#Sexually Transmitted Diseases|f7648caa-1f54-490e-8e9f-85f51ab3ecf2;#116;#Diseases and Conditions|64f64741-db00-4834-9a3b-ec49c1f6bd16</vt:lpwstr>
  </property>
  <property fmtid="{D5CDD505-2E9C-101B-9397-08002B2CF9AE}" pid="5" name="CDPH Audience">
    <vt:lpwstr>197;#Local Health Jurisdiction|f68e075a-b17d-44d0-8f5c-4e108c72d912;#121;#Clinicians/Healthcare Providers|e31e14b8-e46e-494a-8300-1453b14ca9de</vt:lpwstr>
  </property>
  <property fmtid="{D5CDD505-2E9C-101B-9397-08002B2CF9AE}" pid="6" name="Program">
    <vt:lpwstr>151;#Communicable Disease Control|d26e874b-aea1-4c13-b19f-52c74bbbcd89</vt:lpwstr>
  </property>
</Properties>
</file>