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3" r:id="rId4"/>
  </p:sldMasterIdLst>
  <p:notesMasterIdLst>
    <p:notesMasterId r:id="rId40"/>
  </p:notesMasterIdLst>
  <p:handoutMasterIdLst>
    <p:handoutMasterId r:id="rId41"/>
  </p:handoutMasterIdLst>
  <p:sldIdLst>
    <p:sldId id="256" r:id="rId5"/>
    <p:sldId id="1260" r:id="rId6"/>
    <p:sldId id="1261" r:id="rId7"/>
    <p:sldId id="399" r:id="rId8"/>
    <p:sldId id="260" r:id="rId9"/>
    <p:sldId id="408" r:id="rId10"/>
    <p:sldId id="1258" r:id="rId11"/>
    <p:sldId id="409" r:id="rId12"/>
    <p:sldId id="391" r:id="rId13"/>
    <p:sldId id="1262" r:id="rId14"/>
    <p:sldId id="401" r:id="rId15"/>
    <p:sldId id="404" r:id="rId16"/>
    <p:sldId id="1253" r:id="rId17"/>
    <p:sldId id="405" r:id="rId18"/>
    <p:sldId id="389" r:id="rId19"/>
    <p:sldId id="390" r:id="rId20"/>
    <p:sldId id="414" r:id="rId21"/>
    <p:sldId id="1263" r:id="rId22"/>
    <p:sldId id="1264" r:id="rId23"/>
    <p:sldId id="1265" r:id="rId24"/>
    <p:sldId id="1266" r:id="rId25"/>
    <p:sldId id="264" r:id="rId26"/>
    <p:sldId id="411" r:id="rId27"/>
    <p:sldId id="267" r:id="rId28"/>
    <p:sldId id="375" r:id="rId29"/>
    <p:sldId id="1267" r:id="rId30"/>
    <p:sldId id="412" r:id="rId31"/>
    <p:sldId id="377" r:id="rId32"/>
    <p:sldId id="374" r:id="rId33"/>
    <p:sldId id="1252" r:id="rId34"/>
    <p:sldId id="378" r:id="rId35"/>
    <p:sldId id="373" r:id="rId36"/>
    <p:sldId id="270" r:id="rId37"/>
    <p:sldId id="1249" r:id="rId38"/>
    <p:sldId id="1248" r:id="rId3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008F4-39DD-2B19-D9FF-DDF5F929A8CC}" name="Sardana, Neha@CDPH" initials="SN" userId="S::Neha.Sardana@cdph.ca.gov::429844b2-4016-44d8-a81b-5d002d2b6a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rcia, Elias@CDPH" initials="GE" lastIdx="20" clrIdx="6">
    <p:extLst>
      <p:ext uri="{19B8F6BF-5375-455C-9EA6-DF929625EA0E}">
        <p15:presenceInfo xmlns:p15="http://schemas.microsoft.com/office/powerpoint/2012/main" userId="S::Elias.Garcia@cdph.ca.gov::2e44e06e-8f55-43bb-9997-94adc4cd6a44" providerId="AD"/>
      </p:ext>
    </p:extLst>
  </p:cmAuthor>
  <p:cmAuthor id="1" name="Martin, Brie@CDPH" initials="MB" lastIdx="90" clrIdx="0"/>
  <p:cmAuthor id="8" name="Cox, Kendra (CDC/DDID/NCEZID/DHQP)" initials="CK(" lastIdx="23" clrIdx="7">
    <p:extLst>
      <p:ext uri="{19B8F6BF-5375-455C-9EA6-DF929625EA0E}">
        <p15:presenceInfo xmlns:p15="http://schemas.microsoft.com/office/powerpoint/2012/main" userId="S::gfx4@cdc.gov::3112a3a8-8cbb-4d5b-96ee-72aa1ab53303" providerId="AD"/>
      </p:ext>
    </p:extLst>
  </p:cmAuthor>
  <p:cmAuthor id="2" name="Cabral, Ashya@CDPH" initials="CA" lastIdx="2" clrIdx="1"/>
  <p:cmAuthor id="9" name="Abigail Carlson (CDC/DDID/NCEZID/DHQP)" initials="alyc" lastIdx="1" clrIdx="8">
    <p:extLst>
      <p:ext uri="{19B8F6BF-5375-455C-9EA6-DF929625EA0E}">
        <p15:presenceInfo xmlns:p15="http://schemas.microsoft.com/office/powerpoint/2012/main" userId="Abigail Carlson (CDC/DDID/NCEZID/DHQP)" providerId="None"/>
      </p:ext>
    </p:extLst>
  </p:cmAuthor>
  <p:cmAuthor id="3" name="Purkayastha, Peea@CDPH" initials="PP" lastIdx="1" clrIdx="2"/>
  <p:cmAuthor id="10" name="Woodring, Jacqueline M. (CDC/DDID/NCEZID/DHQP)" initials="W(" lastIdx="2" clrIdx="9">
    <p:extLst>
      <p:ext uri="{19B8F6BF-5375-455C-9EA6-DF929625EA0E}">
        <p15:presenceInfo xmlns:p15="http://schemas.microsoft.com/office/powerpoint/2012/main" userId="S::ime9@cdc.gov::39b54e8a-75b3-4198-bd57-c5a7d40723ea" providerId="AD"/>
      </p:ext>
    </p:extLst>
  </p:cmAuthor>
  <p:cmAuthor id="4" name="Garcia, Erin@CDPH" initials="GE" lastIdx="68" clrIdx="3"/>
  <p:cmAuthor id="11" name="Lanier, Tracy@CDPH" initials="LT" lastIdx="27" clrIdx="10">
    <p:extLst>
      <p:ext uri="{19B8F6BF-5375-455C-9EA6-DF929625EA0E}">
        <p15:presenceInfo xmlns:p15="http://schemas.microsoft.com/office/powerpoint/2012/main" userId="S::Tracy.Lanier@cdph.ca.gov::debfc22d-d102-434d-918a-2c726582b976" providerId="AD"/>
      </p:ext>
    </p:extLst>
  </p:cmAuthor>
  <p:cmAuthor id="5" name="Dwyer, Kimberly@CDPH" initials="DK" lastIdx="94" clrIdx="4"/>
  <p:cmAuthor id="6" name="Ali, Aliza@CDPH" initials="AA"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DEE1E7"/>
    <a:srgbClr val="1F497D"/>
    <a:srgbClr val="F27034"/>
    <a:srgbClr val="1F4C64"/>
    <a:srgbClr val="E46C0A"/>
    <a:srgbClr val="EB6E1F"/>
    <a:srgbClr val="0079C2"/>
    <a:srgbClr val="5C8727"/>
    <a:srgbClr val="198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D9E92-AB81-4A83-9BD8-F7B06DA03AA0}" v="13" dt="2022-10-12T18:29:56.907"/>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6336" autoAdjust="0"/>
  </p:normalViewPr>
  <p:slideViewPr>
    <p:cSldViewPr>
      <p:cViewPr varScale="1">
        <p:scale>
          <a:sx n="58" d="100"/>
          <a:sy n="58" d="100"/>
        </p:scale>
        <p:origin x="952"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4436"/>
    </p:cViewPr>
  </p:sorterViewPr>
  <p:notesViewPr>
    <p:cSldViewPr>
      <p:cViewPr varScale="1">
        <p:scale>
          <a:sx n="63" d="100"/>
          <a:sy n="63" d="100"/>
        </p:scale>
        <p:origin x="1242"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dirty="0"/>
          </a:p>
        </p:txBody>
      </p:sp>
      <p:sp>
        <p:nvSpPr>
          <p:cNvPr id="1013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dirty="0"/>
          </a:p>
        </p:txBody>
      </p:sp>
      <p:sp>
        <p:nvSpPr>
          <p:cNvPr id="1013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53174F7-F9EB-4545-8C5C-2606F374E059}" type="slidenum">
              <a:rPr lang="en-US"/>
              <a:pPr>
                <a:defRPr/>
              </a:pPr>
              <a:t>‹#›</a:t>
            </a:fld>
            <a:endParaRPr lang="en-US" dirty="0"/>
          </a:p>
        </p:txBody>
      </p:sp>
      <p:sp>
        <p:nvSpPr>
          <p:cNvPr id="2" name="Date Placeholder 1">
            <a:extLst>
              <a:ext uri="{FF2B5EF4-FFF2-40B4-BE49-F238E27FC236}">
                <a16:creationId xmlns:a16="http://schemas.microsoft.com/office/drawing/2014/main" id="{01FBDF54-8989-4624-B753-49D16092200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D1ED2DC-BEA0-4E72-9C37-409BEA414E22}" type="datetimeFigureOut">
              <a:rPr lang="en-US" smtClean="0"/>
              <a:t>7/24/2023</a:t>
            </a:fld>
            <a:endParaRPr lang="en-US" dirty="0"/>
          </a:p>
        </p:txBody>
      </p:sp>
    </p:spTree>
    <p:extLst>
      <p:ext uri="{BB962C8B-B14F-4D97-AF65-F5344CB8AC3E}">
        <p14:creationId xmlns:p14="http://schemas.microsoft.com/office/powerpoint/2010/main" val="2645037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dirty="0"/>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B1F75D0F-A8AD-4008-BFE8-5106DE26AC15}" type="datetime1">
              <a:rPr lang="en-US"/>
              <a:pPr>
                <a:defRPr/>
              </a:pPr>
              <a:t>7/24/2023</a:t>
            </a:fld>
            <a:endParaRPr lang="en-US" dirty="0"/>
          </a:p>
        </p:txBody>
      </p:sp>
      <p:sp>
        <p:nvSpPr>
          <p:cNvPr id="297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dirty="0"/>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85A88F5-D7CA-4930-B121-0C7A5736F33D}" type="slidenum">
              <a:rPr lang="en-US"/>
              <a:pPr>
                <a:defRPr/>
              </a:pPr>
              <a:t>‹#›</a:t>
            </a:fld>
            <a:endParaRPr lang="en-US" dirty="0"/>
          </a:p>
        </p:txBody>
      </p:sp>
    </p:spTree>
    <p:extLst>
      <p:ext uri="{BB962C8B-B14F-4D97-AF65-F5344CB8AC3E}">
        <p14:creationId xmlns:p14="http://schemas.microsoft.com/office/powerpoint/2010/main" val="2746998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u="sng" dirty="0"/>
              <a:t>Notas del instructor</a:t>
            </a:r>
            <a:r>
              <a:rPr lang="es-ES" b="1" dirty="0"/>
              <a:t>: </a:t>
            </a:r>
          </a:p>
          <a:p>
            <a:r>
              <a:rPr lang="es-ES" dirty="0"/>
              <a:t>Este curso revisa los métodos para reducir la propagación de infecciones durante el cuidado de la piel, el perineo y el catéter urinario. Además, este curso discutirá la importancia de una barrera de la piel saludable para la transmisión de patógenos y los protocolos adecuados para implementar durante el cuidado de la piel, el perineo y el catéter urinario. Estas diapositivas están disponibles para su descarga en la página web del Project </a:t>
            </a:r>
            <a:r>
              <a:rPr lang="es-ES" dirty="0" err="1"/>
              <a:t>Firstline</a:t>
            </a:r>
            <a:r>
              <a:rPr lang="es-ES" dirty="0"/>
              <a:t> del Programa HAI del CDPH.</a:t>
            </a:r>
          </a:p>
          <a:p>
            <a:endParaRPr lang="es-ES" sz="1200" kern="1200" dirty="0">
              <a:solidFill>
                <a:schemeClr val="tx1"/>
              </a:solidFill>
              <a:effectLst/>
              <a:latin typeface="Calibri"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i="0" dirty="0">
                <a:solidFill>
                  <a:srgbClr val="3C4043"/>
                </a:solidFill>
                <a:effectLst/>
                <a:latin typeface="+mn-lt"/>
              </a:rPr>
              <a:t>(Las indicaciones del instructor se indican en negrita a lo largo de la presentación).</a:t>
            </a:r>
          </a:p>
          <a:p>
            <a:r>
              <a:rPr lang="es-ES" sz="1200" kern="1200" dirty="0">
                <a:solidFill>
                  <a:schemeClr val="tx1"/>
                </a:solidFill>
                <a:effectLst/>
                <a:latin typeface="Calibri" charset="0"/>
                <a:ea typeface="ＭＳ Ｐゴシック" charset="-128"/>
                <a:cs typeface="ＭＳ Ｐゴシック" charset="-128"/>
              </a:rPr>
              <a:t>
</a:t>
            </a:r>
            <a:endParaRPr lang="en-US" sz="1200" kern="1200" dirty="0">
              <a:solidFill>
                <a:schemeClr val="tx1"/>
              </a:solidFill>
              <a:effectLst/>
              <a:latin typeface="Calibri"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t>
            </a:r>
            <a:r>
              <a:rPr lang="en-US" b="1" dirty="0" err="1"/>
              <a:t>Haga</a:t>
            </a:r>
            <a:r>
              <a:rPr lang="en-US" b="1" dirty="0"/>
              <a:t> </a:t>
            </a:r>
            <a:r>
              <a:rPr lang="en-US" b="1" dirty="0" err="1"/>
              <a:t>clic</a:t>
            </a:r>
            <a:r>
              <a:rPr lang="en-US" b="1" dirty="0"/>
              <a:t>]</a:t>
            </a: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a:t>
            </a:fld>
            <a:endParaRPr lang="en-US" dirty="0"/>
          </a:p>
        </p:txBody>
      </p:sp>
    </p:spTree>
    <p:extLst>
      <p:ext uri="{BB962C8B-B14F-4D97-AF65-F5344CB8AC3E}">
        <p14:creationId xmlns:p14="http://schemas.microsoft.com/office/powerpoint/2010/main" val="180764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(Notas para el instructor: esta es una diapositiva animada).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Tómese un momento para reflexionar sobre su experiencia como CNA. ¿Qué tipos de heridas o úlceras ha visto comúnmente al realizar el cuidado de la piel con sus residentes?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(Haga clic en la diapositiva una vez para mostrar imágenes de muestra. </a:t>
            </a:r>
            <a:r>
              <a:rPr lang="es-ES" b="1" u="sng" dirty="0"/>
              <a:t>Notas para el instructor</a:t>
            </a:r>
            <a:r>
              <a:rPr lang="es-ES" b="1" dirty="0"/>
              <a:t>: analice las respuestas y luego pase a la siguiente diapositiva).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(Haga clic)</a:t>
            </a:r>
            <a:endParaRPr lang="en-U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10</a:t>
            </a:fld>
            <a:endParaRPr lang="en-US" dirty="0"/>
          </a:p>
        </p:txBody>
      </p:sp>
    </p:spTree>
    <p:extLst>
      <p:ext uri="{BB962C8B-B14F-4D97-AF65-F5344CB8AC3E}">
        <p14:creationId xmlns:p14="http://schemas.microsoft.com/office/powerpoint/2010/main" val="253286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Repasemos algunas </a:t>
            </a:r>
            <a:r>
              <a:rPr lang="en-US" dirty="0" err="1"/>
              <a:t>heridas</a:t>
            </a:r>
            <a:r>
              <a:rPr lang="en-US" dirty="0"/>
              <a:t> </a:t>
            </a:r>
            <a:r>
              <a:rPr lang="en-US" dirty="0" err="1"/>
              <a:t>en</a:t>
            </a:r>
            <a:r>
              <a:rPr lang="en-US" dirty="0"/>
              <a:t> la </a:t>
            </a:r>
            <a:r>
              <a:rPr lang="en-US" dirty="0" err="1"/>
              <a:t>piel</a:t>
            </a:r>
            <a:r>
              <a:rPr lang="en-US" dirty="0"/>
              <a:t> </a:t>
            </a:r>
            <a:r>
              <a:rPr lang="es-ES" dirty="0"/>
              <a:t>comunes que puede ver. Estos son tipos de problemas de la piel que se pueden encontrar y atender en el centro de enfermería especializada. Como habrá notado en su reflexión de la diapositiva anterior, algunas de las heridas en la piel más comunes pueden incluir úlceras por presión, heridas quirúrgicas, úlceras diabéticas y úlceras vasculares. Es útil familiarizarse y saber cómo identificar estos tipos de lesiones en la piel como parte de la comprensión de las oportunidades de prevención de infecciones.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Los CNA desempeñan un papel clave al informar a una enfermera cuando la salud de la piel del residente se ve afectada; La integridad de la piel es crítica para proteger el cuerpo contra gérmenes o patógenos. La presencia de ruptura de la piel proporciona a los gérmenes un lugar para ingresar al cuerpo. Las heridas también aumentan la probabilidad de que una persona sea colonizada con organismos multirresistentes o MDRO. Hablaremos más sobre este tipo de lesiones en la piel en las siguientes diapositivas.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(Haga clic</a:t>
            </a:r>
            <a:r>
              <a:rPr lang="es-ES" b="1" i="0" dirty="0">
                <a:solidFill>
                  <a:srgbClr val="3C4043"/>
                </a:solidFill>
                <a:effectLst/>
                <a:latin typeface="Roboto" panose="02000000000000000000" pitchFamily="2" charset="0"/>
              </a:rPr>
              <a:t>)</a:t>
            </a:r>
            <a:endParaRPr lang="en-US" sz="1200" b="1" kern="1200" dirty="0">
              <a:solidFill>
                <a:schemeClr val="tx1"/>
              </a:solidFill>
              <a:effectLst/>
              <a:latin typeface="Calibri"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11</a:t>
            </a:fld>
            <a:endParaRPr lang="en-US" dirty="0"/>
          </a:p>
        </p:txBody>
      </p:sp>
    </p:spTree>
    <p:extLst>
      <p:ext uri="{BB962C8B-B14F-4D97-AF65-F5344CB8AC3E}">
        <p14:creationId xmlns:p14="http://schemas.microsoft.com/office/powerpoint/2010/main" val="112114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Las úlceras por presión pueden aparecer en la piel después del daño causado por una presión intensa o prolongada sobre la piel.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Busque este tipo de lesión cuando mueva a un residente mientras cambia la ropa de cama o la ropa, o cuando ayuda a girar la cama. Informe cualquier problema de la piel a una enfermera.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Hagamos un chequeo de conocimientos.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¿Por qué debería CNA buscar úlceras por presión? Seleccione todas las que correspondan. </a:t>
            </a:r>
          </a:p>
          <a:p>
            <a:pPr marL="228600" marR="0" lvl="0" indent="-228600" algn="l" defTabSz="914400" rtl="0" eaLnBrk="0" fontAlgn="base" latinLnBrk="0" hangingPunct="0">
              <a:lnSpc>
                <a:spcPct val="100000"/>
              </a:lnSpc>
              <a:spcBef>
                <a:spcPct val="30000"/>
              </a:spcBef>
              <a:spcAft>
                <a:spcPct val="0"/>
              </a:spcAft>
              <a:buClrTx/>
              <a:buSzTx/>
              <a:buFont typeface="+mj-lt"/>
              <a:buAutoNum type="alphaUcPeriod"/>
              <a:tabLst/>
              <a:defRPr/>
            </a:pPr>
            <a:r>
              <a:rPr lang="es-ES" dirty="0"/>
              <a:t>Puede conducir a una infección. </a:t>
            </a:r>
          </a:p>
          <a:p>
            <a:pPr marL="228600" marR="0" lvl="0" indent="-228600" algn="l" defTabSz="914400" rtl="0" eaLnBrk="0" fontAlgn="base" latinLnBrk="0" hangingPunct="0">
              <a:lnSpc>
                <a:spcPct val="100000"/>
              </a:lnSpc>
              <a:spcBef>
                <a:spcPct val="30000"/>
              </a:spcBef>
              <a:spcAft>
                <a:spcPct val="0"/>
              </a:spcAft>
              <a:buClrTx/>
              <a:buSzTx/>
              <a:buFont typeface="+mj-lt"/>
              <a:buAutoNum type="alphaUcPeriod"/>
              <a:tabLst/>
              <a:defRPr/>
            </a:pPr>
            <a:r>
              <a:rPr lang="es-ES" dirty="0"/>
              <a:t>Para promover la salud de la piel </a:t>
            </a:r>
          </a:p>
          <a:p>
            <a:pPr marL="228600" marR="0" lvl="0" indent="-228600" algn="l" defTabSz="914400" rtl="0" eaLnBrk="0" fontAlgn="base" latinLnBrk="0" hangingPunct="0">
              <a:lnSpc>
                <a:spcPct val="100000"/>
              </a:lnSpc>
              <a:spcBef>
                <a:spcPct val="30000"/>
              </a:spcBef>
              <a:spcAft>
                <a:spcPct val="0"/>
              </a:spcAft>
              <a:buClrTx/>
              <a:buSzTx/>
              <a:buFont typeface="+mj-lt"/>
              <a:buAutoNum type="alphaUcPeriod"/>
              <a:tabLst/>
              <a:defRPr/>
            </a:pPr>
            <a:r>
              <a:rPr lang="es-ES" dirty="0"/>
              <a:t>Para evitar más problemas en la piel </a:t>
            </a:r>
          </a:p>
          <a:p>
            <a:pPr marL="228600" marR="0" lvl="0" indent="-228600" algn="l" defTabSz="914400" rtl="0" eaLnBrk="0" fontAlgn="base" latinLnBrk="0" hangingPunct="0">
              <a:lnSpc>
                <a:spcPct val="100000"/>
              </a:lnSpc>
              <a:spcBef>
                <a:spcPct val="30000"/>
              </a:spcBef>
              <a:spcAft>
                <a:spcPct val="0"/>
              </a:spcAft>
              <a:buClrTx/>
              <a:buSzTx/>
              <a:buFont typeface="+mj-lt"/>
              <a:buAutoNum type="alphaUcPeriod"/>
              <a:tabLst/>
              <a:defRPr/>
            </a:pPr>
            <a:r>
              <a:rPr lang="es-ES" dirty="0"/>
              <a:t>Para prevenir el dolor y la incomodidad del residente.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a:t>
            </a:r>
            <a:r>
              <a:rPr lang="es-ES" b="1" u="sng" dirty="0"/>
              <a:t>Notas para el instructor</a:t>
            </a:r>
            <a:r>
              <a:rPr lang="es-ES" b="1" dirty="0"/>
              <a:t>: haga una pausa de 10 segundos y luego pase a la siguiente diapositiva).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(Haga clic)</a:t>
            </a:r>
            <a:endParaRPr lang="en-U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Calibri" charset="0"/>
              <a:ea typeface="ＭＳ Ｐゴシック"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12</a:t>
            </a:fld>
            <a:endParaRPr lang="en-US" dirty="0"/>
          </a:p>
        </p:txBody>
      </p:sp>
    </p:spTree>
    <p:extLst>
      <p:ext uri="{BB962C8B-B14F-4D97-AF65-F5344CB8AC3E}">
        <p14:creationId xmlns:p14="http://schemas.microsoft.com/office/powerpoint/2010/main" val="46517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¡Todas las opciones fueron correctas!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Debe buscar úlceras por presión e informarlas porque la identificación temprana puede prevenir infecciones, promoverá la salud de la piel, evitará más problemas en la piel y evitará el dolor y la incomodidad del residente.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Una úlcera por presión puede aparecer en tan solo dos horas después de la presencia de una presión intensa o prolongada sobre la piel. Al reposicionar a un residente al menos cada dos horas, puede evitar lesiones en la piel por presión prolongada.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t>Observe e informe a la enfermera de cualquier cambio de color, olor, drenaje o molestias en el área.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b="1" dirty="0"/>
              <a:t>(Haga clic)</a:t>
            </a:r>
            <a:endParaRPr lang="en-US" b="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13</a:t>
            </a:fld>
            <a:endParaRPr lang="en-US" dirty="0"/>
          </a:p>
        </p:txBody>
      </p:sp>
    </p:spTree>
    <p:extLst>
      <p:ext uri="{BB962C8B-B14F-4D97-AF65-F5344CB8AC3E}">
        <p14:creationId xmlns:p14="http://schemas.microsoft.com/office/powerpoint/2010/main" val="156894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b="0" i="0" kern="1200" dirty="0">
                <a:solidFill>
                  <a:schemeClr val="tx1"/>
                </a:solidFill>
                <a:effectLst/>
                <a:latin typeface="Calibri" charset="0"/>
                <a:ea typeface="ＭＳ Ｐゴシック" charset="-128"/>
                <a:cs typeface="ＭＳ Ｐゴシック" charset="-128"/>
              </a:rPr>
              <a:t>Las úlceras diabéticas y vasculares se pueden encontrar en las extremidades inferiores. Busque cambios en la parte inferior de las piernas o los pies cuando ayude a los residentes a cambiar de posición, cambiarse de ropa, durante la actividad física o al hacer la cama</a:t>
            </a:r>
            <a:r>
              <a:rPr lang="en-US" sz="1200" b="0" i="0" strike="noStrike" kern="1200" dirty="0">
                <a:solidFill>
                  <a:schemeClr val="tx1"/>
                </a:solidFill>
                <a:effectLst/>
                <a:latin typeface="Calibri" charset="0"/>
                <a:ea typeface="ＭＳ Ｐゴシック" charset="-128"/>
                <a:cs typeface="ＭＳ Ｐゴシック" charset="-128"/>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b="0" i="0" kern="1200" dirty="0">
                <a:solidFill>
                  <a:schemeClr val="tx1"/>
                </a:solidFill>
                <a:effectLst/>
                <a:latin typeface="Calibri" charset="0"/>
                <a:ea typeface="ＭＳ Ｐゴシック" charset="-128"/>
                <a:cs typeface="ＭＳ Ｐゴシック" charset="-128"/>
              </a:rPr>
              <a:t>Busque cualquier lesión en la parte inferior del pie. A veces es común que algunos residentes no sientan estas heridas.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En este momento, </a:t>
            </a:r>
            <a:r>
              <a:rPr lang="es-ES" b="1" dirty="0"/>
              <a:t>tomemos un momento para reflexionar sobre esta pregunta</a:t>
            </a:r>
            <a:r>
              <a:rPr lang="es-ES" dirty="0"/>
              <a:t>. ¿Cuál es su papel como CNA cuando un residente desarrolla </a:t>
            </a:r>
            <a:r>
              <a:rPr lang="en-US" dirty="0" err="1"/>
              <a:t>lesiones</a:t>
            </a:r>
            <a:r>
              <a:rPr lang="en-US" dirty="0"/>
              <a:t> </a:t>
            </a:r>
            <a:r>
              <a:rPr lang="en-US" dirty="0" err="1"/>
              <a:t>en</a:t>
            </a:r>
            <a:r>
              <a:rPr lang="en-US" dirty="0"/>
              <a:t> la </a:t>
            </a:r>
            <a:r>
              <a:rPr lang="en-US" dirty="0" err="1"/>
              <a:t>piel</a:t>
            </a:r>
            <a:r>
              <a:rPr lang="es-ES" dirty="0"/>
              <a:t> relacionadas con la diabetes o una enfermedad vascular periférica? ¿Qué debes hacer?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a:t>
            </a:r>
            <a:r>
              <a:rPr lang="es-ES" b="1" u="sng" dirty="0"/>
              <a:t>Notas para el instructor</a:t>
            </a:r>
            <a:r>
              <a:rPr lang="es-ES" b="1" dirty="0"/>
              <a:t>: Pausa de 5 a 10 segundos para reflexionar).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14</a:t>
            </a:fld>
            <a:endParaRPr lang="en-US" dirty="0"/>
          </a:p>
        </p:txBody>
      </p:sp>
    </p:spTree>
    <p:extLst>
      <p:ext uri="{BB962C8B-B14F-4D97-AF65-F5344CB8AC3E}">
        <p14:creationId xmlns:p14="http://schemas.microsoft.com/office/powerpoint/2010/main" val="265571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t>Su función es informar a la enfermera cualquier cambio en el color, olor, drenaje o si el residente informa alguna molestia en el área.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i="0" kern="1200" dirty="0">
              <a:solidFill>
                <a:schemeClr val="tx1"/>
              </a:solidFill>
              <a:effectLst/>
              <a:latin typeface="Calibri"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Calibri" charset="0"/>
                <a:ea typeface="ＭＳ Ｐゴシック" charset="-128"/>
              </a:rPr>
              <a:t>(</a:t>
            </a:r>
            <a:r>
              <a:rPr lang="en-US" sz="1200" b="1" i="0" kern="1200" dirty="0" err="1">
                <a:solidFill>
                  <a:schemeClr val="tx1"/>
                </a:solidFill>
                <a:effectLst/>
                <a:latin typeface="Calibri" charset="0"/>
                <a:ea typeface="ＭＳ Ｐゴシック" charset="-128"/>
              </a:rPr>
              <a:t>Haga</a:t>
            </a:r>
            <a:r>
              <a:rPr lang="en-US" sz="1200" b="1" i="0" kern="1200" dirty="0">
                <a:solidFill>
                  <a:schemeClr val="tx1"/>
                </a:solidFill>
                <a:effectLst/>
                <a:latin typeface="Calibri" charset="0"/>
                <a:ea typeface="ＭＳ Ｐゴシック" charset="-128"/>
              </a:rPr>
              <a:t> </a:t>
            </a:r>
            <a:r>
              <a:rPr lang="en-US" sz="1200" b="1" i="0" kern="1200" dirty="0" err="1">
                <a:solidFill>
                  <a:schemeClr val="tx1"/>
                </a:solidFill>
                <a:effectLst/>
                <a:latin typeface="Calibri" charset="0"/>
                <a:ea typeface="ＭＳ Ｐゴシック" charset="-128"/>
              </a:rPr>
              <a:t>clic</a:t>
            </a:r>
            <a:r>
              <a:rPr lang="en-US" sz="1200" b="1" i="0" kern="1200" dirty="0">
                <a:solidFill>
                  <a:schemeClr val="tx1"/>
                </a:solidFill>
                <a:effectLst/>
                <a:latin typeface="Calibri" charset="0"/>
                <a:ea typeface="ＭＳ Ｐゴシック" charset="-128"/>
              </a:rPr>
              <a:t>)</a:t>
            </a:r>
            <a:endParaRPr lang="en-US" sz="1200" b="1" i="0" kern="1200" dirty="0">
              <a:solidFill>
                <a:schemeClr val="tx1"/>
              </a:solidFill>
              <a:effectLst/>
              <a:latin typeface="Calibri"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15</a:t>
            </a:fld>
            <a:endParaRPr lang="en-US" dirty="0"/>
          </a:p>
        </p:txBody>
      </p:sp>
    </p:spTree>
    <p:extLst>
      <p:ext uri="{BB962C8B-B14F-4D97-AF65-F5344CB8AC3E}">
        <p14:creationId xmlns:p14="http://schemas.microsoft.com/office/powerpoint/2010/main" val="17528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sz="1200" kern="1200" dirty="0">
                <a:solidFill>
                  <a:schemeClr val="tx1"/>
                </a:solidFill>
                <a:effectLst/>
                <a:latin typeface="Calibri" charset="0"/>
                <a:ea typeface="ＭＳ Ｐゴシック" charset="-128"/>
                <a:cs typeface="ＭＳ Ｐゴシック" charset="-128"/>
              </a:rPr>
              <a:t>¿Qué es una herida quirúrgica?
Las heridas quirúrgicas son aberturas o cortes que se hacen a través de la piel o la membrana mucosa durante un procedimiento médico. Las heridas quirúrgicas deben ser monitoreadas para detectar cambios para identificar si está desarrollando una infección de la herida quirúrgica. Si la herida está cubierta por un vendaje, informe a la enfermera si ve que el vendaje se afloja, se ensucia, se decolora o se humedece por el drenaje. Si la herida ya no está cubierta por un vendaje, observe cualquier cambio inusual en la piel alrededor de la herida de curación y recuerde al residente que no toque el área quirúrgica. Informe a la enfermera si observa algún cambio en el color de la piel, aumento del dolor, hinchazón, mal olor o cualquier tipo de drenaje en el sitio de la herida.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sz="1200" b="1" kern="1200" dirty="0">
                <a:solidFill>
                  <a:schemeClr val="tx1"/>
                </a:solidFill>
                <a:effectLst/>
                <a:latin typeface="Calibri" charset="0"/>
                <a:ea typeface="ＭＳ Ｐゴシック" charset="-128"/>
                <a:cs typeface="ＭＳ Ｐゴシック" charset="-128"/>
              </a:rPr>
              <a:t>(Haga clic)</a:t>
            </a:r>
            <a:endParaRPr lang="en-US" sz="1200" b="1" kern="1200" dirty="0">
              <a:solidFill>
                <a:schemeClr val="tx1"/>
              </a:solidFill>
              <a:effectLst/>
              <a:latin typeface="Calibri"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16</a:t>
            </a:fld>
            <a:endParaRPr lang="en-US" dirty="0"/>
          </a:p>
        </p:txBody>
      </p:sp>
    </p:spTree>
    <p:extLst>
      <p:ext uri="{BB962C8B-B14F-4D97-AF65-F5344CB8AC3E}">
        <p14:creationId xmlns:p14="http://schemas.microsoft.com/office/powerpoint/2010/main" val="117284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Ahora, repasemos algunas prácticas básicas recomendadas de prevención y control de infecciones y fallas durante el cuidado de la piel: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En esta tabla, encontrará a su izquierda, las prácticas recomendadas de IPC y a su derecha encontrará fallas en las prácticas que conducen a la propagación de gérmenes.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Revisaremos la tabla juntos. </a:t>
            </a: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17</a:t>
            </a:fld>
            <a:endParaRPr lang="en-US" dirty="0"/>
          </a:p>
        </p:txBody>
      </p:sp>
    </p:spTree>
    <p:extLst>
      <p:ext uri="{BB962C8B-B14F-4D97-AF65-F5344CB8AC3E}">
        <p14:creationId xmlns:p14="http://schemas.microsoft.com/office/powerpoint/2010/main" val="131875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Nuestra primera práctica recomendada es realizar la higiene de manos. Si no realiza la higiene de manos, permite la propagación de gérmenes que pueden provocar una infección</a:t>
            </a:r>
            <a:r>
              <a:rPr lang="es-ES" b="0" i="0" dirty="0">
                <a:solidFill>
                  <a:srgbClr val="3C4043"/>
                </a:solidFill>
                <a:effectLst/>
                <a:latin typeface="Roboto" panose="02000000000000000000" pitchFamily="2" charset="0"/>
              </a:rPr>
              <a:t>.</a:t>
            </a: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18</a:t>
            </a:fld>
            <a:endParaRPr lang="en-US" dirty="0"/>
          </a:p>
        </p:txBody>
      </p:sp>
    </p:spTree>
    <p:extLst>
      <p:ext uri="{BB962C8B-B14F-4D97-AF65-F5344CB8AC3E}">
        <p14:creationId xmlns:p14="http://schemas.microsoft.com/office/powerpoint/2010/main" val="122154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Seleccionar y utilizar correctamente el PPE. Un lapso en esta práctica sería seleccionar PPE inapropiado. El PPE inapropiado o inadecuado puede causar una exposición innecesaria a los peligros en el lugar de trabajo. Otro lapso es ponerse o quitarse incorrectamente el PPE. Esto puede contaminarlo a usted y a sus residentes.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19</a:t>
            </a:fld>
            <a:endParaRPr lang="en-US" dirty="0"/>
          </a:p>
        </p:txBody>
      </p:sp>
    </p:spTree>
    <p:extLst>
      <p:ext uri="{BB962C8B-B14F-4D97-AF65-F5344CB8AC3E}">
        <p14:creationId xmlns:p14="http://schemas.microsoft.com/office/powerpoint/2010/main" val="360060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b="1" u="sng" dirty="0"/>
              <a:t>Notas del instructor</a:t>
            </a:r>
            <a:r>
              <a:rPr lang="es-ES" b="1" dirty="0"/>
              <a:t>: </a:t>
            </a:r>
          </a:p>
          <a:p>
            <a:pPr marL="0" indent="0">
              <a:buFont typeface="Arial" panose="020B0604020202020204" pitchFamily="34" charset="0"/>
              <a:buNone/>
            </a:pPr>
            <a:r>
              <a:rPr lang="es-ES" dirty="0"/>
              <a:t>Esta es una diapositiva compartida en todos los cursos del Programa HAI de CDPH para que seamos conscientes del sesgo implícito. Lea la diapositiva y anime al personal a visitar el sitio web para obtener más información</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kern="1200" dirty="0">
                <a:solidFill>
                  <a:schemeClr val="tx1"/>
                </a:solidFill>
                <a:effectLst/>
                <a:latin typeface="Calibri" charset="0"/>
                <a:ea typeface="ＭＳ Ｐゴシック" charset="-128"/>
                <a:cs typeface="ＭＳ Ｐゴシック" charset="-128"/>
              </a:rPr>
              <a:t>[</a:t>
            </a:r>
            <a:r>
              <a:rPr lang="en-US" sz="1200" b="1" kern="1200" dirty="0" err="1">
                <a:solidFill>
                  <a:schemeClr val="tx1"/>
                </a:solidFill>
                <a:effectLst/>
                <a:latin typeface="Calibri" charset="0"/>
                <a:ea typeface="ＭＳ Ｐゴシック" charset="-128"/>
                <a:cs typeface="ＭＳ Ｐゴシック" charset="-128"/>
              </a:rPr>
              <a:t>Haga</a:t>
            </a:r>
            <a:r>
              <a:rPr lang="en-US" sz="1200" b="1" kern="1200" dirty="0">
                <a:solidFill>
                  <a:schemeClr val="tx1"/>
                </a:solidFill>
                <a:effectLst/>
                <a:latin typeface="Calibri" charset="0"/>
                <a:ea typeface="ＭＳ Ｐゴシック" charset="-128"/>
                <a:cs typeface="ＭＳ Ｐゴシック" charset="-128"/>
              </a:rPr>
              <a:t> </a:t>
            </a:r>
            <a:r>
              <a:rPr lang="en-US" sz="1200" b="1" kern="1200" dirty="0" err="1">
                <a:solidFill>
                  <a:schemeClr val="tx1"/>
                </a:solidFill>
                <a:effectLst/>
                <a:latin typeface="Calibri" charset="0"/>
                <a:ea typeface="ＭＳ Ｐゴシック" charset="-128"/>
                <a:cs typeface="ＭＳ Ｐゴシック" charset="-128"/>
              </a:rPr>
              <a:t>clic</a:t>
            </a:r>
            <a:r>
              <a:rPr lang="en-US" sz="1200" b="1" kern="1200" dirty="0">
                <a:solidFill>
                  <a:schemeClr val="tx1"/>
                </a:solidFill>
                <a:effectLst/>
                <a:latin typeface="Calibri" charset="0"/>
                <a:ea typeface="ＭＳ Ｐゴシック" charset="-128"/>
                <a:cs typeface="ＭＳ Ｐゴシック" charset="-128"/>
              </a:rPr>
              <a:t>]</a:t>
            </a:r>
          </a:p>
          <a:p>
            <a:pPr marL="0" indent="0">
              <a:buFont typeface="Arial" panose="020B0604020202020204" pitchFamily="34" charset="0"/>
              <a:buNone/>
            </a:pPr>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85741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La siguiente práctica recomendada de IPC es limpiar y desinfectar superficies ambientales y equipos reutilizables para el cuidado de la piel. Nunca comparta ni use equipos para el cuidado de la piel sucios entre los residentes. La limpieza inadecuada de los equipos reutilizables entre usos puede provocar la transmisión de gérmenes.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20</a:t>
            </a:fld>
            <a:endParaRPr lang="en-US" dirty="0"/>
          </a:p>
        </p:txBody>
      </p:sp>
    </p:spTree>
    <p:extLst>
      <p:ext uri="{BB962C8B-B14F-4D97-AF65-F5344CB8AC3E}">
        <p14:creationId xmlns:p14="http://schemas.microsoft.com/office/powerpoint/2010/main" val="140776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Finalmente, manipule los suministros para el cuidado de la piel, como cremas corporales y humectantes para la piel, de manera adecuada almacenándolos en un espacio cerca de la cama del residente. Si no se limpian los suministros para el cuidado de la piel después de usarlos, pueden crecer gérmenes. No comparta suministros para el cuidado de la piel entre los residentes ni almacene los suministros para el cuidado de la piel de los residentes en áreas sucias. No toque los suministros con las manos o los guantes sucios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21</a:t>
            </a:fld>
            <a:endParaRPr lang="en-US" dirty="0"/>
          </a:p>
        </p:txBody>
      </p:sp>
    </p:spTree>
    <p:extLst>
      <p:ext uri="{BB962C8B-B14F-4D97-AF65-F5344CB8AC3E}">
        <p14:creationId xmlns:p14="http://schemas.microsoft.com/office/powerpoint/2010/main" val="204570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que hemos aprendido más sobre el cuidado de la piel, echemos un vistazo al cuidado perineal. El perineo se refiere al área genital y anal. El cuidado perineal es la limpieza del perineo. Es necesario para los residentes que están postrados en cama, aquellos con incontinencia y aquellos con un catéter permanente. La limpieza del área perineal puede prevenir la ruptura de la piel y ayudar a evitar la picazón, el mal olor, el ardor y las infecciones. </a:t>
            </a:r>
          </a:p>
          <a:p>
            <a:endParaRPr lang="es-ES" dirty="0"/>
          </a:p>
          <a:p>
            <a:r>
              <a:rPr lang="es-ES" dirty="0"/>
              <a:t>Recuerda realizar el cuidado perineal al menos una vez al día. </a:t>
            </a:r>
          </a:p>
          <a:p>
            <a:endParaRPr lang="es-ES"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22</a:t>
            </a:fld>
            <a:endParaRPr lang="en-US" dirty="0"/>
          </a:p>
        </p:txBody>
      </p:sp>
    </p:spTree>
    <p:extLst>
      <p:ext uri="{BB962C8B-B14F-4D97-AF65-F5344CB8AC3E}">
        <p14:creationId xmlns:p14="http://schemas.microsoft.com/office/powerpoint/2010/main" val="44436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mujeres: lavar la zona peri de “de adelante hacia atrás” para evitar infecciones del tracto urinario o UTI. </a:t>
            </a:r>
          </a:p>
          <a:p>
            <a:r>
              <a:rPr lang="es-ES" dirty="0"/>
              <a:t>Para hombres: Limpie debajo del prepucio si no está circuncidado para evitar infecciones. Use un movimiento circular cuando limpie el pene, desde la punta hasta la base. Asegúrese de que el prepucio se coloque suavemente en su lugar después de la limpieza. </a:t>
            </a:r>
          </a:p>
          <a:p>
            <a:r>
              <a:rPr lang="es-ES" dirty="0"/>
              <a:t>Tanto para los residentes masculinos como femeninos, Asegúrese de quitar todo el jabón del área. </a:t>
            </a:r>
          </a:p>
          <a:p>
            <a:r>
              <a:rPr lang="es-ES" dirty="0"/>
              <a:t>Seque suavemente el área peri para evitar la humedad persistente que podría causar infecciones en la piel, como la levadura. </a:t>
            </a:r>
          </a:p>
          <a:p>
            <a:endParaRPr lang="es-ES" dirty="0"/>
          </a:p>
          <a:p>
            <a:r>
              <a:rPr lang="es-ES" dirty="0"/>
              <a:t>Después del </a:t>
            </a:r>
            <a:r>
              <a:rPr lang="es-ES" dirty="0" err="1"/>
              <a:t>pericare</a:t>
            </a:r>
            <a:r>
              <a:rPr lang="es-ES" dirty="0"/>
              <a:t>, deseche las toallas y el agua. Use toallas limpias y agua si se moverá para limpiar otra parte del cuerpo. Recuerde, el personal de salud siempre debe pasar de limpio a sucio y el área peri se considera sucia, por lo que cambiamos las toallas y el agua después del cuidado peri.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23</a:t>
            </a:fld>
            <a:endParaRPr lang="en-US" dirty="0"/>
          </a:p>
        </p:txBody>
      </p:sp>
    </p:spTree>
    <p:extLst>
      <p:ext uri="{BB962C8B-B14F-4D97-AF65-F5344CB8AC3E}">
        <p14:creationId xmlns:p14="http://schemas.microsoft.com/office/powerpoint/2010/main" val="21578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mejor momento para realizar el cuidado perineal es durante el baño. Inspeccione la piel e informe a la enfermera cualquier anomalía, como enrojecimiento, sarpullido, ruptura de la piel, bultos inusuales, malos olores o secreción vaginal o uretral, para que realice una inspección adicional. Recuerde quitarse los guantes, higienizarse las manos y ponerse un par de guantes limpios antes de pasar a otra área del cuerpo mientras baña y limpia al residente para reducir el riesgo de propagar gérmenes a las áreas limpias del cuerpo. Un ejemplo de esto es la levadura. La imagen de la izquierda muestra cómo se ve la levadura bajo el microscopio y la imagen de la derecha muestra cómo se puede ver la levadura en el cuerpo con protuberancias elevadas que pican en el área de la ingle.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24</a:t>
            </a:fld>
            <a:endParaRPr lang="en-US" dirty="0"/>
          </a:p>
        </p:txBody>
      </p:sp>
    </p:spTree>
    <p:extLst>
      <p:ext uri="{BB962C8B-B14F-4D97-AF65-F5344CB8AC3E}">
        <p14:creationId xmlns:p14="http://schemas.microsoft.com/office/powerpoint/2010/main" val="3316495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Al realizar el cuidado peri, puede notar que un residente tiene un catéter urinario. Un catéter urinario permanente es un tubo que se coloca en el cuerpo para drenar y recoger la orina de la vejiga. Estos catéteres pueden poner a los residentes en riesgo de sufrir una infección del tracto urinario asociada con el catéter o CAUTI, que es una infección del tracto urinario que ocurre cuando tienen un catéter urinario permanente. Las CAUTI son una de las infecciones más comunes que ocurren en los centros de enfermería especializada y muchas se pueden prevenir.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25</a:t>
            </a:fld>
            <a:endParaRPr lang="en-US" dirty="0"/>
          </a:p>
        </p:txBody>
      </p:sp>
    </p:spTree>
    <p:extLst>
      <p:ext uri="{BB962C8B-B14F-4D97-AF65-F5344CB8AC3E}">
        <p14:creationId xmlns:p14="http://schemas.microsoft.com/office/powerpoint/2010/main" val="3262698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Hagamos una pausa para un chequeo de conocimientos:  ¿Qué tipo de PPE se necesita para el cuidado del catéter urinario?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a:t>
            </a:r>
            <a:r>
              <a:rPr lang="es-ES" b="1" u="sng" dirty="0"/>
              <a:t>Notas para el instructor</a:t>
            </a:r>
            <a:r>
              <a:rPr lang="es-ES" b="1" dirty="0"/>
              <a:t>: Pausa de 5 a 10 segundos para reflexionar y comentar).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26</a:t>
            </a:fld>
            <a:endParaRPr lang="en-US" dirty="0"/>
          </a:p>
        </p:txBody>
      </p:sp>
    </p:spTree>
    <p:extLst>
      <p:ext uri="{BB962C8B-B14F-4D97-AF65-F5344CB8AC3E}">
        <p14:creationId xmlns:p14="http://schemas.microsoft.com/office/powerpoint/2010/main" val="268454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El PPE para el cuidado del catéter urinario requiere que los CNA usen guantes, batas y posiblemente protección para los ojos para evitar la contaminación. Siempre use un protector facial. La orina puede salpicar los ojos, la cara o la boca al vaciar la bolsa del catéter urinario. Recuerde siempre realizar higiene de manos antes y después del cuidado del catéter.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t>
            </a:r>
            <a:r>
              <a:rPr lang="en-US" b="1" dirty="0" err="1"/>
              <a:t>Haga</a:t>
            </a:r>
            <a:r>
              <a:rPr lang="en-US" b="1" dirty="0"/>
              <a:t> </a:t>
            </a:r>
            <a:r>
              <a:rPr lang="en-US" b="1" dirty="0" err="1"/>
              <a:t>clic</a:t>
            </a:r>
            <a:r>
              <a:rPr lang="en-US" b="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27</a:t>
            </a:fld>
            <a:endParaRPr lang="en-US" dirty="0"/>
          </a:p>
        </p:txBody>
      </p:sp>
    </p:spTree>
    <p:extLst>
      <p:ext uri="{BB962C8B-B14F-4D97-AF65-F5344CB8AC3E}">
        <p14:creationId xmlns:p14="http://schemas.microsoft.com/office/powerpoint/2010/main" val="1215828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los centros de enfermería especializada, la CAUTI puede provocar problemas como dolor, disminución de la función y la movilidad del residente, hospitalización y, en ocasiones, la muerte. Afortunadamente, hay pasos que podemos tomar para prevenir CAUTI. Podemos observar el catéter a diario: asegurarnos de que el sello de seguridad esté intacto y que el catéter esté asegurado al residente. Use un recipiente limpio cuando vacíe la bolsa de drenaje, verifique que no haya dobleces en el tubo y siempre mantenga la bolsa de orina por debajo del nivel de la vejiga. Recuerde realizar higiene de manos antes y después de manipular el catéter.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28</a:t>
            </a:fld>
            <a:endParaRPr lang="en-US" dirty="0"/>
          </a:p>
        </p:txBody>
      </p:sp>
    </p:spTree>
    <p:extLst>
      <p:ext uri="{BB962C8B-B14F-4D97-AF65-F5344CB8AC3E}">
        <p14:creationId xmlns:p14="http://schemas.microsoft.com/office/powerpoint/2010/main" val="2775080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Tiempo para un chequeo de conocimiento. Cuando un residente tiene un catéter urinario, ¿qué debe observar e informar un CNA? Seleccione todas las que correspondan. </a:t>
            </a:r>
          </a:p>
          <a:p>
            <a:pPr marL="228600" indent="-228600">
              <a:buFont typeface="+mj-lt"/>
              <a:buAutoNum type="alphaUcPeriod"/>
            </a:pPr>
            <a:r>
              <a:rPr lang="es-ES" dirty="0"/>
              <a:t>Sangre o decoloración de la orina </a:t>
            </a:r>
          </a:p>
          <a:p>
            <a:pPr marL="228600" indent="-228600">
              <a:buFont typeface="+mj-lt"/>
              <a:buAutoNum type="alphaUcPeriod"/>
            </a:pPr>
            <a:r>
              <a:rPr lang="es-ES" dirty="0"/>
              <a:t>Disminución repentina de la orina (verifique si hay torceduras) </a:t>
            </a:r>
          </a:p>
          <a:p>
            <a:pPr marL="228600" indent="-228600">
              <a:buFont typeface="+mj-lt"/>
              <a:buAutoNum type="alphaUcPeriod"/>
            </a:pPr>
            <a:r>
              <a:rPr lang="es-ES" dirty="0"/>
              <a:t>Fugas de catéter </a:t>
            </a:r>
          </a:p>
          <a:p>
            <a:pPr marL="228600" indent="-228600">
              <a:buFont typeface="+mj-lt"/>
              <a:buAutoNum type="alphaUcPeriod"/>
            </a:pPr>
            <a:r>
              <a:rPr lang="es-ES" dirty="0"/>
              <a:t>Nuevo olor </a:t>
            </a:r>
          </a:p>
          <a:p>
            <a:pPr marL="228600" indent="-228600">
              <a:buFont typeface="+mj-lt"/>
              <a:buAutoNum type="alphaUcPeriod"/>
            </a:pPr>
            <a:r>
              <a:rPr lang="es-ES" dirty="0"/>
              <a:t>Informes de residentes de presión, ardor o dolor</a:t>
            </a:r>
          </a:p>
          <a:p>
            <a:r>
              <a:rPr lang="es-ES" dirty="0"/>
              <a:t> </a:t>
            </a:r>
          </a:p>
          <a:p>
            <a:r>
              <a:rPr lang="es-ES" b="1" dirty="0"/>
              <a:t>(</a:t>
            </a:r>
            <a:r>
              <a:rPr lang="es-ES" b="1" u="sng" dirty="0"/>
              <a:t>Notas para el instructor</a:t>
            </a:r>
            <a:r>
              <a:rPr lang="es-ES" b="1" dirty="0"/>
              <a:t>: haga una pausa de 10 segundos y luego pase a la siguiente diapositiva).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29</a:t>
            </a:fld>
            <a:endParaRPr lang="en-US" dirty="0"/>
          </a:p>
        </p:txBody>
      </p:sp>
    </p:spTree>
    <p:extLst>
      <p:ext uri="{BB962C8B-B14F-4D97-AF65-F5344CB8AC3E}">
        <p14:creationId xmlns:p14="http://schemas.microsoft.com/office/powerpoint/2010/main" val="322566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t>¡Es importante recordar que La prevención de infecciones comienza con USTED! Puede ver que hay muchas oportunidades para la prevención de infecciones. Las prácticas de prevención de infecciones a menudo detienen la propagación de enfermedades e infecciones entre los residentes.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t>Las precauciones estándar son las prácticas mínimas de prevención de infecciones utilizadas para toda la atención de los residentes. Los ejemplos incluyen la higiene de las manos, el uso adecuado de PPE y la limpieza y desinfección ambiental. </a:t>
            </a:r>
            <a:r>
              <a:rPr lang="es-ES" b="0" u="none" dirty="0"/>
              <a:t>Estas son todas las prácticas de prevención de infecciones que debe seguir al realizar actividades como posicionamiento y transferencia, cambio de sabanas y hacer o arreglar la cama, cuidado de la piel, bañarse y vestirse, y lo que discutiremos hoy perineo y catéter urinario.
</a:t>
            </a:r>
            <a:endParaRPr lang="en-US" dirty="0"/>
          </a:p>
          <a:p>
            <a:r>
              <a:rPr lang="en-US" b="1" dirty="0"/>
              <a:t>(</a:t>
            </a:r>
            <a:r>
              <a:rPr lang="en-US" b="1" dirty="0" err="1"/>
              <a:t>Haga</a:t>
            </a:r>
            <a:r>
              <a:rPr lang="en-US" b="1" dirty="0"/>
              <a:t> </a:t>
            </a:r>
            <a:r>
              <a:rPr lang="en-US" b="1" dirty="0" err="1"/>
              <a:t>clic</a:t>
            </a:r>
            <a:r>
              <a:rPr lang="en-US" b="1" dirty="0"/>
              <a:t>)</a:t>
            </a:r>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419124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Si seleccionó cada una de las respuestas aquí, ¡está en lo correcto! Cuando cuide un catéter urinario, asegúrese de verificar si hay signos de sangre o decoloración de la orina, si hay una disminución repentina de la orina, en cuyo caso verificaría si hay una torcedura, si el catéter tiene fugas, si hay algún olor nuevo. , o si el residente experimenta presión, ardor o dolor. Si observa alguno de estos problemas, repórtelos de inmediato. Recuerda, ¡tú eres la primera línea!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30</a:t>
            </a:fld>
            <a:endParaRPr lang="en-US" dirty="0"/>
          </a:p>
        </p:txBody>
      </p:sp>
    </p:spTree>
    <p:extLst>
      <p:ext uri="{BB962C8B-B14F-4D97-AF65-F5344CB8AC3E}">
        <p14:creationId xmlns:p14="http://schemas.microsoft.com/office/powerpoint/2010/main" val="1696173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Mientras vacía la bolsa de drenaje, asegúrese de realizar la higiene de las manos y póngase guantes DESPUÉS de cerrar la cortina o la puerta para la privacidad del residente. También se debe usar un protector facial para evitar salpicaduras. Coloque el recipiente de drenaje designado por los residentes debajo del pico del catéter. Una vez que el recipiente de drenaje esté en su lugar, permita que la orina fluya hacia el recipiente. Asegúrese de que el pico NO toque el recipiente de drenaje. Si el pico toca el recipiente, los gérmenes pueden ascender por el tubo del catéter urinario y aumentar la posibilidad de que los residentes contraigan una infección. De nuevo, recuerda realizar la higiene de manos antes y después del cuidado.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31</a:t>
            </a:fld>
            <a:endParaRPr lang="en-US" dirty="0"/>
          </a:p>
        </p:txBody>
      </p:sp>
    </p:spTree>
    <p:extLst>
      <p:ext uri="{BB962C8B-B14F-4D97-AF65-F5344CB8AC3E}">
        <p14:creationId xmlns:p14="http://schemas.microsoft.com/office/powerpoint/2010/main" val="1007677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Repasemos algunos puntos clave que aprendimos hoy. Como CNA, sus observaciones pueden marcar la diferencia en la prevención de infecciones durante el cuidado de la piel, el perineo y el catéter urinario. Si ve algo que no parece normal, infórmele a su enfermera o al especialista en prevención de infecciones para que se pueda abordar de inmediato. El cuidado de la piel y la limpieza perineal diaria son fundamentales para prevenir infecciones. El cuidado adecuado de los catéteres permanentes puede prevenir CAUTI.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32</a:t>
            </a:fld>
            <a:endParaRPr lang="en-US" dirty="0"/>
          </a:p>
        </p:txBody>
      </p:sp>
    </p:spTree>
    <p:extLst>
      <p:ext uri="{BB962C8B-B14F-4D97-AF65-F5344CB8AC3E}">
        <p14:creationId xmlns:p14="http://schemas.microsoft.com/office/powerpoint/2010/main" val="2323986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u="sng" dirty="0"/>
              <a:t>Notas del instructor</a:t>
            </a:r>
            <a:r>
              <a:rPr lang="es-ES" b="1" dirty="0"/>
              <a:t>: </a:t>
            </a:r>
          </a:p>
          <a:p>
            <a:r>
              <a:rPr lang="es-ES" dirty="0"/>
              <a:t>Consulte cualquiera de los recursos enumerados para obtener más información.</a:t>
            </a:r>
          </a:p>
          <a:p>
            <a:endParaRPr lang="es-ES"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33</a:t>
            </a:fld>
            <a:endParaRPr lang="en-US" dirty="0"/>
          </a:p>
        </p:txBody>
      </p:sp>
    </p:spTree>
    <p:extLst>
      <p:ext uri="{BB962C8B-B14F-4D97-AF65-F5344CB8AC3E}">
        <p14:creationId xmlns:p14="http://schemas.microsoft.com/office/powerpoint/2010/main" val="2884697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s-ES" b="1" u="sng" dirty="0"/>
              <a:t>Notas del instructor: </a:t>
            </a:r>
          </a:p>
          <a:p>
            <a:pPr defTabSz="948507">
              <a:defRPr/>
            </a:pPr>
            <a:r>
              <a:rPr lang="es-ES" dirty="0"/>
              <a:t>Aproveche este tiempo para proporcionar espacio para preguntas o revisar las preguntas frecuentes de este módulo.</a:t>
            </a:r>
            <a:endParaRPr lang="en-US" dirty="0"/>
          </a:p>
          <a:p>
            <a:pPr defTabSz="948507">
              <a:defRPr/>
            </a:pPr>
            <a:endParaRPr lang="en-US" b="1" dirty="0">
              <a:latin typeface="Calibri"/>
              <a:ea typeface="ＭＳ Ｐゴシック"/>
              <a:cs typeface="Calibri"/>
            </a:endParaRPr>
          </a:p>
          <a:p>
            <a:pPr defTabSz="948507">
              <a:defRPr/>
            </a:pPr>
            <a:r>
              <a:rPr lang="en-US" b="1" dirty="0">
                <a:latin typeface="Calibri"/>
                <a:ea typeface="ＭＳ Ｐゴシック"/>
                <a:cs typeface="Calibri"/>
              </a:rPr>
              <a:t>(</a:t>
            </a:r>
            <a:r>
              <a:rPr lang="en-US" b="1" dirty="0" err="1">
                <a:latin typeface="Calibri"/>
                <a:ea typeface="ＭＳ Ｐゴシック"/>
                <a:cs typeface="Calibri"/>
              </a:rPr>
              <a:t>Haga</a:t>
            </a:r>
            <a:r>
              <a:rPr lang="en-US" b="1" dirty="0">
                <a:latin typeface="Calibri"/>
                <a:ea typeface="ＭＳ Ｐゴシック"/>
                <a:cs typeface="Calibri"/>
              </a:rPr>
              <a:t> </a:t>
            </a:r>
            <a:r>
              <a:rPr lang="en-US" b="1" dirty="0" err="1">
                <a:latin typeface="Calibri"/>
                <a:ea typeface="ＭＳ Ｐゴシック"/>
                <a:cs typeface="Calibri"/>
              </a:rPr>
              <a:t>Clic</a:t>
            </a:r>
            <a:r>
              <a:rPr lang="en-US" b="1" dirty="0">
                <a:latin typeface="Calibri"/>
                <a:ea typeface="ＭＳ Ｐゴシック"/>
                <a:cs typeface="Calibri"/>
              </a:rPr>
              <a:t>)</a:t>
            </a: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34</a:t>
            </a:fld>
            <a:endParaRPr lang="en-US"/>
          </a:p>
        </p:txBody>
      </p:sp>
      <p:sp>
        <p:nvSpPr>
          <p:cNvPr id="5" name="Date Placeholder 4">
            <a:extLst>
              <a:ext uri="{FF2B5EF4-FFF2-40B4-BE49-F238E27FC236}">
                <a16:creationId xmlns:a16="http://schemas.microsoft.com/office/drawing/2014/main" id="{FF024D4E-41F7-1456-2AF8-3AA1957B4975}"/>
              </a:ext>
            </a:extLst>
          </p:cNvPr>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83638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u="sng" dirty="0"/>
              <a:t>Notas del instructor</a:t>
            </a:r>
            <a:r>
              <a:rPr lang="es-ES" b="1" dirty="0"/>
              <a:t>: </a:t>
            </a:r>
          </a:p>
          <a:p>
            <a:pPr algn="l" rtl="0"/>
            <a:r>
              <a:rPr lang="es-ES" dirty="0"/>
              <a:t>Para obtener recursos adicionales de Project </a:t>
            </a:r>
            <a:r>
              <a:rPr lang="es-ES" dirty="0" err="1"/>
              <a:t>Firstline</a:t>
            </a:r>
            <a:r>
              <a:rPr lang="es-ES" dirty="0"/>
              <a:t>, puede indicarle a CNA que acceda a los materiales en el sitio web de Project </a:t>
            </a:r>
            <a:r>
              <a:rPr lang="es-ES" dirty="0" err="1"/>
              <a:t>Firstline</a:t>
            </a:r>
            <a:r>
              <a:rPr lang="es-ES" dirty="0"/>
              <a:t>, suscribirse a CNA </a:t>
            </a:r>
            <a:r>
              <a:rPr lang="es-ES" dirty="0" err="1"/>
              <a:t>Today</a:t>
            </a:r>
            <a:r>
              <a:rPr lang="es-ES" dirty="0"/>
              <a:t>, un boletín informativo para CNA, o enviar un correo electrónico a nuestro Project </a:t>
            </a:r>
            <a:r>
              <a:rPr lang="es-ES" dirty="0" err="1"/>
              <a:t>Firstline</a:t>
            </a:r>
            <a:r>
              <a:rPr lang="es-ES" dirty="0"/>
              <a:t> </a:t>
            </a:r>
            <a:r>
              <a:rPr lang="es-ES" dirty="0" err="1"/>
              <a:t>AskBox</a:t>
            </a:r>
            <a:r>
              <a:rPr lang="es-ES" dirty="0"/>
              <a: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35</a:t>
            </a:fld>
            <a:endParaRPr lang="en-US"/>
          </a:p>
        </p:txBody>
      </p:sp>
    </p:spTree>
    <p:extLst>
      <p:ext uri="{BB962C8B-B14F-4D97-AF65-F5344CB8AC3E}">
        <p14:creationId xmlns:p14="http://schemas.microsoft.com/office/powerpoint/2010/main" val="300493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Hoy hablaremos sobre el cuidado de la piel, el perineo y el catéter urinario. El cuidado de la piel, el perineo y el catéter urinario incluye muchas medidas de prevención de infecciones que desempeñan un papel en la promoción de la comodidad y el bienestar de los residentes. Asegurarse de que estas actividades cotidianas se realicen de manera segura y correcta es el primer paso para prevenir infecciones en nuestro centro de enfermería especializada. </a:t>
            </a:r>
          </a:p>
          <a:p>
            <a:endParaRPr lang="es-ES"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4</a:t>
            </a:fld>
            <a:endParaRPr lang="en-US" dirty="0"/>
          </a:p>
        </p:txBody>
      </p:sp>
    </p:spTree>
    <p:extLst>
      <p:ext uri="{BB962C8B-B14F-4D97-AF65-F5344CB8AC3E}">
        <p14:creationId xmlns:p14="http://schemas.microsoft.com/office/powerpoint/2010/main" val="150203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día de hoy, describiremos tres formas de prevenir la infección durante el cuidado de la piel, perineal y catéter urinario, discutiremos cómo la piel sana puede prevenir la infección y describiremos los procedimientos correctos utilizados para el cuidado del catéter urinario, perineal y de la piel.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(Haga clic)</a:t>
            </a:r>
            <a:r>
              <a:rPr lang="es-ES" b="0" dirty="0"/>
              <a:t>
</a:t>
            </a:r>
            <a:endParaRPr lang="en-US" b="0" dirty="0"/>
          </a:p>
          <a:p>
            <a:pPr marL="450850" marR="0" lvl="0" indent="0" algn="l" defTabSz="914400" rtl="0" eaLnBrk="1" fontAlgn="auto" latinLnBrk="0" hangingPunct="1">
              <a:lnSpc>
                <a:spcPct val="100000"/>
              </a:lnSpc>
              <a:spcBef>
                <a:spcPct val="3000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5</a:t>
            </a:fld>
            <a:endParaRPr lang="en-US" dirty="0"/>
          </a:p>
        </p:txBody>
      </p:sp>
    </p:spTree>
    <p:extLst>
      <p:ext uri="{BB962C8B-B14F-4D97-AF65-F5344CB8AC3E}">
        <p14:creationId xmlns:p14="http://schemas.microsoft.com/office/powerpoint/2010/main" val="286266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b="0" i="0" dirty="0">
                <a:solidFill>
                  <a:srgbClr val="3C4043"/>
                </a:solidFill>
                <a:effectLst/>
                <a:latin typeface="Roboto" panose="02000000000000000000" pitchFamily="2" charset="0"/>
              </a:rPr>
              <a:t>¿Cuál es el equipo de protección personal o PPE correcto que se necesita para el cuidado de la piel, el perineo y el catéter urinario?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0" i="0" dirty="0">
              <a:solidFill>
                <a:srgbClr val="3C4043"/>
              </a:solidFill>
              <a:effectLst/>
              <a:latin typeface="Roboto" panose="02000000000000000000"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i="0" dirty="0">
                <a:solidFill>
                  <a:srgbClr val="3C4043"/>
                </a:solidFill>
                <a:effectLst/>
                <a:latin typeface="Roboto" panose="02000000000000000000" pitchFamily="2" charset="0"/>
              </a:rPr>
              <a:t>Revisemos. Recuerde realizar higiene de manos antes y después de trabajar con el residente.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0" i="0" dirty="0">
              <a:solidFill>
                <a:srgbClr val="3C4043"/>
              </a:solidFill>
              <a:effectLst/>
              <a:latin typeface="Roboto" panose="02000000000000000000"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i="0" dirty="0">
                <a:solidFill>
                  <a:srgbClr val="3C4043"/>
                </a:solidFill>
                <a:effectLst/>
                <a:latin typeface="Roboto" panose="02000000000000000000" pitchFamily="2" charset="0"/>
              </a:rPr>
              <a:t>Las precauciones estándar incluyen guantes y PPE adicional según sea necesario mientras se realiza el cuidado de la piel, el perineo o el catéter urinario de un residente. Es posible que se necesite PPE adicional para los residentes con discapacidades funcionales, incontinencia, presencia de dispositivos permanentes, dependencia del ventilador o heridas abiertas. Su elección de PPE puede incluir guantes, una bata o un protector facial, según el riesgo de salpicaduras o exposición directa a sangre o fluidos corporales. Consulte la política de nuestras instalaciones para el uso de PPE y, si no está seguro, consulte siempre con el supervisor o el encargado de la prevención de infecciones de su instalación.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0" i="0" baseline="0" dirty="0">
              <a:solidFill>
                <a:srgbClr val="3C4043"/>
              </a:solidFill>
              <a:effectLst/>
              <a:latin typeface="Roboto" panose="02000000000000000000"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t>
            </a:r>
            <a:r>
              <a:rPr lang="en-US" b="1" u="sng" dirty="0" err="1"/>
              <a:t>Notas</a:t>
            </a:r>
            <a:r>
              <a:rPr lang="en-US" b="1" u="sng" dirty="0"/>
              <a:t> para </a:t>
            </a:r>
            <a:r>
              <a:rPr lang="en-US" b="1" u="sng" dirty="0" err="1"/>
              <a:t>el</a:t>
            </a:r>
            <a:r>
              <a:rPr lang="en-US" b="1" u="sng" dirty="0"/>
              <a:t> instructor</a:t>
            </a:r>
            <a:r>
              <a:rPr lang="en-US" b="1" dirty="0"/>
              <a:t>: Para </a:t>
            </a:r>
            <a:r>
              <a:rPr lang="en-US" b="1" dirty="0" err="1"/>
              <a:t>obtener</a:t>
            </a:r>
            <a:r>
              <a:rPr lang="en-US" b="1" dirty="0"/>
              <a:t> </a:t>
            </a:r>
            <a:r>
              <a:rPr lang="en-US" b="1" dirty="0" err="1"/>
              <a:t>orientación</a:t>
            </a:r>
            <a:r>
              <a:rPr lang="en-US" b="1" dirty="0"/>
              <a:t> </a:t>
            </a:r>
            <a:r>
              <a:rPr lang="en-US" b="1" dirty="0" err="1"/>
              <a:t>adicional</a:t>
            </a:r>
            <a:r>
              <a:rPr lang="en-US" b="1" dirty="0"/>
              <a:t> </a:t>
            </a:r>
            <a:r>
              <a:rPr lang="en-US" b="1" dirty="0" err="1"/>
              <a:t>sobre</a:t>
            </a:r>
            <a:r>
              <a:rPr lang="en-US" b="1" dirty="0"/>
              <a:t> PPE, </a:t>
            </a:r>
            <a:r>
              <a:rPr lang="en-US" b="1" dirty="0" err="1"/>
              <a:t>consulte</a:t>
            </a:r>
            <a:r>
              <a:rPr lang="en-US" b="1" dirty="0"/>
              <a:t> </a:t>
            </a:r>
            <a:r>
              <a:rPr lang="en-US" b="1" dirty="0" err="1"/>
              <a:t>el</a:t>
            </a:r>
            <a:r>
              <a:rPr lang="en-US" b="1" dirty="0"/>
              <a:t> </a:t>
            </a:r>
            <a:r>
              <a:rPr lang="en-US" b="1" dirty="0" err="1"/>
              <a:t>módulo</a:t>
            </a:r>
            <a:r>
              <a:rPr lang="en-US" b="1" dirty="0"/>
              <a:t> Project Firstline </a:t>
            </a:r>
            <a:r>
              <a:rPr lang="en-US" b="1" dirty="0" err="1"/>
              <a:t>sobre</a:t>
            </a:r>
            <a:r>
              <a:rPr lang="en-US" b="1" dirty="0"/>
              <a:t> PPE. Para </a:t>
            </a:r>
            <a:r>
              <a:rPr lang="en-US" b="1" dirty="0" err="1"/>
              <a:t>obtener</a:t>
            </a:r>
            <a:r>
              <a:rPr lang="en-US" b="1" dirty="0"/>
              <a:t> </a:t>
            </a:r>
            <a:r>
              <a:rPr lang="en-US" b="1" dirty="0" err="1"/>
              <a:t>información</a:t>
            </a:r>
            <a:r>
              <a:rPr lang="en-US" b="1" dirty="0"/>
              <a:t> </a:t>
            </a:r>
            <a:r>
              <a:rPr lang="en-US" b="1" dirty="0" err="1"/>
              <a:t>sobre</a:t>
            </a:r>
            <a:r>
              <a:rPr lang="en-US" b="1" dirty="0"/>
              <a:t> </a:t>
            </a:r>
            <a:r>
              <a:rPr lang="en-US" b="1" dirty="0" err="1"/>
              <a:t>Precauciones</a:t>
            </a:r>
            <a:r>
              <a:rPr lang="en-US" b="1" dirty="0"/>
              <a:t> </a:t>
            </a:r>
            <a:r>
              <a:rPr lang="en-US" b="1" dirty="0" err="1"/>
              <a:t>estándar</a:t>
            </a:r>
            <a:r>
              <a:rPr lang="en-US" b="1" dirty="0"/>
              <a:t> </a:t>
            </a:r>
            <a:r>
              <a:rPr lang="en-US" b="1" dirty="0" err="1"/>
              <a:t>mejoradas</a:t>
            </a:r>
            <a:r>
              <a:rPr lang="en-US" b="1" dirty="0"/>
              <a:t> (ESP), </a:t>
            </a:r>
            <a:r>
              <a:rPr lang="en-US" b="1" dirty="0" err="1"/>
              <a:t>consulte</a:t>
            </a:r>
            <a:r>
              <a:rPr lang="en-US" b="1" dirty="0"/>
              <a:t> </a:t>
            </a:r>
            <a:r>
              <a:rPr lang="en-US" b="1" dirty="0" err="1"/>
              <a:t>el</a:t>
            </a:r>
            <a:r>
              <a:rPr lang="en-US" b="1" dirty="0"/>
              <a:t> kit de </a:t>
            </a:r>
            <a:r>
              <a:rPr lang="en-US" b="1" dirty="0" err="1"/>
              <a:t>herramientas</a:t>
            </a:r>
            <a:r>
              <a:rPr lang="en-US" b="1" dirty="0"/>
              <a:t> ESP del </a:t>
            </a:r>
            <a:r>
              <a:rPr lang="en-US" b="1" dirty="0" err="1"/>
              <a:t>programa</a:t>
            </a:r>
            <a:r>
              <a:rPr lang="en-US" b="1" dirty="0"/>
              <a:t> CDPH HAI: https://www.cdph.ca.gov/Programs /CHCQ/HAI/Pages/ESP.aspx)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t>
            </a:r>
            <a:r>
              <a:rPr lang="en-US" b="1" dirty="0" err="1"/>
              <a:t>Haga</a:t>
            </a:r>
            <a:r>
              <a:rPr lang="en-US" b="1" dirty="0"/>
              <a:t> </a:t>
            </a:r>
            <a:r>
              <a:rPr lang="en-US" b="1" dirty="0" err="1"/>
              <a:t>clic</a:t>
            </a:r>
            <a:r>
              <a:rPr lang="en-US" b="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b="1" i="1" baseline="0" dirty="0"/>
          </a:p>
          <a:p>
            <a:endParaRPr lang="en-US" b="1" i="1" baseline="0"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6</a:t>
            </a:fld>
            <a:endParaRPr lang="en-US" dirty="0"/>
          </a:p>
        </p:txBody>
      </p:sp>
    </p:spTree>
    <p:extLst>
      <p:ext uri="{BB962C8B-B14F-4D97-AF65-F5344CB8AC3E}">
        <p14:creationId xmlns:p14="http://schemas.microsoft.com/office/powerpoint/2010/main" val="146789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Antes de proceder a discutir las prácticas de prevención de infecciones del cuidado de la piel, el perineo y el catéter urinario, repasemos los cinco momentos de la higiene de manos. </a:t>
            </a:r>
          </a:p>
          <a:p>
            <a:endParaRPr lang="es-ES" dirty="0"/>
          </a:p>
          <a:p>
            <a:r>
              <a:rPr lang="es-ES" dirty="0"/>
              <a:t>¡Límpiate las manos! Limpiarse las manos incluye lavarse las manos con agua y jabón o limpiarse las manos con un desinfectante para manos a base de alcohol. ¡La higiene de manos es vital para proteger a los residentes y a usted mismo! </a:t>
            </a:r>
          </a:p>
          <a:p>
            <a:r>
              <a:rPr lang="es-ES" dirty="0"/>
              <a:t>El primer momento es realizar la higiene de manos al entrar en la habitación de un residente y antes de tocar a un residente. </a:t>
            </a:r>
          </a:p>
          <a:p>
            <a:r>
              <a:rPr lang="es-ES" dirty="0"/>
              <a:t>El segundo momento es antes de un procedimiento limpio o aséptico como cambios de vendaje, colocación de una vía intravenosa o inserción de un catéter urinario. </a:t>
            </a:r>
          </a:p>
          <a:p>
            <a:r>
              <a:rPr lang="es-ES" dirty="0"/>
              <a:t>El tercer momento es posterior a la posible exposición a fluidos corporales de riesgo como sangre u orina. </a:t>
            </a:r>
          </a:p>
          <a:p>
            <a:r>
              <a:rPr lang="es-ES" dirty="0"/>
              <a:t>El cuarto momento es después de tocar a un residente. </a:t>
            </a:r>
          </a:p>
          <a:p>
            <a:r>
              <a:rPr lang="es-ES" dirty="0"/>
              <a:t>Y finalmente, el quinto momento es después de tocar el entorno de un residente, como la mesita de noche. </a:t>
            </a:r>
          </a:p>
          <a:p>
            <a:endParaRPr lang="es-ES" dirty="0"/>
          </a:p>
          <a:p>
            <a:r>
              <a:rPr lang="es-ES" dirty="0"/>
              <a:t>Siempre asegúrese de realizar la higiene de manos después de terminar en la habitación de un residente. </a:t>
            </a:r>
          </a:p>
          <a:p>
            <a:endParaRPr lang="es-ES" b="1" dirty="0"/>
          </a:p>
          <a:p>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7</a:t>
            </a:fld>
            <a:endParaRPr lang="en-US"/>
          </a:p>
        </p:txBody>
      </p:sp>
    </p:spTree>
    <p:extLst>
      <p:ext uri="{BB962C8B-B14F-4D97-AF65-F5344CB8AC3E}">
        <p14:creationId xmlns:p14="http://schemas.microsoft.com/office/powerpoint/2010/main" val="297901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Ahora veamos el cuidado de la piel.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t>El cuidado de la piel se define como una práctica que apoya la salud de la piel.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t>Una piel sana es una barrera natural para evitar que los gérmenes entren en el cuerpo de nuestros residentes.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t>Promover la salud de la piel de nuestros residentes reduce el riesgo de infección.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8</a:t>
            </a:fld>
            <a:endParaRPr lang="en-US" dirty="0"/>
          </a:p>
        </p:txBody>
      </p:sp>
    </p:spTree>
    <p:extLst>
      <p:ext uri="{BB962C8B-B14F-4D97-AF65-F5344CB8AC3E}">
        <p14:creationId xmlns:p14="http://schemas.microsoft.com/office/powerpoint/2010/main" val="305355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Todos tienen gérmenes viviendo en su piel que no los enferman; esto se conoce como colonización. El personal colonizado puede transmitir gérmenes a los residentes durante el cuidado de la piel que pueden enfermar al residente o causar una infección.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Usted, como CNA, tiene un papel clave en la prevención de la colonización o infección de la piel. Al realizar la higiene de las manos y usar el PPE adecuado, puede evitar compartir sus gérmenes con los residentes. Sabemos que la piel intacta puede proteger a los residentes de los gérmenes y una abertura en la piel puede permitir que los gérmenes entren en el cuerpo.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t>(Haga clic)</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9</a:t>
            </a:fld>
            <a:endParaRPr lang="en-US" dirty="0"/>
          </a:p>
        </p:txBody>
      </p:sp>
    </p:spTree>
    <p:extLst>
      <p:ext uri="{BB962C8B-B14F-4D97-AF65-F5344CB8AC3E}">
        <p14:creationId xmlns:p14="http://schemas.microsoft.com/office/powerpoint/2010/main" val="225191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rojectFirstline@cdph.ca.go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dirty="0"/>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dirty="0"/>
              <a:t>This will be our housekeeping slide</a:t>
            </a:r>
          </a:p>
          <a:p>
            <a:pPr lvl="0"/>
            <a:r>
              <a:rPr lang="en-US" dirty="0"/>
              <a:t>Point 2</a:t>
            </a:r>
          </a:p>
          <a:p>
            <a:pPr lvl="0"/>
            <a:r>
              <a:rPr lang="en-US" dirty="0"/>
              <a:t>Point 3</a:t>
            </a:r>
          </a:p>
          <a:p>
            <a:pPr lvl="0"/>
            <a:endParaRPr lang="en-US" dirty="0"/>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60248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dirty="0"/>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dirty="0">
                <a:solidFill>
                  <a:schemeClr val="bg1"/>
                </a:solidFill>
                <a:ea typeface="ＭＳ Ｐゴシック" pitchFamily="34" charset="-128"/>
                <a:cs typeface="Tahoma" pitchFamily="34" charset="0"/>
              </a:rPr>
              <a:t>Project Firstline</a:t>
            </a:r>
            <a:br>
              <a:rPr lang="en-US" altLang="en-US" sz="2400" b="0" dirty="0">
                <a:solidFill>
                  <a:schemeClr val="bg1"/>
                </a:solidFill>
                <a:ea typeface="ＭＳ Ｐゴシック" pitchFamily="34" charset="-128"/>
                <a:cs typeface="Tahoma" pitchFamily="34" charset="0"/>
              </a:rPr>
            </a:br>
            <a:r>
              <a:rPr lang="en-US" altLang="en-US" sz="2400" b="0" dirty="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dirty="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dirty="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dirty="0"/>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31006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dirty="0"/>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dirty="0"/>
              <a:t>Bullets do not need periods at the end</a:t>
            </a:r>
          </a:p>
          <a:p>
            <a:pPr lvl="1"/>
            <a:r>
              <a:rPr lang="en-US" dirty="0"/>
              <a:t>Keep font at 24+ for slide body</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dirty="0">
              <a:solidFill>
                <a:schemeClr val="bg1"/>
              </a:solidFill>
            </a:endParaRPr>
          </a:p>
        </p:txBody>
      </p:sp>
    </p:spTree>
    <p:extLst>
      <p:ext uri="{BB962C8B-B14F-4D97-AF65-F5344CB8AC3E}">
        <p14:creationId xmlns:p14="http://schemas.microsoft.com/office/powerpoint/2010/main" val="51829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dirty="0"/>
              <a:t>You can also move the header box elsewhere on the slide</a:t>
            </a:r>
          </a:p>
          <a:p>
            <a:pPr lvl="1"/>
            <a:r>
              <a:rPr lang="en-US" dirty="0"/>
              <a:t>e.g., to include ‘references’</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dirty="0">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dirty="0"/>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6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dirty="0">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251736"/>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dirty="0">
                <a:solidFill>
                  <a:schemeClr val="tx2"/>
                </a:solidFill>
                <a:ea typeface="ＭＳ Ｐゴシック" pitchFamily="34" charset="-128"/>
              </a:rPr>
              <a:t>Questions?</a:t>
            </a:r>
            <a:endParaRPr lang="en-US" sz="4000" dirty="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477631"/>
            <a:ext cx="11658600" cy="2246769"/>
          </a:xfrm>
          <a:prstGeom prst="rect">
            <a:avLst/>
          </a:prstGeom>
        </p:spPr>
        <p:txBody>
          <a:bodyPr wrap="square">
            <a:spAutoFit/>
          </a:bodyPr>
          <a:lstStyle/>
          <a:p>
            <a:pPr algn="ctr">
              <a:spcBef>
                <a:spcPct val="0"/>
              </a:spcBef>
              <a:buNone/>
            </a:pPr>
            <a:endParaRPr lang="en-US" altLang="en-US" sz="2800" dirty="0">
              <a:latin typeface="+mj-lt"/>
            </a:endParaRPr>
          </a:p>
          <a:p>
            <a:pPr algn="ctr">
              <a:spcBef>
                <a:spcPct val="0"/>
              </a:spcBef>
              <a:buNone/>
            </a:pPr>
            <a:r>
              <a:rPr lang="en-US" altLang="en-US" sz="2800" dirty="0">
                <a:latin typeface="+mj-lt"/>
              </a:rPr>
              <a:t>For more information, contact</a:t>
            </a:r>
            <a:br>
              <a:rPr lang="en-US" altLang="en-US" sz="2800" dirty="0">
                <a:latin typeface="+mj-lt"/>
              </a:rPr>
            </a:br>
            <a:r>
              <a:rPr lang="en-US" altLang="en-US" sz="2800" dirty="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dirty="0">
                <a:solidFill>
                  <a:srgbClr val="0079C2"/>
                </a:solidFill>
                <a:latin typeface="+mj-lt"/>
              </a:rPr>
              <a:t> </a:t>
            </a:r>
            <a:endParaRPr lang="en-US" altLang="en-US" sz="2800" dirty="0">
              <a:solidFill>
                <a:srgbClr val="0079C2"/>
              </a:solidFill>
              <a:latin typeface="+mj-lt"/>
              <a:cs typeface="Calibri"/>
            </a:endParaRPr>
          </a:p>
          <a:p>
            <a:pPr algn="ctr">
              <a:spcBef>
                <a:spcPct val="0"/>
              </a:spcBef>
              <a:buNone/>
            </a:pPr>
            <a:endParaRPr lang="en-US" altLang="en-US" sz="2800" dirty="0">
              <a:latin typeface="+mj-lt"/>
              <a:cs typeface="Calibri"/>
            </a:endParaRPr>
          </a:p>
          <a:p>
            <a:pPr algn="ctr">
              <a:spcBef>
                <a:spcPct val="0"/>
              </a:spcBef>
              <a:buNone/>
            </a:pPr>
            <a:endParaRPr lang="en-US" altLang="en-US" sz="2800" dirty="0">
              <a:latin typeface="+mj-lt"/>
              <a:cs typeface="Calibri"/>
            </a:endParaRPr>
          </a:p>
        </p:txBody>
      </p:sp>
    </p:spTree>
    <p:extLst>
      <p:ext uri="{BB962C8B-B14F-4D97-AF65-F5344CB8AC3E}">
        <p14:creationId xmlns:p14="http://schemas.microsoft.com/office/powerpoint/2010/main" val="222539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dirty="0"/>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dirty="0"/>
              <a:t>Reference(s)</a:t>
            </a:r>
          </a:p>
        </p:txBody>
      </p:sp>
    </p:spTree>
    <p:extLst>
      <p:ext uri="{BB962C8B-B14F-4D97-AF65-F5344CB8AC3E}">
        <p14:creationId xmlns:p14="http://schemas.microsoft.com/office/powerpoint/2010/main" val="314752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dirty="0">
              <a:solidFill>
                <a:schemeClr val="bg1"/>
              </a:solidFill>
            </a:endParaRPr>
          </a:p>
        </p:txBody>
      </p:sp>
      <p:sp>
        <p:nvSpPr>
          <p:cNvPr id="6" name="Subtitle 2"/>
          <p:cNvSpPr txBox="1">
            <a:spLocks/>
          </p:cNvSpPr>
          <p:nvPr userDrawn="1"/>
        </p:nvSpPr>
        <p:spPr>
          <a:xfrm>
            <a:off x="4876800" y="228600"/>
            <a:ext cx="6705600" cy="381000"/>
          </a:xfrm>
          <a:prstGeom prst="rect">
            <a:avLst/>
          </a:prstGeom>
        </p:spPr>
        <p:txBody>
          <a:bodyPr>
            <a:noAutofit/>
          </a:bodyPr>
          <a:lstStyle>
            <a:lvl1pPr marL="0" indent="0" algn="r" rtl="0" eaLnBrk="0" fontAlgn="base" hangingPunct="0">
              <a:spcBef>
                <a:spcPct val="20000"/>
              </a:spcBef>
              <a:spcAft>
                <a:spcPct val="0"/>
              </a:spcAft>
              <a:buFont typeface="Arial" charset="0"/>
              <a:buNone/>
              <a:defRPr sz="1800" b="1" i="0" kern="1200" baseline="0">
                <a:solidFill>
                  <a:srgbClr val="EB6E1F"/>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a:solidFill>
                  <a:schemeClr val="accent6">
                    <a:lumMod val="75000"/>
                  </a:schemeClr>
                </a:solidFill>
              </a:rPr>
              <a:t>HEALTHCARE-ASSOCIATED INFECTIONS PROGRAM</a:t>
            </a:r>
          </a:p>
        </p:txBody>
      </p:sp>
      <p:pic>
        <p:nvPicPr>
          <p:cNvPr id="3" name="Picture 2" descr="Project Firstline and CDPH logos">
            <a:extLst>
              <a:ext uri="{FF2B5EF4-FFF2-40B4-BE49-F238E27FC236}">
                <a16:creationId xmlns:a16="http://schemas.microsoft.com/office/drawing/2014/main" id="{80AC2FE2-F021-4FC3-BDD0-C1E3B6BB70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59" r:id="rId1"/>
    <p:sldLayoutId id="2147484158" r:id="rId2"/>
    <p:sldLayoutId id="2147484160" r:id="rId3"/>
    <p:sldLayoutId id="2147484167" r:id="rId4"/>
    <p:sldLayoutId id="2147484165" r:id="rId5"/>
    <p:sldLayoutId id="2147484164" r:id="rId6"/>
    <p:sldLayoutId id="2147484168" r:id="rId7"/>
  </p:sldLayoutIdLst>
  <p:hf hdr="0" ftr="0" dt="0"/>
  <p:txStyles>
    <p:titleStyle>
      <a:lvl1pPr algn="l"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dc.gov/infectioncontrol/projectfirstline/about.html" TargetMode="External"/><Relationship Id="rId7" Type="http://schemas.openxmlformats.org/officeDocument/2006/relationships/hyperlink" Target="http://www.cdc.gov/longtermcar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www.cdc.gov/longtermcare/prevention/index.html" TargetMode="External"/><Relationship Id="rId5" Type="http://schemas.openxmlformats.org/officeDocument/2006/relationships/hyperlink" Target="https://www.who.int/campaigns/world-hand-hygiene-day" TargetMode="External"/><Relationship Id="rId4" Type="http://schemas.openxmlformats.org/officeDocument/2006/relationships/hyperlink" Target="https://www.cdc.gov/infectioncontrol/guidelines/cauti/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ph.ca.gov/Programs/CHCQ/HAI/Pages/ProjectFirstline.asp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mailto:ProjectFirstline@cdph.ca.gov" TargetMode="External"/><Relationship Id="rId4" Type="http://schemas.openxmlformats.org/officeDocument/2006/relationships/hyperlink" Target="https://cdph-marketing.powerappsportals.com/HAI/HAI-Registr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who.int/campaigns/world-hand-hygiene-d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24B9-4C9B-41A3-A5B5-0E3EAB7D656A}"/>
              </a:ext>
            </a:extLst>
          </p:cNvPr>
          <p:cNvSpPr>
            <a:spLocks noGrp="1"/>
          </p:cNvSpPr>
          <p:nvPr>
            <p:ph type="ctrTitle"/>
          </p:nvPr>
        </p:nvSpPr>
        <p:spPr>
          <a:xfrm>
            <a:off x="1638300" y="1752600"/>
            <a:ext cx="8915400" cy="2895600"/>
          </a:xfrm>
        </p:spPr>
        <p:txBody>
          <a:bodyPr/>
          <a:lstStyle/>
          <a:p>
            <a:r>
              <a:rPr lang="es-ES" dirty="0">
                <a:solidFill>
                  <a:srgbClr val="1F497D"/>
                </a:solidFill>
              </a:rPr>
              <a:t>Cuidado </a:t>
            </a:r>
            <a:r>
              <a:rPr lang="es-ES" dirty="0">
                <a:solidFill>
                  <a:schemeClr val="tx2"/>
                </a:solidFill>
              </a:rPr>
              <a:t>de</a:t>
            </a:r>
            <a:r>
              <a:rPr lang="es-ES" dirty="0">
                <a:solidFill>
                  <a:srgbClr val="1F497D"/>
                </a:solidFill>
              </a:rPr>
              <a:t> la piel, perineo y catéter </a:t>
            </a:r>
            <a:r>
              <a:rPr lang="es-ES" dirty="0">
                <a:solidFill>
                  <a:schemeClr val="tx2"/>
                </a:solidFill>
              </a:rPr>
              <a:t>urinario: mantener las primeras líneas de defensa del cuerpo contra las infecciones</a:t>
            </a:r>
            <a:endParaRPr lang="en-US" dirty="0">
              <a:solidFill>
                <a:schemeClr val="tx2"/>
              </a:solidFill>
            </a:endParaRPr>
          </a:p>
        </p:txBody>
      </p:sp>
      <p:pic>
        <p:nvPicPr>
          <p:cNvPr id="3" name="Picture 2" descr="A picture containing text&#10;&#10;Description automatically generated">
            <a:extLst>
              <a:ext uri="{FF2B5EF4-FFF2-40B4-BE49-F238E27FC236}">
                <a16:creationId xmlns:a16="http://schemas.microsoft.com/office/drawing/2014/main" id="{A92DE56D-4A62-42C7-A9CA-7C632DDD4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288005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8582A6-E6B6-CDFF-F822-72681EC63D03}"/>
              </a:ext>
            </a:extLst>
          </p:cNvPr>
          <p:cNvSpPr/>
          <p:nvPr/>
        </p:nvSpPr>
        <p:spPr>
          <a:xfrm>
            <a:off x="8382001" y="5887329"/>
            <a:ext cx="3809999" cy="970672"/>
          </a:xfrm>
          <a:prstGeom prst="rect">
            <a:avLst/>
          </a:prstGeom>
          <a:solidFill>
            <a:schemeClr val="bg1"/>
          </a:solidFill>
          <a:ln>
            <a:solidFill>
              <a:srgbClr val="DEE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48626-5F65-4342-87F7-EC51F78CC60C}"/>
              </a:ext>
            </a:extLst>
          </p:cNvPr>
          <p:cNvSpPr>
            <a:spLocks noGrp="1"/>
          </p:cNvSpPr>
          <p:nvPr>
            <p:ph type="title"/>
          </p:nvPr>
        </p:nvSpPr>
        <p:spPr/>
        <p:txBody>
          <a:bodyPr/>
          <a:lstStyle/>
          <a:p>
            <a:r>
              <a:rPr lang="en-US" dirty="0" err="1">
                <a:solidFill>
                  <a:schemeClr val="tx2"/>
                </a:solidFill>
              </a:rPr>
              <a:t>Reflexión</a:t>
            </a:r>
            <a:endParaRPr lang="en-US" dirty="0">
              <a:solidFill>
                <a:schemeClr val="tx2"/>
              </a:solidFill>
            </a:endParaRPr>
          </a:p>
        </p:txBody>
      </p:sp>
      <p:sp>
        <p:nvSpPr>
          <p:cNvPr id="3" name="Content Placeholder 2">
            <a:extLst>
              <a:ext uri="{FF2B5EF4-FFF2-40B4-BE49-F238E27FC236}">
                <a16:creationId xmlns:a16="http://schemas.microsoft.com/office/drawing/2014/main" id="{D525F41F-FD70-4CB8-91A4-FD12EA80CB1D}"/>
              </a:ext>
            </a:extLst>
          </p:cNvPr>
          <p:cNvSpPr>
            <a:spLocks noGrp="1"/>
          </p:cNvSpPr>
          <p:nvPr>
            <p:ph idx="1"/>
          </p:nvPr>
        </p:nvSpPr>
        <p:spPr>
          <a:xfrm>
            <a:off x="1219200" y="1981201"/>
            <a:ext cx="9753600" cy="4144963"/>
          </a:xfrm>
        </p:spPr>
        <p:txBody>
          <a:bodyPr/>
          <a:lstStyle/>
          <a:p>
            <a:pPr marL="457200" lvl="1" indent="0">
              <a:buNone/>
            </a:pPr>
            <a:r>
              <a:rPr lang="es-ES" b="1" i="1" dirty="0"/>
              <a:t>¿Qué tipos de heridas o úlceras se ven comúnmente cuando se realiza el cuidado de la piel en los residentes?</a:t>
            </a:r>
            <a:endParaRPr lang="en-US" dirty="0"/>
          </a:p>
          <a:p>
            <a:pPr marL="0" lvl="0" indent="0">
              <a:spcBef>
                <a:spcPct val="30000"/>
              </a:spcBef>
              <a:buNone/>
              <a:defRPr/>
            </a:pPr>
            <a:endParaRPr lang="en-US" dirty="0"/>
          </a:p>
          <a:p>
            <a:pPr marL="0" marR="0" lvl="0" indent="0" algn="l" defTabSz="914400" rtl="0" eaLnBrk="0" fontAlgn="base" latinLnBrk="0" hangingPunct="0">
              <a:lnSpc>
                <a:spcPct val="100000"/>
              </a:lnSpc>
              <a:spcBef>
                <a:spcPct val="30000"/>
              </a:spcBef>
              <a:spcAft>
                <a:spcPct val="0"/>
              </a:spcAft>
              <a:buClrTx/>
              <a:buSzTx/>
              <a:buNone/>
              <a:tabLst/>
              <a:defRP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DB332-52B0-4F58-9A24-5E338DA7D480}"/>
              </a:ext>
            </a:extLst>
          </p:cNvPr>
          <p:cNvSpPr>
            <a:spLocks noGrp="1"/>
          </p:cNvSpPr>
          <p:nvPr>
            <p:ph type="sldNum" sz="quarter" idx="14"/>
          </p:nvPr>
        </p:nvSpPr>
        <p:spPr/>
        <p:txBody>
          <a:bodyPr/>
          <a:lstStyle/>
          <a:p>
            <a:pPr>
              <a:defRPr/>
            </a:pPr>
            <a:fld id="{8F175D74-ED98-4489-9FB3-9363BDDBA762}" type="slidenum">
              <a:rPr lang="en-US" smtClean="0"/>
              <a:pPr>
                <a:defRPr/>
              </a:pPr>
              <a:t>10</a:t>
            </a:fld>
            <a:endParaRPr lang="en-US" dirty="0">
              <a:solidFill>
                <a:schemeClr val="bg1"/>
              </a:solidFill>
            </a:endParaRPr>
          </a:p>
        </p:txBody>
      </p:sp>
      <p:pic>
        <p:nvPicPr>
          <p:cNvPr id="7" name="Picture 6">
            <a:extLst>
              <a:ext uri="{FF2B5EF4-FFF2-40B4-BE49-F238E27FC236}">
                <a16:creationId xmlns:a16="http://schemas.microsoft.com/office/drawing/2014/main" id="{62529FF2-CBA5-4594-8E9C-BC6290572527}"/>
              </a:ext>
            </a:extLst>
          </p:cNvPr>
          <p:cNvPicPr>
            <a:picLocks noChangeAspect="1"/>
          </p:cNvPicPr>
          <p:nvPr/>
        </p:nvPicPr>
        <p:blipFill>
          <a:blip r:embed="rId3"/>
          <a:stretch>
            <a:fillRect/>
          </a:stretch>
        </p:blipFill>
        <p:spPr>
          <a:xfrm>
            <a:off x="823400" y="3129930"/>
            <a:ext cx="2410710" cy="2740878"/>
          </a:xfrm>
          <a:prstGeom prst="rect">
            <a:avLst/>
          </a:prstGeom>
        </p:spPr>
      </p:pic>
      <p:pic>
        <p:nvPicPr>
          <p:cNvPr id="8" name="Picture 7">
            <a:extLst>
              <a:ext uri="{FF2B5EF4-FFF2-40B4-BE49-F238E27FC236}">
                <a16:creationId xmlns:a16="http://schemas.microsoft.com/office/drawing/2014/main" id="{4ADED5A4-B578-4351-A2E8-6BDE4D7AD295}"/>
              </a:ext>
            </a:extLst>
          </p:cNvPr>
          <p:cNvPicPr>
            <a:picLocks noChangeAspect="1"/>
          </p:cNvPicPr>
          <p:nvPr/>
        </p:nvPicPr>
        <p:blipFill>
          <a:blip r:embed="rId4"/>
          <a:stretch>
            <a:fillRect/>
          </a:stretch>
        </p:blipFill>
        <p:spPr>
          <a:xfrm>
            <a:off x="3505201" y="3124200"/>
            <a:ext cx="2590799" cy="2763128"/>
          </a:xfrm>
          <a:prstGeom prst="rect">
            <a:avLst/>
          </a:prstGeom>
        </p:spPr>
      </p:pic>
      <p:pic>
        <p:nvPicPr>
          <p:cNvPr id="9" name="Content Placeholder 5">
            <a:extLst>
              <a:ext uri="{FF2B5EF4-FFF2-40B4-BE49-F238E27FC236}">
                <a16:creationId xmlns:a16="http://schemas.microsoft.com/office/drawing/2014/main" id="{35F425BD-4057-43E2-8BDE-78CA27B20C99}"/>
              </a:ext>
            </a:extLst>
          </p:cNvPr>
          <p:cNvPicPr>
            <a:picLocks noChangeAspect="1"/>
          </p:cNvPicPr>
          <p:nvPr/>
        </p:nvPicPr>
        <p:blipFill>
          <a:blip r:embed="rId5"/>
          <a:stretch>
            <a:fillRect/>
          </a:stretch>
        </p:blipFill>
        <p:spPr bwMode="auto">
          <a:xfrm>
            <a:off x="6367091" y="3168353"/>
            <a:ext cx="2361991" cy="274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a:extLst>
              <a:ext uri="{FF2B5EF4-FFF2-40B4-BE49-F238E27FC236}">
                <a16:creationId xmlns:a16="http://schemas.microsoft.com/office/drawing/2014/main" id="{55EF83F3-46A6-4AB6-99D2-64C7A3279A96}"/>
              </a:ext>
            </a:extLst>
          </p:cNvPr>
          <p:cNvPicPr>
            <a:picLocks noChangeAspect="1"/>
          </p:cNvPicPr>
          <p:nvPr/>
        </p:nvPicPr>
        <p:blipFill>
          <a:blip r:embed="rId6"/>
          <a:stretch>
            <a:fillRect/>
          </a:stretch>
        </p:blipFill>
        <p:spPr bwMode="auto">
          <a:xfrm>
            <a:off x="8998766" y="3141056"/>
            <a:ext cx="2590799" cy="271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9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8626-5F65-4342-87F7-EC51F78CC60C}"/>
              </a:ext>
            </a:extLst>
          </p:cNvPr>
          <p:cNvSpPr>
            <a:spLocks noGrp="1"/>
          </p:cNvSpPr>
          <p:nvPr>
            <p:ph type="title"/>
          </p:nvPr>
        </p:nvSpPr>
        <p:spPr/>
        <p:txBody>
          <a:bodyPr/>
          <a:lstStyle/>
          <a:p>
            <a:r>
              <a:rPr lang="es-ES" dirty="0">
                <a:solidFill>
                  <a:schemeClr val="tx2"/>
                </a:solidFill>
              </a:rPr>
              <a:t>Cuidado de la piel: heridas comunes de la piel</a:t>
            </a:r>
            <a:endParaRPr lang="en-US" strike="sngStrike" dirty="0">
              <a:solidFill>
                <a:schemeClr val="tx2"/>
              </a:solidFill>
            </a:endParaRPr>
          </a:p>
        </p:txBody>
      </p:sp>
      <p:sp>
        <p:nvSpPr>
          <p:cNvPr id="3" name="Content Placeholder 2">
            <a:extLst>
              <a:ext uri="{FF2B5EF4-FFF2-40B4-BE49-F238E27FC236}">
                <a16:creationId xmlns:a16="http://schemas.microsoft.com/office/drawing/2014/main" id="{D525F41F-FD70-4CB8-91A4-FD12EA80CB1D}"/>
              </a:ext>
            </a:extLst>
          </p:cNvPr>
          <p:cNvSpPr>
            <a:spLocks noGrp="1"/>
          </p:cNvSpPr>
          <p:nvPr>
            <p:ph idx="1"/>
          </p:nvPr>
        </p:nvSpPr>
        <p:spPr>
          <a:xfrm>
            <a:off x="1219200" y="1981201"/>
            <a:ext cx="6019800" cy="4144963"/>
          </a:xfrm>
        </p:spPr>
        <p:txBody>
          <a:bodyPr/>
          <a:lstStyle/>
          <a:p>
            <a:r>
              <a:rPr lang="es-MX" dirty="0"/>
              <a:t>Las heridas comunes en la integridad de la piel incluyen:</a:t>
            </a:r>
          </a:p>
          <a:p>
            <a:pPr lvl="1"/>
            <a:r>
              <a:rPr lang="es-MX" dirty="0"/>
              <a:t>Úlceras por presión</a:t>
            </a:r>
          </a:p>
          <a:p>
            <a:pPr lvl="1"/>
            <a:r>
              <a:rPr lang="es-MX" dirty="0"/>
              <a:t>Heridas quirúrgicas</a:t>
            </a:r>
          </a:p>
          <a:p>
            <a:pPr lvl="1"/>
            <a:r>
              <a:rPr lang="es-MX" dirty="0"/>
              <a:t>Ulceras diabéticas</a:t>
            </a:r>
          </a:p>
          <a:p>
            <a:pPr lvl="1"/>
            <a:r>
              <a:rPr lang="es-MX" dirty="0"/>
              <a:t>Úlceras vasculares</a:t>
            </a:r>
          </a:p>
        </p:txBody>
      </p:sp>
      <p:sp>
        <p:nvSpPr>
          <p:cNvPr id="4" name="Slide Number Placeholder 3">
            <a:extLst>
              <a:ext uri="{FF2B5EF4-FFF2-40B4-BE49-F238E27FC236}">
                <a16:creationId xmlns:a16="http://schemas.microsoft.com/office/drawing/2014/main" id="{2E3DB332-52B0-4F58-9A24-5E338DA7D480}"/>
              </a:ext>
            </a:extLst>
          </p:cNvPr>
          <p:cNvSpPr>
            <a:spLocks noGrp="1"/>
          </p:cNvSpPr>
          <p:nvPr>
            <p:ph type="sldNum" sz="quarter" idx="14"/>
          </p:nvPr>
        </p:nvSpPr>
        <p:spPr/>
        <p:txBody>
          <a:bodyPr/>
          <a:lstStyle/>
          <a:p>
            <a:pPr>
              <a:defRPr/>
            </a:pPr>
            <a:fld id="{8F175D74-ED98-4489-9FB3-9363BDDBA762}" type="slidenum">
              <a:rPr lang="en-US" smtClean="0"/>
              <a:pPr>
                <a:defRPr/>
              </a:pPr>
              <a:t>11</a:t>
            </a:fld>
            <a:endParaRPr lang="en-US" dirty="0">
              <a:solidFill>
                <a:schemeClr val="bg1"/>
              </a:solidFill>
            </a:endParaRPr>
          </a:p>
        </p:txBody>
      </p:sp>
      <p:pic>
        <p:nvPicPr>
          <p:cNvPr id="6" name="Picture 5">
            <a:extLst>
              <a:ext uri="{FF2B5EF4-FFF2-40B4-BE49-F238E27FC236}">
                <a16:creationId xmlns:a16="http://schemas.microsoft.com/office/drawing/2014/main" id="{89032CA4-7234-4808-9C85-556D22CA5B6F}"/>
              </a:ext>
            </a:extLst>
          </p:cNvPr>
          <p:cNvPicPr>
            <a:picLocks noChangeAspect="1"/>
          </p:cNvPicPr>
          <p:nvPr/>
        </p:nvPicPr>
        <p:blipFill>
          <a:blip r:embed="rId3"/>
          <a:stretch>
            <a:fillRect/>
          </a:stretch>
        </p:blipFill>
        <p:spPr>
          <a:xfrm>
            <a:off x="7126972" y="2590801"/>
            <a:ext cx="4252228" cy="283481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F4015C9-85E7-4477-819B-BDD37F025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37263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6682-8D39-45C7-9C52-4DDB9DE07254}"/>
              </a:ext>
            </a:extLst>
          </p:cNvPr>
          <p:cNvSpPr>
            <a:spLocks noGrp="1"/>
          </p:cNvSpPr>
          <p:nvPr>
            <p:ph type="title"/>
          </p:nvPr>
        </p:nvSpPr>
        <p:spPr>
          <a:xfrm>
            <a:off x="508000" y="457200"/>
            <a:ext cx="10769599" cy="1143000"/>
          </a:xfrm>
        </p:spPr>
        <p:txBody>
          <a:bodyPr/>
          <a:lstStyle/>
          <a:p>
            <a:r>
              <a:rPr lang="es-MX" dirty="0">
                <a:solidFill>
                  <a:schemeClr val="tx2"/>
                </a:solidFill>
              </a:rPr>
              <a:t>Chequeo de conocimiento:  ulceras de presión</a:t>
            </a:r>
          </a:p>
        </p:txBody>
      </p:sp>
      <p:sp>
        <p:nvSpPr>
          <p:cNvPr id="3" name="Content Placeholder 2">
            <a:extLst>
              <a:ext uri="{FF2B5EF4-FFF2-40B4-BE49-F238E27FC236}">
                <a16:creationId xmlns:a16="http://schemas.microsoft.com/office/drawing/2014/main" id="{C8284064-AC2F-4DFE-BB19-C525432B8EE5}"/>
              </a:ext>
            </a:extLst>
          </p:cNvPr>
          <p:cNvSpPr>
            <a:spLocks noGrp="1"/>
          </p:cNvSpPr>
          <p:nvPr>
            <p:ph idx="1"/>
          </p:nvPr>
        </p:nvSpPr>
        <p:spPr>
          <a:xfrm>
            <a:off x="508000" y="1447799"/>
            <a:ext cx="7112000" cy="5357947"/>
          </a:xfrm>
          <a:solidFill>
            <a:schemeClr val="bg1"/>
          </a:solidFill>
        </p:spPr>
        <p:txBody>
          <a:bodyPr/>
          <a:lstStyle/>
          <a:p>
            <a:r>
              <a:rPr lang="es-ES" dirty="0"/>
              <a:t>Las úlceras por presión son causadas por una presión intensa o prolongada</a:t>
            </a:r>
          </a:p>
          <a:p>
            <a:pPr marL="0" indent="0">
              <a:buNone/>
            </a:pPr>
            <a:endParaRPr lang="en-US" sz="1600" dirty="0"/>
          </a:p>
          <a:p>
            <a:pPr marL="0" indent="0">
              <a:buNone/>
            </a:pPr>
            <a:r>
              <a:rPr lang="es-ES" b="1" i="1" dirty="0"/>
              <a:t>¿Por qué los CNA deben buscar úlceras por presión? </a:t>
            </a:r>
            <a:r>
              <a:rPr lang="es-ES" i="1" dirty="0"/>
              <a:t>(Seleccione todos los que correspondan)</a:t>
            </a:r>
            <a:endParaRPr lang="en-US" i="1" dirty="0"/>
          </a:p>
          <a:p>
            <a:pPr marL="514350" lvl="0" indent="-514350">
              <a:spcBef>
                <a:spcPct val="30000"/>
              </a:spcBef>
              <a:buFont typeface="+mj-lt"/>
              <a:buAutoNum type="alphaUcPeriod"/>
              <a:defRPr/>
            </a:pPr>
            <a:r>
              <a:rPr lang="es-ES" dirty="0">
                <a:latin typeface="Calibri" charset="0"/>
                <a:ea typeface="ＭＳ Ｐゴシック" charset="-128"/>
              </a:rPr>
              <a:t>Puede conducir a la infección
Para promover la salud de la piel</a:t>
            </a:r>
            <a:endParaRPr lang="en-US" dirty="0">
              <a:latin typeface="Calibri" charset="0"/>
              <a:ea typeface="ＭＳ Ｐゴシック" charset="-128"/>
            </a:endParaRPr>
          </a:p>
          <a:p>
            <a:pPr marL="514350" lvl="0" indent="-514350">
              <a:spcBef>
                <a:spcPct val="30000"/>
              </a:spcBef>
              <a:buFont typeface="+mj-lt"/>
              <a:buAutoNum type="alphaUcPeriod"/>
              <a:defRPr/>
            </a:pPr>
            <a:r>
              <a:rPr lang="es-ES" dirty="0">
                <a:latin typeface="Calibri" charset="0"/>
                <a:ea typeface="ＭＳ Ｐゴシック" charset="-128"/>
              </a:rPr>
              <a:t>Para prevenir más problemas de la piel
Para prevenir el dolor y la incomodidad al residente</a:t>
            </a:r>
            <a:endParaRPr lang="en-US" dirty="0">
              <a:latin typeface="Calibri" charset="0"/>
              <a:ea typeface="ＭＳ Ｐゴシック" charset="-128"/>
            </a:endParaRPr>
          </a:p>
          <a:p>
            <a:pPr marL="0" indent="0">
              <a:buNone/>
            </a:pPr>
            <a:endParaRPr lang="en-US" dirty="0"/>
          </a:p>
        </p:txBody>
      </p:sp>
      <p:sp>
        <p:nvSpPr>
          <p:cNvPr id="4" name="Slide Number Placeholder 3">
            <a:extLst>
              <a:ext uri="{FF2B5EF4-FFF2-40B4-BE49-F238E27FC236}">
                <a16:creationId xmlns:a16="http://schemas.microsoft.com/office/drawing/2014/main" id="{A5BED8DD-4503-4E53-B6D3-66CD1C97833C}"/>
              </a:ext>
            </a:extLst>
          </p:cNvPr>
          <p:cNvSpPr>
            <a:spLocks noGrp="1"/>
          </p:cNvSpPr>
          <p:nvPr>
            <p:ph type="sldNum" sz="quarter" idx="14"/>
          </p:nvPr>
        </p:nvSpPr>
        <p:spPr/>
        <p:txBody>
          <a:bodyPr/>
          <a:lstStyle/>
          <a:p>
            <a:pPr>
              <a:defRPr/>
            </a:pPr>
            <a:fld id="{8F175D74-ED98-4489-9FB3-9363BDDBA762}" type="slidenum">
              <a:rPr lang="en-US" smtClean="0"/>
              <a:pPr>
                <a:defRPr/>
              </a:pPr>
              <a:t>12</a:t>
            </a:fld>
            <a:endParaRPr lang="en-US" dirty="0">
              <a:solidFill>
                <a:schemeClr val="bg1"/>
              </a:solidFill>
            </a:endParaRPr>
          </a:p>
        </p:txBody>
      </p:sp>
      <p:pic>
        <p:nvPicPr>
          <p:cNvPr id="5" name="Picture 4">
            <a:extLst>
              <a:ext uri="{FF2B5EF4-FFF2-40B4-BE49-F238E27FC236}">
                <a16:creationId xmlns:a16="http://schemas.microsoft.com/office/drawing/2014/main" id="{D04E380D-7551-40A7-B0AE-5B997D786ADD}"/>
              </a:ext>
            </a:extLst>
          </p:cNvPr>
          <p:cNvPicPr>
            <a:picLocks noChangeAspect="1"/>
          </p:cNvPicPr>
          <p:nvPr/>
        </p:nvPicPr>
        <p:blipFill rotWithShape="1">
          <a:blip r:embed="rId3"/>
          <a:srcRect l="7248" r="7246"/>
          <a:stretch/>
        </p:blipFill>
        <p:spPr>
          <a:xfrm>
            <a:off x="7696254" y="1731817"/>
            <a:ext cx="4495746" cy="5181601"/>
          </a:xfrm>
          <a:prstGeom prst="rect">
            <a:avLst/>
          </a:prstGeom>
        </p:spPr>
      </p:pic>
    </p:spTree>
    <p:extLst>
      <p:ext uri="{BB962C8B-B14F-4D97-AF65-F5344CB8AC3E}">
        <p14:creationId xmlns:p14="http://schemas.microsoft.com/office/powerpoint/2010/main" val="365255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6682-8D39-45C7-9C52-4DDB9DE07254}"/>
              </a:ext>
            </a:extLst>
          </p:cNvPr>
          <p:cNvSpPr>
            <a:spLocks noGrp="1"/>
          </p:cNvSpPr>
          <p:nvPr>
            <p:ph type="title"/>
          </p:nvPr>
        </p:nvSpPr>
        <p:spPr>
          <a:xfrm>
            <a:off x="508000" y="457200"/>
            <a:ext cx="10540999" cy="1143000"/>
          </a:xfrm>
        </p:spPr>
        <p:txBody>
          <a:bodyPr/>
          <a:lstStyle/>
          <a:p>
            <a:r>
              <a:rPr lang="es-MX" dirty="0">
                <a:solidFill>
                  <a:schemeClr val="tx2"/>
                </a:solidFill>
              </a:rPr>
              <a:t>Chequeo de conocimiento:  ulceras de presión</a:t>
            </a:r>
            <a:endParaRPr lang="en-US" dirty="0">
              <a:solidFill>
                <a:schemeClr val="tx2"/>
              </a:solidFill>
            </a:endParaRPr>
          </a:p>
        </p:txBody>
      </p:sp>
      <p:sp>
        <p:nvSpPr>
          <p:cNvPr id="4" name="Slide Number Placeholder 3">
            <a:extLst>
              <a:ext uri="{FF2B5EF4-FFF2-40B4-BE49-F238E27FC236}">
                <a16:creationId xmlns:a16="http://schemas.microsoft.com/office/drawing/2014/main" id="{A5BED8DD-4503-4E53-B6D3-66CD1C97833C}"/>
              </a:ext>
            </a:extLst>
          </p:cNvPr>
          <p:cNvSpPr>
            <a:spLocks noGrp="1"/>
          </p:cNvSpPr>
          <p:nvPr>
            <p:ph type="sldNum" sz="quarter" idx="14"/>
          </p:nvPr>
        </p:nvSpPr>
        <p:spPr/>
        <p:txBody>
          <a:bodyPr/>
          <a:lstStyle/>
          <a:p>
            <a:pPr>
              <a:defRPr/>
            </a:pPr>
            <a:fld id="{8F175D74-ED98-4489-9FB3-9363BDDBA762}" type="slidenum">
              <a:rPr lang="en-US" smtClean="0"/>
              <a:pPr>
                <a:defRPr/>
              </a:pPr>
              <a:t>13</a:t>
            </a:fld>
            <a:endParaRPr lang="en-US" dirty="0">
              <a:solidFill>
                <a:schemeClr val="bg1"/>
              </a:solidFill>
            </a:endParaRPr>
          </a:p>
        </p:txBody>
      </p:sp>
      <p:sp>
        <p:nvSpPr>
          <p:cNvPr id="6" name="Rectangle 5">
            <a:extLst>
              <a:ext uri="{FF2B5EF4-FFF2-40B4-BE49-F238E27FC236}">
                <a16:creationId xmlns:a16="http://schemas.microsoft.com/office/drawing/2014/main" id="{94DF7ABF-F455-48E4-6942-98EDF295A89C}"/>
              </a:ext>
            </a:extLst>
          </p:cNvPr>
          <p:cNvSpPr/>
          <p:nvPr/>
        </p:nvSpPr>
        <p:spPr>
          <a:xfrm>
            <a:off x="8153401" y="5257800"/>
            <a:ext cx="3937000" cy="1535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84064-AC2F-4DFE-BB19-C525432B8EE5}"/>
              </a:ext>
            </a:extLst>
          </p:cNvPr>
          <p:cNvSpPr>
            <a:spLocks noGrp="1"/>
          </p:cNvSpPr>
          <p:nvPr>
            <p:ph idx="1"/>
          </p:nvPr>
        </p:nvSpPr>
        <p:spPr>
          <a:xfrm>
            <a:off x="609599" y="1426338"/>
            <a:ext cx="11074400" cy="5357947"/>
          </a:xfrm>
          <a:solidFill>
            <a:schemeClr val="bg1"/>
          </a:solidFill>
        </p:spPr>
        <p:txBody>
          <a:bodyPr/>
          <a:lstStyle/>
          <a:p>
            <a:pPr marL="0" indent="0">
              <a:buNone/>
            </a:pPr>
            <a:r>
              <a:rPr lang="es-ES" b="1" i="1" dirty="0"/>
              <a:t>¿Por qué los CNA deben buscar úlceras por presión?</a:t>
            </a:r>
          </a:p>
          <a:p>
            <a:pPr marL="0" indent="0">
              <a:buNone/>
            </a:pPr>
            <a:r>
              <a:rPr lang="es-ES" dirty="0"/>
              <a:t> (Seleccione todos los que correspondan)</a:t>
            </a:r>
            <a:endParaRPr lang="en-US" dirty="0"/>
          </a:p>
          <a:p>
            <a:pPr marL="514350" lvl="0" indent="-514350">
              <a:spcBef>
                <a:spcPct val="30000"/>
              </a:spcBef>
              <a:buFont typeface="+mj-lt"/>
              <a:buAutoNum type="alphaUcPeriod"/>
              <a:defRPr/>
            </a:pPr>
            <a:r>
              <a:rPr lang="es-ES" b="1" dirty="0">
                <a:latin typeface="Calibri" charset="0"/>
                <a:ea typeface="ＭＳ Ｐゴシック" charset="-128"/>
              </a:rPr>
              <a:t>Puede conducir a la infección
Para promover la salud de la piel</a:t>
            </a:r>
            <a:endParaRPr lang="en-US" b="1" dirty="0">
              <a:latin typeface="Calibri" charset="0"/>
              <a:ea typeface="ＭＳ Ｐゴシック" charset="-128"/>
            </a:endParaRPr>
          </a:p>
          <a:p>
            <a:pPr marL="514350" lvl="0" indent="-514350">
              <a:spcBef>
                <a:spcPct val="30000"/>
              </a:spcBef>
              <a:buFont typeface="+mj-lt"/>
              <a:buAutoNum type="alphaUcPeriod"/>
              <a:defRPr/>
            </a:pPr>
            <a:r>
              <a:rPr lang="es-ES" b="1" dirty="0">
                <a:latin typeface="Calibri" charset="0"/>
                <a:ea typeface="ＭＳ Ｐゴシック" charset="-128"/>
              </a:rPr>
              <a:t>Para prevenir más problemas de la piel
Para prevenir el dolor y la incomodidad al residente</a:t>
            </a:r>
            <a:endParaRPr lang="en-US" b="1" dirty="0"/>
          </a:p>
          <a:p>
            <a:pPr lvl="0">
              <a:spcBef>
                <a:spcPct val="30000"/>
              </a:spcBef>
              <a:buFont typeface="Arial" panose="020B0604020202020204" pitchFamily="34" charset="0"/>
              <a:buChar char="•"/>
              <a:defRPr/>
            </a:pPr>
            <a:r>
              <a:rPr lang="es-ES" dirty="0"/>
              <a:t>Cambie de posición a los residentes al menos cada dos horas para evitar que la piel se rompa, lo que puede provocar una infección. </a:t>
            </a:r>
          </a:p>
          <a:p>
            <a:pPr lvl="0">
              <a:spcBef>
                <a:spcPct val="30000"/>
              </a:spcBef>
              <a:buFont typeface="Arial" panose="020B0604020202020204" pitchFamily="34" charset="0"/>
              <a:buChar char="•"/>
              <a:defRPr/>
            </a:pPr>
            <a:r>
              <a:rPr lang="es-ES" dirty="0"/>
              <a:t>Informar cualquier cambio de color, supuración, olor o cualquier molestia en la zona</a:t>
            </a:r>
            <a:endParaRPr lang="en-US" dirty="0"/>
          </a:p>
          <a:p>
            <a:pPr marL="0" indent="0">
              <a:buNone/>
            </a:pPr>
            <a:endParaRPr lang="en-US" dirty="0"/>
          </a:p>
        </p:txBody>
      </p:sp>
      <p:pic>
        <p:nvPicPr>
          <p:cNvPr id="5" name="Picture 4">
            <a:extLst>
              <a:ext uri="{FF2B5EF4-FFF2-40B4-BE49-F238E27FC236}">
                <a16:creationId xmlns:a16="http://schemas.microsoft.com/office/drawing/2014/main" id="{D04E380D-7551-40A7-B0AE-5B997D786ADD}"/>
              </a:ext>
            </a:extLst>
          </p:cNvPr>
          <p:cNvPicPr>
            <a:picLocks noChangeAspect="1"/>
          </p:cNvPicPr>
          <p:nvPr/>
        </p:nvPicPr>
        <p:blipFill rotWithShape="1">
          <a:blip r:embed="rId3"/>
          <a:srcRect l="7248" r="7246"/>
          <a:stretch/>
        </p:blipFill>
        <p:spPr>
          <a:xfrm>
            <a:off x="8991600" y="1828800"/>
            <a:ext cx="2494057" cy="2874541"/>
          </a:xfrm>
          <a:prstGeom prst="rect">
            <a:avLst/>
          </a:prstGeom>
        </p:spPr>
      </p:pic>
    </p:spTree>
    <p:extLst>
      <p:ext uri="{BB962C8B-B14F-4D97-AF65-F5344CB8AC3E}">
        <p14:creationId xmlns:p14="http://schemas.microsoft.com/office/powerpoint/2010/main" val="253198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F8D0-31F4-4A8C-9D56-86CB2D353E4D}"/>
              </a:ext>
            </a:extLst>
          </p:cNvPr>
          <p:cNvSpPr>
            <a:spLocks noGrp="1"/>
          </p:cNvSpPr>
          <p:nvPr>
            <p:ph type="title"/>
          </p:nvPr>
        </p:nvSpPr>
        <p:spPr/>
        <p:txBody>
          <a:bodyPr/>
          <a:lstStyle/>
          <a:p>
            <a:r>
              <a:rPr lang="en-US" dirty="0" err="1">
                <a:solidFill>
                  <a:schemeClr val="tx2"/>
                </a:solidFill>
              </a:rPr>
              <a:t>Reflexión</a:t>
            </a:r>
            <a:r>
              <a:rPr lang="en-US" dirty="0">
                <a:solidFill>
                  <a:schemeClr val="tx2"/>
                </a:solidFill>
              </a:rPr>
              <a:t>:  </a:t>
            </a:r>
            <a:r>
              <a:rPr lang="es-ES" dirty="0">
                <a:solidFill>
                  <a:schemeClr val="tx2"/>
                </a:solidFill>
              </a:rPr>
              <a:t>Diabetes y enfermedad vascular periférica lesión de la piel</a:t>
            </a:r>
            <a:endParaRPr lang="en-US" dirty="0">
              <a:solidFill>
                <a:schemeClr val="tx2"/>
              </a:solidFill>
            </a:endParaRPr>
          </a:p>
        </p:txBody>
      </p:sp>
      <p:sp>
        <p:nvSpPr>
          <p:cNvPr id="3" name="Content Placeholder 2">
            <a:extLst>
              <a:ext uri="{FF2B5EF4-FFF2-40B4-BE49-F238E27FC236}">
                <a16:creationId xmlns:a16="http://schemas.microsoft.com/office/drawing/2014/main" id="{A0C4AF6C-6FD4-4122-B1E7-1423D1A78F2D}"/>
              </a:ext>
            </a:extLst>
          </p:cNvPr>
          <p:cNvSpPr>
            <a:spLocks noGrp="1"/>
          </p:cNvSpPr>
          <p:nvPr>
            <p:ph idx="1"/>
          </p:nvPr>
        </p:nvSpPr>
        <p:spPr>
          <a:xfrm>
            <a:off x="521253" y="2133600"/>
            <a:ext cx="8927548" cy="4144963"/>
          </a:xfrm>
          <a:solidFill>
            <a:schemeClr val="bg1"/>
          </a:solidFill>
        </p:spPr>
        <p:txBody>
          <a:bodyPr/>
          <a:lstStyle/>
          <a:p>
            <a:r>
              <a:rPr lang="es-MX" dirty="0"/>
              <a:t>La diabetes y la enfermedad vascular periférica (PVD) pueden provocar úlceras en las extremidades inferiores
Los residentes a menudo no sienten estas úlceras o heridas</a:t>
            </a:r>
          </a:p>
          <a:p>
            <a:pPr marL="0" indent="0" algn="ctr">
              <a:buNone/>
            </a:pPr>
            <a:endParaRPr lang="es-MX" b="1" dirty="0"/>
          </a:p>
          <a:p>
            <a:pPr marL="0" indent="0" algn="ctr">
              <a:buNone/>
            </a:pPr>
            <a:r>
              <a:rPr lang="es-MX" b="1" i="1" dirty="0"/>
              <a:t>¿Cuál es el papel como CNA cuando un residente desarrolla lesiones en la piel diabéticas o relacionadas con PVD?</a:t>
            </a:r>
            <a:r>
              <a:rPr lang="es-MX" b="1" dirty="0"/>
              <a:t>
</a:t>
            </a:r>
          </a:p>
        </p:txBody>
      </p:sp>
      <p:sp>
        <p:nvSpPr>
          <p:cNvPr id="4" name="Slide Number Placeholder 3">
            <a:extLst>
              <a:ext uri="{FF2B5EF4-FFF2-40B4-BE49-F238E27FC236}">
                <a16:creationId xmlns:a16="http://schemas.microsoft.com/office/drawing/2014/main" id="{74FFAC9F-BCEA-4D10-9977-108638E2724E}"/>
              </a:ext>
            </a:extLst>
          </p:cNvPr>
          <p:cNvSpPr>
            <a:spLocks noGrp="1"/>
          </p:cNvSpPr>
          <p:nvPr>
            <p:ph type="sldNum" sz="quarter" idx="14"/>
          </p:nvPr>
        </p:nvSpPr>
        <p:spPr/>
        <p:txBody>
          <a:bodyPr/>
          <a:lstStyle/>
          <a:p>
            <a:pPr>
              <a:defRPr/>
            </a:pPr>
            <a:fld id="{8F175D74-ED98-4489-9FB3-9363BDDBA762}" type="slidenum">
              <a:rPr lang="en-US" smtClean="0"/>
              <a:pPr>
                <a:defRPr/>
              </a:pPr>
              <a:t>14</a:t>
            </a:fld>
            <a:endParaRPr lang="en-US" dirty="0">
              <a:solidFill>
                <a:schemeClr val="bg1"/>
              </a:solidFill>
            </a:endParaRPr>
          </a:p>
        </p:txBody>
      </p:sp>
      <p:pic>
        <p:nvPicPr>
          <p:cNvPr id="5" name="Content Placeholder 5">
            <a:extLst>
              <a:ext uri="{FF2B5EF4-FFF2-40B4-BE49-F238E27FC236}">
                <a16:creationId xmlns:a16="http://schemas.microsoft.com/office/drawing/2014/main" id="{CE9050DF-F40D-4B9B-B95A-31A4BC469FA5}"/>
              </a:ext>
            </a:extLst>
          </p:cNvPr>
          <p:cNvPicPr>
            <a:picLocks noChangeAspect="1"/>
          </p:cNvPicPr>
          <p:nvPr/>
        </p:nvPicPr>
        <p:blipFill>
          <a:blip r:embed="rId3"/>
          <a:stretch>
            <a:fillRect/>
          </a:stretch>
        </p:blipFill>
        <p:spPr bwMode="auto">
          <a:xfrm>
            <a:off x="9317847" y="2226986"/>
            <a:ext cx="2772553" cy="24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20F3E369-F928-420B-ACFF-8BEC1068F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305639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4AF6C-6FD4-4122-B1E7-1423D1A78F2D}"/>
              </a:ext>
            </a:extLst>
          </p:cNvPr>
          <p:cNvSpPr>
            <a:spLocks noGrp="1"/>
          </p:cNvSpPr>
          <p:nvPr>
            <p:ph idx="1"/>
          </p:nvPr>
        </p:nvSpPr>
        <p:spPr>
          <a:xfrm>
            <a:off x="488122" y="2057400"/>
            <a:ext cx="10637077" cy="4144963"/>
          </a:xfrm>
        </p:spPr>
        <p:txBody>
          <a:bodyPr/>
          <a:lstStyle/>
          <a:p>
            <a:pPr lvl="1">
              <a:buFont typeface="Arial" panose="020B0604020202020204" pitchFamily="34" charset="0"/>
              <a:buChar char="•"/>
            </a:pPr>
            <a:r>
              <a:rPr lang="es-MX" dirty="0"/>
              <a:t>Su función durante el cuidado del residente es </a:t>
            </a:r>
            <a:r>
              <a:rPr lang="es-MX" b="1" dirty="0"/>
              <a:t>reportar cualquier enrojecimiento o lesión de piel observada </a:t>
            </a:r>
            <a:r>
              <a:rPr lang="es-MX" dirty="0"/>
              <a:t>a la enfermera</a:t>
            </a:r>
          </a:p>
        </p:txBody>
      </p:sp>
      <p:sp>
        <p:nvSpPr>
          <p:cNvPr id="4" name="Slide Number Placeholder 3">
            <a:extLst>
              <a:ext uri="{FF2B5EF4-FFF2-40B4-BE49-F238E27FC236}">
                <a16:creationId xmlns:a16="http://schemas.microsoft.com/office/drawing/2014/main" id="{74FFAC9F-BCEA-4D10-9977-108638E2724E}"/>
              </a:ext>
            </a:extLst>
          </p:cNvPr>
          <p:cNvSpPr>
            <a:spLocks noGrp="1"/>
          </p:cNvSpPr>
          <p:nvPr>
            <p:ph type="sldNum" sz="quarter" idx="14"/>
          </p:nvPr>
        </p:nvSpPr>
        <p:spPr/>
        <p:txBody>
          <a:bodyPr/>
          <a:lstStyle/>
          <a:p>
            <a:pPr>
              <a:defRPr/>
            </a:pPr>
            <a:fld id="{8F175D74-ED98-4489-9FB3-9363BDDBA762}" type="slidenum">
              <a:rPr lang="en-US" smtClean="0"/>
              <a:pPr>
                <a:defRPr/>
              </a:pPr>
              <a:t>15</a:t>
            </a:fld>
            <a:endParaRPr lang="en-US" dirty="0">
              <a:solidFill>
                <a:schemeClr val="bg1"/>
              </a:solidFill>
            </a:endParaRPr>
          </a:p>
        </p:txBody>
      </p:sp>
      <p:pic>
        <p:nvPicPr>
          <p:cNvPr id="5" name="Content Placeholder 5">
            <a:extLst>
              <a:ext uri="{FF2B5EF4-FFF2-40B4-BE49-F238E27FC236}">
                <a16:creationId xmlns:a16="http://schemas.microsoft.com/office/drawing/2014/main" id="{CE9050DF-F40D-4B9B-B95A-31A4BC469FA5}"/>
              </a:ext>
            </a:extLst>
          </p:cNvPr>
          <p:cNvPicPr>
            <a:picLocks noChangeAspect="1"/>
          </p:cNvPicPr>
          <p:nvPr/>
        </p:nvPicPr>
        <p:blipFill>
          <a:blip r:embed="rId3"/>
          <a:stretch>
            <a:fillRect/>
          </a:stretch>
        </p:blipFill>
        <p:spPr bwMode="auto">
          <a:xfrm>
            <a:off x="4558081" y="3200400"/>
            <a:ext cx="30758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480CD835-C864-486B-A644-AF5D6183A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
        <p:nvSpPr>
          <p:cNvPr id="10" name="Title 1">
            <a:extLst>
              <a:ext uri="{FF2B5EF4-FFF2-40B4-BE49-F238E27FC236}">
                <a16:creationId xmlns:a16="http://schemas.microsoft.com/office/drawing/2014/main" id="{0C2AE6ED-A7B9-EC76-ED09-471CEDCA90D9}"/>
              </a:ext>
            </a:extLst>
          </p:cNvPr>
          <p:cNvSpPr>
            <a:spLocks noGrp="1"/>
          </p:cNvSpPr>
          <p:nvPr>
            <p:ph type="title"/>
          </p:nvPr>
        </p:nvSpPr>
        <p:spPr>
          <a:xfrm>
            <a:off x="508001" y="762000"/>
            <a:ext cx="9830764" cy="1143000"/>
          </a:xfrm>
        </p:spPr>
        <p:txBody>
          <a:bodyPr/>
          <a:lstStyle/>
          <a:p>
            <a:r>
              <a:rPr lang="en-US" dirty="0" err="1">
                <a:solidFill>
                  <a:schemeClr val="tx2"/>
                </a:solidFill>
              </a:rPr>
              <a:t>Reflexión</a:t>
            </a:r>
            <a:r>
              <a:rPr lang="en-US" dirty="0">
                <a:solidFill>
                  <a:schemeClr val="tx2"/>
                </a:solidFill>
              </a:rPr>
              <a:t>:  </a:t>
            </a:r>
            <a:r>
              <a:rPr lang="es-ES" dirty="0">
                <a:solidFill>
                  <a:schemeClr val="tx2"/>
                </a:solidFill>
              </a:rPr>
              <a:t>Diabetes y enfermedad vascular periférica lesión de la piel</a:t>
            </a:r>
            <a:endParaRPr lang="en-US" dirty="0">
              <a:solidFill>
                <a:schemeClr val="tx2"/>
              </a:solidFill>
            </a:endParaRPr>
          </a:p>
        </p:txBody>
      </p:sp>
    </p:spTree>
    <p:extLst>
      <p:ext uri="{BB962C8B-B14F-4D97-AF65-F5344CB8AC3E}">
        <p14:creationId xmlns:p14="http://schemas.microsoft.com/office/powerpoint/2010/main" val="53521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0C7BA1-68E3-41E8-BE67-A55125AC212E}"/>
              </a:ext>
            </a:extLst>
          </p:cNvPr>
          <p:cNvSpPr/>
          <p:nvPr/>
        </p:nvSpPr>
        <p:spPr>
          <a:xfrm>
            <a:off x="8204200" y="5638799"/>
            <a:ext cx="3886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CABBE-ADC9-4429-AB2F-7E32D9210884}"/>
              </a:ext>
            </a:extLst>
          </p:cNvPr>
          <p:cNvSpPr>
            <a:spLocks noGrp="1"/>
          </p:cNvSpPr>
          <p:nvPr>
            <p:ph type="title"/>
          </p:nvPr>
        </p:nvSpPr>
        <p:spPr>
          <a:xfrm>
            <a:off x="508001" y="152400"/>
            <a:ext cx="9830764" cy="1143000"/>
          </a:xfrm>
        </p:spPr>
        <p:txBody>
          <a:bodyPr/>
          <a:lstStyle/>
          <a:p>
            <a:r>
              <a:rPr lang="es-MX" dirty="0">
                <a:solidFill>
                  <a:srgbClr val="1F497D"/>
                </a:solidFill>
              </a:rPr>
              <a:t>Heridas quirúrgicas</a:t>
            </a:r>
          </a:p>
        </p:txBody>
      </p:sp>
      <p:sp>
        <p:nvSpPr>
          <p:cNvPr id="4" name="Slide Number Placeholder 3">
            <a:extLst>
              <a:ext uri="{FF2B5EF4-FFF2-40B4-BE49-F238E27FC236}">
                <a16:creationId xmlns:a16="http://schemas.microsoft.com/office/drawing/2014/main" id="{B038D67E-0220-487A-BADE-CD9765E5B969}"/>
              </a:ext>
            </a:extLst>
          </p:cNvPr>
          <p:cNvSpPr>
            <a:spLocks noGrp="1"/>
          </p:cNvSpPr>
          <p:nvPr>
            <p:ph type="sldNum" sz="quarter" idx="14"/>
          </p:nvPr>
        </p:nvSpPr>
        <p:spPr/>
        <p:txBody>
          <a:bodyPr/>
          <a:lstStyle/>
          <a:p>
            <a:pPr>
              <a:defRPr/>
            </a:pPr>
            <a:fld id="{8F175D74-ED98-4489-9FB3-9363BDDBA762}" type="slidenum">
              <a:rPr lang="en-US" smtClean="0"/>
              <a:pPr>
                <a:defRPr/>
              </a:pPr>
              <a:t>16</a:t>
            </a:fld>
            <a:endParaRPr lang="en-US" dirty="0">
              <a:solidFill>
                <a:schemeClr val="bg1"/>
              </a:solidFill>
            </a:endParaRPr>
          </a:p>
        </p:txBody>
      </p:sp>
      <p:sp>
        <p:nvSpPr>
          <p:cNvPr id="3" name="Content Placeholder 2">
            <a:extLst>
              <a:ext uri="{FF2B5EF4-FFF2-40B4-BE49-F238E27FC236}">
                <a16:creationId xmlns:a16="http://schemas.microsoft.com/office/drawing/2014/main" id="{E0300787-94F4-4274-9337-D092E76FDDBB}"/>
              </a:ext>
            </a:extLst>
          </p:cNvPr>
          <p:cNvSpPr>
            <a:spLocks noGrp="1"/>
          </p:cNvSpPr>
          <p:nvPr>
            <p:ph idx="1"/>
          </p:nvPr>
        </p:nvSpPr>
        <p:spPr>
          <a:xfrm>
            <a:off x="508001" y="1219201"/>
            <a:ext cx="8483600" cy="5105399"/>
          </a:xfrm>
          <a:noFill/>
        </p:spPr>
        <p:txBody>
          <a:bodyPr/>
          <a:lstStyle/>
          <a:p>
            <a:pPr marL="0" indent="0">
              <a:buNone/>
            </a:pPr>
            <a:r>
              <a:rPr lang="es-MX" dirty="0"/>
              <a:t>Cortes realizados a través de la piel o la membrana mucosa durante un procedimiento médico</a:t>
            </a:r>
          </a:p>
          <a:p>
            <a:pPr lvl="1">
              <a:buFont typeface="Arial" panose="020B0604020202020204" pitchFamily="34" charset="0"/>
              <a:buChar char="•"/>
            </a:pPr>
            <a:r>
              <a:rPr lang="es-MX" dirty="0"/>
              <a:t>Mantenga la herida </a:t>
            </a:r>
            <a:r>
              <a:rPr lang="es-MX" b="1" dirty="0"/>
              <a:t>limpia y seca</a:t>
            </a:r>
            <a:r>
              <a:rPr lang="es-MX" dirty="0"/>
              <a:t> durante el cuidado del residente</a:t>
            </a:r>
          </a:p>
          <a:p>
            <a:pPr marL="685800" lvl="2">
              <a:buFont typeface="Arial" panose="020B0604020202020204" pitchFamily="34" charset="0"/>
              <a:buChar char="•"/>
            </a:pPr>
            <a:r>
              <a:rPr lang="es-MX" dirty="0"/>
              <a:t>Asegúrese de que el residente </a:t>
            </a:r>
            <a:r>
              <a:rPr lang="es-MX" b="1" dirty="0"/>
              <a:t>no esté tocando </a:t>
            </a:r>
            <a:r>
              <a:rPr lang="es-MX" dirty="0"/>
              <a:t>la herida
</a:t>
            </a:r>
            <a:r>
              <a:rPr lang="es-MX" b="1" dirty="0"/>
              <a:t>Reportar cambios </a:t>
            </a:r>
            <a:r>
              <a:rPr lang="es-MX" dirty="0"/>
              <a:t>en el vendaje o la herida</a:t>
            </a:r>
            <a:endParaRPr lang="es-MX" b="1" dirty="0"/>
          </a:p>
          <a:p>
            <a:pPr marL="1371600" lvl="3" indent="-457200">
              <a:buFont typeface="Calibri" panose="020F0502020204030204" pitchFamily="34" charset="0"/>
              <a:buChar char="─"/>
            </a:pPr>
            <a:r>
              <a:rPr lang="es-MX" dirty="0"/>
              <a:t>Si el vendaje está presente, ¿está limpio, seco e intacto?
Si no hay vendaje presente, ¿el área quirúrgica está roja, hinchada, maloliente o drenante?</a:t>
            </a:r>
            <a:endParaRPr lang="es-MX" strike="sngStrike" dirty="0"/>
          </a:p>
        </p:txBody>
      </p:sp>
      <p:pic>
        <p:nvPicPr>
          <p:cNvPr id="5" name="Content Placeholder 4">
            <a:extLst>
              <a:ext uri="{FF2B5EF4-FFF2-40B4-BE49-F238E27FC236}">
                <a16:creationId xmlns:a16="http://schemas.microsoft.com/office/drawing/2014/main" id="{47ACF95F-4D87-4F29-8730-587BA2D8BA1C}"/>
              </a:ext>
            </a:extLst>
          </p:cNvPr>
          <p:cNvPicPr>
            <a:picLocks noChangeAspect="1"/>
          </p:cNvPicPr>
          <p:nvPr/>
        </p:nvPicPr>
        <p:blipFill>
          <a:blip r:embed="rId3"/>
          <a:stretch>
            <a:fillRect/>
          </a:stretch>
        </p:blipFill>
        <p:spPr bwMode="auto">
          <a:xfrm>
            <a:off x="8798153" y="1752600"/>
            <a:ext cx="308904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10;&#10;Description automatically generated">
            <a:extLst>
              <a:ext uri="{FF2B5EF4-FFF2-40B4-BE49-F238E27FC236}">
                <a16:creationId xmlns:a16="http://schemas.microsoft.com/office/drawing/2014/main" id="{A500A787-24D4-DEE2-68AA-51D19FE402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480" y="5723506"/>
            <a:ext cx="3752520" cy="1119042"/>
          </a:xfrm>
          <a:prstGeom prst="rect">
            <a:avLst/>
          </a:prstGeom>
        </p:spPr>
      </p:pic>
    </p:spTree>
    <p:extLst>
      <p:ext uri="{BB962C8B-B14F-4D97-AF65-F5344CB8AC3E}">
        <p14:creationId xmlns:p14="http://schemas.microsoft.com/office/powerpoint/2010/main" val="103208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B441-798C-4D3C-8B86-4BB6B6009B18}"/>
              </a:ext>
            </a:extLst>
          </p:cNvPr>
          <p:cNvSpPr/>
          <p:nvPr/>
        </p:nvSpPr>
        <p:spPr>
          <a:xfrm>
            <a:off x="8077200" y="5715000"/>
            <a:ext cx="4013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BEA504-DE1D-46B6-BD86-23527035B567}"/>
              </a:ext>
            </a:extLst>
          </p:cNvPr>
          <p:cNvSpPr>
            <a:spLocks noGrp="1"/>
          </p:cNvSpPr>
          <p:nvPr>
            <p:ph type="title"/>
          </p:nvPr>
        </p:nvSpPr>
        <p:spPr>
          <a:xfrm>
            <a:off x="457200" y="273293"/>
            <a:ext cx="9830764" cy="869707"/>
          </a:xfrm>
        </p:spPr>
        <p:txBody>
          <a:bodyPr/>
          <a:lstStyle/>
          <a:p>
            <a:pPr eaLnBrk="0" fontAlgn="base" hangingPunct="0">
              <a:spcAft>
                <a:spcPct val="0"/>
              </a:spcAft>
            </a:pPr>
            <a:r>
              <a:rPr lang="es-ES" sz="3200" dirty="0">
                <a:solidFill>
                  <a:schemeClr val="tx2"/>
                </a:solidFill>
              </a:rPr>
              <a:t>Prácticas de IPC y lapsos durante el cuidado de la piel</a:t>
            </a:r>
            <a:endParaRPr lang="en-US" sz="3200" b="1" dirty="0">
              <a:solidFill>
                <a:schemeClr val="tx2"/>
              </a:solidFill>
            </a:endParaRPr>
          </a:p>
        </p:txBody>
      </p:sp>
      <p:sp>
        <p:nvSpPr>
          <p:cNvPr id="4" name="Slide Number Placeholder 3">
            <a:extLst>
              <a:ext uri="{FF2B5EF4-FFF2-40B4-BE49-F238E27FC236}">
                <a16:creationId xmlns:a16="http://schemas.microsoft.com/office/drawing/2014/main" id="{E71685E5-EFE1-40D8-9E74-9B476BF16004}"/>
              </a:ext>
            </a:extLst>
          </p:cNvPr>
          <p:cNvSpPr>
            <a:spLocks noGrp="1"/>
          </p:cNvSpPr>
          <p:nvPr>
            <p:ph type="sldNum" sz="quarter" idx="14"/>
          </p:nvPr>
        </p:nvSpPr>
        <p:spPr/>
        <p:txBody>
          <a:bodyPr/>
          <a:lstStyle/>
          <a:p>
            <a:pPr>
              <a:defRPr/>
            </a:pPr>
            <a:fld id="{8F175D74-ED98-4489-9FB3-9363BDDBA762}" type="slidenum">
              <a:rPr lang="en-US" smtClean="0"/>
              <a:pPr>
                <a:defRPr/>
              </a:pPr>
              <a:t>17</a:t>
            </a:fld>
            <a:endParaRPr lang="en-US" dirty="0">
              <a:solidFill>
                <a:schemeClr val="bg1"/>
              </a:solidFill>
            </a:endParaRPr>
          </a:p>
        </p:txBody>
      </p:sp>
      <p:graphicFrame>
        <p:nvGraphicFramePr>
          <p:cNvPr id="10" name="Table 10">
            <a:extLst>
              <a:ext uri="{FF2B5EF4-FFF2-40B4-BE49-F238E27FC236}">
                <a16:creationId xmlns:a16="http://schemas.microsoft.com/office/drawing/2014/main" id="{2AB6C81C-6E45-43BE-A657-3EFFB8AA730C}"/>
              </a:ext>
            </a:extLst>
          </p:cNvPr>
          <p:cNvGraphicFramePr>
            <a:graphicFrameLocks noGrp="1"/>
          </p:cNvGraphicFramePr>
          <p:nvPr>
            <p:ph idx="1"/>
            <p:extLst>
              <p:ext uri="{D42A27DB-BD31-4B8C-83A1-F6EECF244321}">
                <p14:modId xmlns:p14="http://schemas.microsoft.com/office/powerpoint/2010/main" val="131925382"/>
              </p:ext>
            </p:extLst>
          </p:nvPr>
        </p:nvGraphicFramePr>
        <p:xfrm>
          <a:off x="228600" y="990600"/>
          <a:ext cx="11734800" cy="5728044"/>
        </p:xfrm>
        <a:graphic>
          <a:graphicData uri="http://schemas.openxmlformats.org/drawingml/2006/table">
            <a:tbl>
              <a:tblPr firstRow="1" bandRow="1">
                <a:tableStyleId>{5C22544A-7EE6-4342-B048-85BDC9FD1C3A}</a:tableStyleId>
              </a:tblPr>
              <a:tblGrid>
                <a:gridCol w="4840605">
                  <a:extLst>
                    <a:ext uri="{9D8B030D-6E8A-4147-A177-3AD203B41FA5}">
                      <a16:colId xmlns:a16="http://schemas.microsoft.com/office/drawing/2014/main" val="1733689736"/>
                    </a:ext>
                  </a:extLst>
                </a:gridCol>
                <a:gridCol w="6894195">
                  <a:extLst>
                    <a:ext uri="{9D8B030D-6E8A-4147-A177-3AD203B41FA5}">
                      <a16:colId xmlns:a16="http://schemas.microsoft.com/office/drawing/2014/main" val="1798402890"/>
                    </a:ext>
                  </a:extLst>
                </a:gridCol>
              </a:tblGrid>
              <a:tr h="11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Prácticas de prevención y control de infecciones (IPC)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Fallas de prácticas de IPC que pueden conducir a la propagación de gérmenes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487239"/>
                  </a:ext>
                </a:extLst>
              </a:tr>
              <a:tr h="46698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Realizar la higiene de manos</a:t>
                      </a:r>
                    </a:p>
                  </a:txBody>
                  <a:tcPr/>
                </a:tc>
                <a:tc>
                  <a:txBody>
                    <a:bodyPr/>
                    <a:lstStyle/>
                    <a:p>
                      <a:pPr marL="342900" indent="-342900">
                        <a:buClrTx/>
                        <a:buFont typeface="Arial" panose="020B0604020202020204" pitchFamily="34" charset="0"/>
                        <a:buChar char="•"/>
                      </a:pPr>
                      <a:r>
                        <a:rPr lang="en-US" sz="2200" dirty="0" err="1">
                          <a:solidFill>
                            <a:schemeClr val="tx1"/>
                          </a:solidFill>
                        </a:rPr>
                        <a:t>Oportunidades</a:t>
                      </a:r>
                      <a:r>
                        <a:rPr lang="en-US" sz="2200" dirty="0">
                          <a:solidFill>
                            <a:schemeClr val="tx1"/>
                          </a:solidFill>
                        </a:rPr>
                        <a:t> </a:t>
                      </a:r>
                      <a:r>
                        <a:rPr lang="en-US" sz="2200" dirty="0" err="1">
                          <a:solidFill>
                            <a:schemeClr val="tx1"/>
                          </a:solidFill>
                        </a:rPr>
                        <a:t>perdidas</a:t>
                      </a:r>
                      <a:r>
                        <a:rPr lang="en-US" sz="2200" dirty="0">
                          <a:solidFill>
                            <a:schemeClr val="tx1"/>
                          </a:solidFill>
                        </a:rPr>
                        <a:t> de </a:t>
                      </a:r>
                      <a:r>
                        <a:rPr lang="en-US" sz="2200" dirty="0" err="1">
                          <a:solidFill>
                            <a:schemeClr val="tx1"/>
                          </a:solidFill>
                        </a:rPr>
                        <a:t>higiene</a:t>
                      </a:r>
                      <a:r>
                        <a:rPr lang="en-US" sz="2200" dirty="0">
                          <a:solidFill>
                            <a:schemeClr val="tx1"/>
                          </a:solidFill>
                        </a:rPr>
                        <a:t> de manos</a:t>
                      </a:r>
                    </a:p>
                  </a:txBody>
                  <a:tcPr/>
                </a:tc>
                <a:extLst>
                  <a:ext uri="{0D108BD9-81ED-4DB2-BD59-A6C34878D82A}">
                    <a16:rowId xmlns:a16="http://schemas.microsoft.com/office/drawing/2014/main" val="2906031091"/>
                  </a:ext>
                </a:extLst>
              </a:tr>
              <a:tr h="11009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Seleccionar y utilizar correctamente el PPE</a:t>
                      </a:r>
                      <a:r>
                        <a:rPr lang="en-US" sz="2200" dirty="0">
                          <a:solidFill>
                            <a:schemeClr val="tx1"/>
                          </a:solidFill>
                        </a:rPr>
                        <a:t> </a:t>
                      </a:r>
                    </a:p>
                    <a:p>
                      <a:pPr marL="0" indent="0">
                        <a:buClrTx/>
                        <a:buFont typeface="Arial" panose="020B0604020202020204" pitchFamily="34" charset="0"/>
                        <a:buNone/>
                      </a:pPr>
                      <a:endParaRPr lang="en-US" sz="2200" dirty="0">
                        <a:solidFill>
                          <a:schemeClr val="tx1"/>
                        </a:solidFill>
                      </a:endParaRPr>
                    </a:p>
                  </a:txBody>
                  <a:tcPr/>
                </a:tc>
                <a:tc>
                  <a:txBody>
                    <a:bodyPr/>
                    <a:lstStyle/>
                    <a:p>
                      <a:pPr marL="285750" indent="-285750">
                        <a:buClrTx/>
                        <a:buFont typeface="Arial" panose="020B0604020202020204" pitchFamily="34" charset="0"/>
                        <a:buChar char="•"/>
                      </a:pPr>
                      <a:r>
                        <a:rPr lang="es-ES" sz="2200" dirty="0"/>
                        <a:t>Selección inadecuada de PPE</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Uso</a:t>
                      </a:r>
                      <a:r>
                        <a:rPr lang="en-US" sz="2200" dirty="0">
                          <a:solidFill>
                            <a:schemeClr val="tx1"/>
                          </a:solidFill>
                        </a:rPr>
                        <a:t> </a:t>
                      </a:r>
                      <a:r>
                        <a:rPr lang="en-US" sz="2200" dirty="0" err="1">
                          <a:solidFill>
                            <a:schemeClr val="tx1"/>
                          </a:solidFill>
                        </a:rPr>
                        <a:t>inadecuado</a:t>
                      </a:r>
                      <a:r>
                        <a:rPr lang="en-US" sz="2200" dirty="0">
                          <a:solidFill>
                            <a:schemeClr val="tx1"/>
                          </a:solidFill>
                        </a:rPr>
                        <a:t> de PPE</a:t>
                      </a:r>
                    </a:p>
                    <a:p>
                      <a:pPr marL="285750" indent="-285750">
                        <a:buClrTx/>
                        <a:buFont typeface="Arial" panose="020B0604020202020204" pitchFamily="34" charset="0"/>
                        <a:buChar char="•"/>
                      </a:pPr>
                      <a:r>
                        <a:rPr lang="en-US" sz="2200" dirty="0" err="1">
                          <a:solidFill>
                            <a:schemeClr val="tx1"/>
                          </a:solidFill>
                        </a:rPr>
                        <a:t>Aplica</a:t>
                      </a:r>
                      <a:r>
                        <a:rPr lang="es-ES" sz="2400" dirty="0" err="1">
                          <a:solidFill>
                            <a:schemeClr val="tx1"/>
                          </a:solidFill>
                        </a:rPr>
                        <a:t>c</a:t>
                      </a:r>
                      <a:r>
                        <a:rPr lang="es-ES" sz="2200" dirty="0" err="1"/>
                        <a:t>ión</a:t>
                      </a:r>
                      <a:r>
                        <a:rPr lang="en-US" sz="2200" dirty="0">
                          <a:solidFill>
                            <a:schemeClr val="tx1"/>
                          </a:solidFill>
                        </a:rPr>
                        <a:t> o </a:t>
                      </a:r>
                      <a:r>
                        <a:rPr lang="en-US" sz="2200" dirty="0" err="1">
                          <a:solidFill>
                            <a:schemeClr val="tx1"/>
                          </a:solidFill>
                        </a:rPr>
                        <a:t>retiro</a:t>
                      </a:r>
                      <a:r>
                        <a:rPr lang="en-US" sz="2200" dirty="0">
                          <a:solidFill>
                            <a:schemeClr val="tx1"/>
                          </a:solidFill>
                        </a:rPr>
                        <a:t> </a:t>
                      </a:r>
                      <a:r>
                        <a:rPr lang="en-US" sz="2200" dirty="0" err="1">
                          <a:solidFill>
                            <a:schemeClr val="tx1"/>
                          </a:solidFill>
                        </a:rPr>
                        <a:t>incorrecto</a:t>
                      </a:r>
                      <a:r>
                        <a:rPr lang="en-US" sz="2200" dirty="0">
                          <a:solidFill>
                            <a:schemeClr val="tx1"/>
                          </a:solidFill>
                        </a:rPr>
                        <a:t> del PPE</a:t>
                      </a:r>
                    </a:p>
                  </a:txBody>
                  <a:tcPr/>
                </a:tc>
                <a:extLst>
                  <a:ext uri="{0D108BD9-81ED-4DB2-BD59-A6C34878D82A}">
                    <a16:rowId xmlns:a16="http://schemas.microsoft.com/office/drawing/2014/main" val="1807520075"/>
                  </a:ext>
                </a:extLst>
              </a:tr>
              <a:tr h="1398459">
                <a:tc>
                  <a:txBody>
                    <a:bodyPr/>
                    <a:lstStyle/>
                    <a:p>
                      <a:pPr marL="285750" indent="-285750">
                        <a:buClrTx/>
                        <a:buFont typeface="Arial" panose="020B0604020202020204" pitchFamily="34" charset="0"/>
                        <a:buChar char="•"/>
                      </a:pPr>
                      <a:r>
                        <a:rPr lang="en-US" sz="2200" dirty="0" err="1">
                          <a:solidFill>
                            <a:schemeClr val="tx1"/>
                          </a:solidFill>
                        </a:rPr>
                        <a:t>Limpiar</a:t>
                      </a:r>
                      <a:r>
                        <a:rPr lang="en-US" sz="2200" dirty="0">
                          <a:solidFill>
                            <a:schemeClr val="tx1"/>
                          </a:solidFill>
                        </a:rPr>
                        <a:t> y </a:t>
                      </a:r>
                      <a:r>
                        <a:rPr lang="en-US" sz="2200" dirty="0" err="1">
                          <a:solidFill>
                            <a:schemeClr val="tx1"/>
                          </a:solidFill>
                        </a:rPr>
                        <a:t>disinfectar</a:t>
                      </a:r>
                      <a:r>
                        <a:rPr lang="en-US" sz="2200" dirty="0">
                          <a:solidFill>
                            <a:schemeClr val="tx1"/>
                          </a:solidFill>
                        </a:rPr>
                        <a:t>:</a:t>
                      </a:r>
                    </a:p>
                    <a:p>
                      <a:pPr marL="742950" lvl="1" indent="-285750">
                        <a:buClrTx/>
                        <a:buFont typeface="Arial" panose="020B0604020202020204" pitchFamily="34" charset="0"/>
                        <a:buChar char="•"/>
                      </a:pPr>
                      <a:r>
                        <a:rPr lang="en-US" sz="2200" dirty="0">
                          <a:solidFill>
                            <a:schemeClr val="tx1"/>
                          </a:solidFill>
                        </a:rPr>
                        <a:t>Superficies </a:t>
                      </a:r>
                      <a:r>
                        <a:rPr lang="en-US" sz="2200" dirty="0" err="1">
                          <a:solidFill>
                            <a:schemeClr val="tx1"/>
                          </a:solidFill>
                        </a:rPr>
                        <a:t>ambientales</a:t>
                      </a:r>
                      <a:endParaRPr lang="en-US" sz="2200" dirty="0">
                        <a:solidFill>
                          <a:schemeClr val="tx1"/>
                        </a:solidFill>
                      </a:endParaRPr>
                    </a:p>
                    <a:p>
                      <a:pPr marL="742950" lvl="1" indent="-285750">
                        <a:buClrTx/>
                        <a:buFont typeface="Arial" panose="020B0604020202020204" pitchFamily="34" charset="0"/>
                        <a:buChar char="•"/>
                      </a:pPr>
                      <a:r>
                        <a:rPr lang="en-US" sz="2200" dirty="0" err="1">
                          <a:solidFill>
                            <a:schemeClr val="tx1"/>
                          </a:solidFill>
                        </a:rPr>
                        <a:t>Equipo</a:t>
                      </a:r>
                      <a:r>
                        <a:rPr lang="en-US" sz="2200" dirty="0">
                          <a:solidFill>
                            <a:schemeClr val="tx1"/>
                          </a:solidFill>
                        </a:rPr>
                        <a:t> </a:t>
                      </a:r>
                      <a:r>
                        <a:rPr lang="en-US" sz="2200" dirty="0" err="1">
                          <a:solidFill>
                            <a:schemeClr val="tx1"/>
                          </a:solidFill>
                        </a:rPr>
                        <a:t>reutilizable</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Limpieza inadecuada de superficies ambientales
No limpiar equipo reutilizable entre residentes</a:t>
                      </a:r>
                    </a:p>
                    <a:p>
                      <a:pPr marL="285750" indent="-285750">
                        <a:buFont typeface="Arial" panose="020B0604020202020204" pitchFamily="34" charset="0"/>
                        <a:buChar char="•"/>
                      </a:pPr>
                      <a:r>
                        <a:rPr lang="es-ES" sz="2200" b="0" dirty="0"/>
                        <a:t>No limpiar equipo reutilizable de los residentes, es decir, la maquinilla de afeitar eléctrica o el lavabo</a:t>
                      </a:r>
                      <a:endParaRPr lang="es-MX" sz="2200" b="0" noProof="0" dirty="0"/>
                    </a:p>
                  </a:txBody>
                  <a:tcPr/>
                </a:tc>
                <a:extLst>
                  <a:ext uri="{0D108BD9-81ED-4DB2-BD59-A6C34878D82A}">
                    <a16:rowId xmlns:a16="http://schemas.microsoft.com/office/drawing/2014/main" val="1167914293"/>
                  </a:ext>
                </a:extLst>
              </a:tr>
              <a:tr h="15120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Designe</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r>
                        <a:rPr lang="en-US" sz="2200" dirty="0">
                          <a:solidFill>
                            <a:schemeClr val="tx1"/>
                          </a:solidFill>
                        </a:rPr>
                        <a:t> del </a:t>
                      </a:r>
                      <a:r>
                        <a:rPr lang="en-US" sz="2200" dirty="0" err="1">
                          <a:solidFill>
                            <a:schemeClr val="tx1"/>
                          </a:solidFill>
                        </a:rPr>
                        <a:t>residente</a:t>
                      </a:r>
                      <a:r>
                        <a:rPr lang="en-US" sz="2200" dirty="0">
                          <a:solidFill>
                            <a:schemeClr val="tx1"/>
                          </a:solidFill>
                        </a:rPr>
                        <a:t> (solo para </a:t>
                      </a:r>
                      <a:r>
                        <a:rPr lang="en-US" sz="2200" dirty="0" err="1">
                          <a:solidFill>
                            <a:schemeClr val="tx1"/>
                          </a:solidFill>
                        </a:rPr>
                        <a:t>uso</a:t>
                      </a:r>
                      <a:r>
                        <a:rPr lang="en-US" sz="2200" dirty="0">
                          <a:solidFill>
                            <a:schemeClr val="tx1"/>
                          </a:solidFill>
                        </a:rPr>
                        <a:t> individual)</a:t>
                      </a:r>
                    </a:p>
                    <a:p>
                      <a:pPr>
                        <a:buClrTx/>
                      </a:pP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No </a:t>
                      </a:r>
                      <a:r>
                        <a:rPr lang="en-US" sz="2200" dirty="0" err="1">
                          <a:solidFill>
                            <a:schemeClr val="tx1"/>
                          </a:solidFill>
                        </a:rPr>
                        <a:t>limpiar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despu</a:t>
                      </a:r>
                      <a:r>
                        <a:rPr lang="es-ES" sz="2200" dirty="0"/>
                        <a:t>é</a:t>
                      </a:r>
                      <a:r>
                        <a:rPr lang="en-US" sz="2200" dirty="0">
                          <a:solidFill>
                            <a:schemeClr val="tx1"/>
                          </a:solidFill>
                        </a:rPr>
                        <a:t>s de </a:t>
                      </a:r>
                      <a:r>
                        <a:rPr lang="en-US" sz="2200" dirty="0" err="1">
                          <a:solidFill>
                            <a:schemeClr val="tx1"/>
                          </a:solidFill>
                        </a:rPr>
                        <a:t>su</a:t>
                      </a:r>
                      <a:r>
                        <a:rPr lang="en-US" sz="2200" dirty="0">
                          <a:solidFill>
                            <a:schemeClr val="tx1"/>
                          </a:solidFill>
                        </a:rPr>
                        <a:t> </a:t>
                      </a:r>
                      <a:r>
                        <a:rPr lang="en-US" sz="2200" dirty="0" err="1">
                          <a:solidFill>
                            <a:schemeClr val="tx1"/>
                          </a:solidFill>
                        </a:rPr>
                        <a:t>uso</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Compartir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entre </a:t>
                      </a:r>
                      <a:r>
                        <a:rPr lang="en-US" sz="2200" dirty="0" err="1">
                          <a:solidFill>
                            <a:schemeClr val="tx1"/>
                          </a:solidFill>
                        </a:rPr>
                        <a:t>los</a:t>
                      </a:r>
                      <a:r>
                        <a:rPr lang="en-US" sz="2200" dirty="0">
                          <a:solidFill>
                            <a:schemeClr val="tx1"/>
                          </a:solidFill>
                        </a:rPr>
                        <a:t> </a:t>
                      </a:r>
                      <a:r>
                        <a:rPr lang="en-US" sz="2200" dirty="0" err="1">
                          <a:solidFill>
                            <a:schemeClr val="tx1"/>
                          </a:solidFill>
                        </a:rPr>
                        <a:t>residentes</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Guardar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en</a:t>
                      </a:r>
                      <a:r>
                        <a:rPr lang="en-US" sz="2200" dirty="0">
                          <a:solidFill>
                            <a:schemeClr val="tx1"/>
                          </a:solidFill>
                        </a:rPr>
                        <a:t> un </a:t>
                      </a:r>
                      <a:r>
                        <a:rPr lang="es-ES" sz="2200" dirty="0"/>
                        <a:t>á</a:t>
                      </a:r>
                      <a:r>
                        <a:rPr lang="en-US" sz="2200" dirty="0">
                          <a:solidFill>
                            <a:schemeClr val="tx1"/>
                          </a:solidFill>
                        </a:rPr>
                        <a:t>rea </a:t>
                      </a:r>
                      <a:r>
                        <a:rPr lang="en-US" sz="2200" dirty="0" err="1">
                          <a:solidFill>
                            <a:schemeClr val="tx1"/>
                          </a:solidFill>
                        </a:rPr>
                        <a:t>sucia</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Tocar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con manos o </a:t>
                      </a:r>
                      <a:r>
                        <a:rPr lang="en-US" sz="2200" dirty="0" err="1">
                          <a:solidFill>
                            <a:schemeClr val="tx1"/>
                          </a:solidFill>
                        </a:rPr>
                        <a:t>guantes</a:t>
                      </a:r>
                      <a:r>
                        <a:rPr lang="en-US" sz="2200" dirty="0">
                          <a:solidFill>
                            <a:schemeClr val="tx1"/>
                          </a:solidFill>
                        </a:rPr>
                        <a:t> </a:t>
                      </a:r>
                      <a:r>
                        <a:rPr lang="en-US" sz="2200" dirty="0" err="1">
                          <a:solidFill>
                            <a:schemeClr val="tx1"/>
                          </a:solidFill>
                        </a:rPr>
                        <a:t>sucio</a:t>
                      </a:r>
                      <a:endParaRPr lang="en-US" sz="2200" dirty="0">
                        <a:solidFill>
                          <a:schemeClr val="tx1"/>
                        </a:solidFill>
                      </a:endParaRPr>
                    </a:p>
                  </a:txBody>
                  <a:tcPr/>
                </a:tc>
                <a:extLst>
                  <a:ext uri="{0D108BD9-81ED-4DB2-BD59-A6C34878D82A}">
                    <a16:rowId xmlns:a16="http://schemas.microsoft.com/office/drawing/2014/main" val="2397300978"/>
                  </a:ext>
                </a:extLst>
              </a:tr>
            </a:tbl>
          </a:graphicData>
        </a:graphic>
      </p:graphicFrame>
    </p:spTree>
    <p:extLst>
      <p:ext uri="{BB962C8B-B14F-4D97-AF65-F5344CB8AC3E}">
        <p14:creationId xmlns:p14="http://schemas.microsoft.com/office/powerpoint/2010/main" val="356670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B441-798C-4D3C-8B86-4BB6B6009B18}"/>
              </a:ext>
            </a:extLst>
          </p:cNvPr>
          <p:cNvSpPr/>
          <p:nvPr/>
        </p:nvSpPr>
        <p:spPr>
          <a:xfrm>
            <a:off x="8077200" y="5715000"/>
            <a:ext cx="4013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71685E5-EFE1-40D8-9E74-9B476BF16004}"/>
              </a:ext>
            </a:extLst>
          </p:cNvPr>
          <p:cNvSpPr>
            <a:spLocks noGrp="1"/>
          </p:cNvSpPr>
          <p:nvPr>
            <p:ph type="sldNum" sz="quarter" idx="14"/>
          </p:nvPr>
        </p:nvSpPr>
        <p:spPr/>
        <p:txBody>
          <a:bodyPr/>
          <a:lstStyle/>
          <a:p>
            <a:pPr>
              <a:defRPr/>
            </a:pPr>
            <a:fld id="{8F175D74-ED98-4489-9FB3-9363BDDBA762}" type="slidenum">
              <a:rPr lang="en-US" smtClean="0"/>
              <a:pPr>
                <a:defRPr/>
              </a:pPr>
              <a:t>18</a:t>
            </a:fld>
            <a:endParaRPr lang="en-US" dirty="0">
              <a:solidFill>
                <a:schemeClr val="bg1"/>
              </a:solidFill>
            </a:endParaRPr>
          </a:p>
        </p:txBody>
      </p:sp>
      <p:sp>
        <p:nvSpPr>
          <p:cNvPr id="9" name="Title 1">
            <a:extLst>
              <a:ext uri="{FF2B5EF4-FFF2-40B4-BE49-F238E27FC236}">
                <a16:creationId xmlns:a16="http://schemas.microsoft.com/office/drawing/2014/main" id="{6644710C-625E-215C-C755-EBBA4771FFA2}"/>
              </a:ext>
            </a:extLst>
          </p:cNvPr>
          <p:cNvSpPr>
            <a:spLocks noGrp="1"/>
          </p:cNvSpPr>
          <p:nvPr>
            <p:ph type="title"/>
          </p:nvPr>
        </p:nvSpPr>
        <p:spPr>
          <a:xfrm>
            <a:off x="457200" y="273293"/>
            <a:ext cx="9830764" cy="869707"/>
          </a:xfrm>
        </p:spPr>
        <p:txBody>
          <a:bodyPr/>
          <a:lstStyle/>
          <a:p>
            <a:pPr eaLnBrk="0" fontAlgn="base" hangingPunct="0">
              <a:spcAft>
                <a:spcPct val="0"/>
              </a:spcAft>
            </a:pPr>
            <a:r>
              <a:rPr lang="es-ES" sz="3200" dirty="0">
                <a:solidFill>
                  <a:schemeClr val="tx2"/>
                </a:solidFill>
              </a:rPr>
              <a:t>Prácticas de IPC y lapsos durante el cuidado de la piel</a:t>
            </a:r>
            <a:endParaRPr lang="en-US" sz="3200" b="1" dirty="0">
              <a:solidFill>
                <a:schemeClr val="tx2"/>
              </a:solidFill>
            </a:endParaRPr>
          </a:p>
        </p:txBody>
      </p:sp>
      <p:graphicFrame>
        <p:nvGraphicFramePr>
          <p:cNvPr id="11" name="Content Placeholder 10">
            <a:extLst>
              <a:ext uri="{FF2B5EF4-FFF2-40B4-BE49-F238E27FC236}">
                <a16:creationId xmlns:a16="http://schemas.microsoft.com/office/drawing/2014/main" id="{6E228FF7-F8C9-9BAE-0CD5-1FD15D2A43A0}"/>
              </a:ext>
            </a:extLst>
          </p:cNvPr>
          <p:cNvGraphicFramePr>
            <a:graphicFrameLocks noGrp="1"/>
          </p:cNvGraphicFramePr>
          <p:nvPr>
            <p:ph idx="1"/>
            <p:extLst>
              <p:ext uri="{D42A27DB-BD31-4B8C-83A1-F6EECF244321}">
                <p14:modId xmlns:p14="http://schemas.microsoft.com/office/powerpoint/2010/main" val="4164371460"/>
              </p:ext>
            </p:extLst>
          </p:nvPr>
        </p:nvGraphicFramePr>
        <p:xfrm>
          <a:off x="228600" y="990600"/>
          <a:ext cx="11734800" cy="5728044"/>
        </p:xfrm>
        <a:graphic>
          <a:graphicData uri="http://schemas.openxmlformats.org/drawingml/2006/table">
            <a:tbl>
              <a:tblPr firstRow="1" bandRow="1">
                <a:tableStyleId>{5C22544A-7EE6-4342-B048-85BDC9FD1C3A}</a:tableStyleId>
              </a:tblPr>
              <a:tblGrid>
                <a:gridCol w="4840605">
                  <a:extLst>
                    <a:ext uri="{9D8B030D-6E8A-4147-A177-3AD203B41FA5}">
                      <a16:colId xmlns:a16="http://schemas.microsoft.com/office/drawing/2014/main" val="1733689736"/>
                    </a:ext>
                  </a:extLst>
                </a:gridCol>
                <a:gridCol w="6894195">
                  <a:extLst>
                    <a:ext uri="{9D8B030D-6E8A-4147-A177-3AD203B41FA5}">
                      <a16:colId xmlns:a16="http://schemas.microsoft.com/office/drawing/2014/main" val="1798402890"/>
                    </a:ext>
                  </a:extLst>
                </a:gridCol>
              </a:tblGrid>
              <a:tr h="11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Prácticas de prevención y control de infecciones (IPC)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Fallas de prácticas de IPC que pueden conducir a la propagación de gérmenes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487239"/>
                  </a:ext>
                </a:extLst>
              </a:tr>
              <a:tr h="46698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Realizar la higiene de manos</a:t>
                      </a:r>
                    </a:p>
                  </a:txBody>
                  <a:tcPr/>
                </a:tc>
                <a:tc>
                  <a:txBody>
                    <a:bodyPr/>
                    <a:lstStyle/>
                    <a:p>
                      <a:pPr marL="342900" indent="-342900">
                        <a:buClrTx/>
                        <a:buFont typeface="Arial" panose="020B0604020202020204" pitchFamily="34" charset="0"/>
                        <a:buChar char="•"/>
                      </a:pPr>
                      <a:r>
                        <a:rPr lang="en-US" sz="2200" dirty="0" err="1">
                          <a:solidFill>
                            <a:schemeClr val="tx1"/>
                          </a:solidFill>
                        </a:rPr>
                        <a:t>Oportunidades</a:t>
                      </a:r>
                      <a:r>
                        <a:rPr lang="en-US" sz="2200" dirty="0">
                          <a:solidFill>
                            <a:schemeClr val="tx1"/>
                          </a:solidFill>
                        </a:rPr>
                        <a:t> </a:t>
                      </a:r>
                      <a:r>
                        <a:rPr lang="en-US" sz="2200" dirty="0" err="1">
                          <a:solidFill>
                            <a:schemeClr val="tx1"/>
                          </a:solidFill>
                        </a:rPr>
                        <a:t>perdidas</a:t>
                      </a:r>
                      <a:r>
                        <a:rPr lang="en-US" sz="2200" dirty="0">
                          <a:solidFill>
                            <a:schemeClr val="tx1"/>
                          </a:solidFill>
                        </a:rPr>
                        <a:t> de </a:t>
                      </a:r>
                      <a:r>
                        <a:rPr lang="en-US" sz="2200" dirty="0" err="1">
                          <a:solidFill>
                            <a:schemeClr val="tx1"/>
                          </a:solidFill>
                        </a:rPr>
                        <a:t>higiene</a:t>
                      </a:r>
                      <a:r>
                        <a:rPr lang="en-US" sz="2200" dirty="0">
                          <a:solidFill>
                            <a:schemeClr val="tx1"/>
                          </a:solidFill>
                        </a:rPr>
                        <a:t> de manos</a:t>
                      </a:r>
                    </a:p>
                  </a:txBody>
                  <a:tcPr/>
                </a:tc>
                <a:extLst>
                  <a:ext uri="{0D108BD9-81ED-4DB2-BD59-A6C34878D82A}">
                    <a16:rowId xmlns:a16="http://schemas.microsoft.com/office/drawing/2014/main" val="2906031091"/>
                  </a:ext>
                </a:extLst>
              </a:tr>
              <a:tr h="11009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Seleccionar y utilizar correctamente el PPE</a:t>
                      </a:r>
                      <a:r>
                        <a:rPr lang="en-US" sz="2200" dirty="0">
                          <a:solidFill>
                            <a:schemeClr val="tx1"/>
                          </a:solidFill>
                        </a:rPr>
                        <a:t> </a:t>
                      </a:r>
                    </a:p>
                    <a:p>
                      <a:pPr marL="0" indent="0">
                        <a:buClrTx/>
                        <a:buFont typeface="Arial" panose="020B0604020202020204" pitchFamily="34" charset="0"/>
                        <a:buNone/>
                      </a:pPr>
                      <a:endParaRPr lang="en-US" sz="2200" dirty="0">
                        <a:solidFill>
                          <a:schemeClr val="tx1"/>
                        </a:solidFill>
                      </a:endParaRPr>
                    </a:p>
                  </a:txBody>
                  <a:tcPr/>
                </a:tc>
                <a:tc>
                  <a:txBody>
                    <a:bodyPr/>
                    <a:lstStyle/>
                    <a:p>
                      <a:pPr marL="285750" indent="-285750">
                        <a:buClrTx/>
                        <a:buFont typeface="Arial" panose="020B0604020202020204" pitchFamily="34" charset="0"/>
                        <a:buChar char="•"/>
                      </a:pPr>
                      <a:r>
                        <a:rPr lang="es-ES" sz="2200" dirty="0"/>
                        <a:t>Selección inadecuada de PPE</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Uso</a:t>
                      </a:r>
                      <a:r>
                        <a:rPr lang="en-US" sz="2200" dirty="0">
                          <a:solidFill>
                            <a:schemeClr val="tx1"/>
                          </a:solidFill>
                        </a:rPr>
                        <a:t> </a:t>
                      </a:r>
                      <a:r>
                        <a:rPr lang="en-US" sz="2200" dirty="0" err="1">
                          <a:solidFill>
                            <a:schemeClr val="tx1"/>
                          </a:solidFill>
                        </a:rPr>
                        <a:t>inadecuado</a:t>
                      </a:r>
                      <a:r>
                        <a:rPr lang="en-US" sz="2200" dirty="0">
                          <a:solidFill>
                            <a:schemeClr val="tx1"/>
                          </a:solidFill>
                        </a:rPr>
                        <a:t> de PPE</a:t>
                      </a:r>
                    </a:p>
                    <a:p>
                      <a:pPr marL="285750" indent="-285750">
                        <a:buClrTx/>
                        <a:buFont typeface="Arial" panose="020B0604020202020204" pitchFamily="34" charset="0"/>
                        <a:buChar char="•"/>
                      </a:pPr>
                      <a:r>
                        <a:rPr lang="en-US" sz="2200" dirty="0" err="1">
                          <a:solidFill>
                            <a:schemeClr val="tx1"/>
                          </a:solidFill>
                        </a:rPr>
                        <a:t>Aplica</a:t>
                      </a:r>
                      <a:r>
                        <a:rPr lang="es-ES" sz="2400" dirty="0" err="1">
                          <a:solidFill>
                            <a:schemeClr val="tx1"/>
                          </a:solidFill>
                        </a:rPr>
                        <a:t>c</a:t>
                      </a:r>
                      <a:r>
                        <a:rPr lang="es-ES" sz="2200" dirty="0" err="1"/>
                        <a:t>ión</a:t>
                      </a:r>
                      <a:r>
                        <a:rPr lang="en-US" sz="2200" dirty="0">
                          <a:solidFill>
                            <a:schemeClr val="tx1"/>
                          </a:solidFill>
                        </a:rPr>
                        <a:t> o </a:t>
                      </a:r>
                      <a:r>
                        <a:rPr lang="en-US" sz="2200" dirty="0" err="1">
                          <a:solidFill>
                            <a:schemeClr val="tx1"/>
                          </a:solidFill>
                        </a:rPr>
                        <a:t>retiro</a:t>
                      </a:r>
                      <a:r>
                        <a:rPr lang="en-US" sz="2200" dirty="0">
                          <a:solidFill>
                            <a:schemeClr val="tx1"/>
                          </a:solidFill>
                        </a:rPr>
                        <a:t> </a:t>
                      </a:r>
                      <a:r>
                        <a:rPr lang="en-US" sz="2200" dirty="0" err="1">
                          <a:solidFill>
                            <a:schemeClr val="tx1"/>
                          </a:solidFill>
                        </a:rPr>
                        <a:t>incorrecto</a:t>
                      </a:r>
                      <a:r>
                        <a:rPr lang="en-US" sz="2200" dirty="0">
                          <a:solidFill>
                            <a:schemeClr val="tx1"/>
                          </a:solidFill>
                        </a:rPr>
                        <a:t> del PPE</a:t>
                      </a:r>
                    </a:p>
                  </a:txBody>
                  <a:tcPr/>
                </a:tc>
                <a:extLst>
                  <a:ext uri="{0D108BD9-81ED-4DB2-BD59-A6C34878D82A}">
                    <a16:rowId xmlns:a16="http://schemas.microsoft.com/office/drawing/2014/main" val="1807520075"/>
                  </a:ext>
                </a:extLst>
              </a:tr>
              <a:tr h="1398459">
                <a:tc>
                  <a:txBody>
                    <a:bodyPr/>
                    <a:lstStyle/>
                    <a:p>
                      <a:pPr marL="285750" indent="-285750">
                        <a:buClrTx/>
                        <a:buFont typeface="Arial" panose="020B0604020202020204" pitchFamily="34" charset="0"/>
                        <a:buChar char="•"/>
                      </a:pPr>
                      <a:r>
                        <a:rPr lang="en-US" sz="2200" dirty="0" err="1">
                          <a:solidFill>
                            <a:schemeClr val="tx1"/>
                          </a:solidFill>
                        </a:rPr>
                        <a:t>Limpiar</a:t>
                      </a:r>
                      <a:r>
                        <a:rPr lang="en-US" sz="2200" dirty="0">
                          <a:solidFill>
                            <a:schemeClr val="tx1"/>
                          </a:solidFill>
                        </a:rPr>
                        <a:t> y </a:t>
                      </a:r>
                      <a:r>
                        <a:rPr lang="en-US" sz="2200" dirty="0" err="1">
                          <a:solidFill>
                            <a:schemeClr val="tx1"/>
                          </a:solidFill>
                        </a:rPr>
                        <a:t>disinfectar</a:t>
                      </a:r>
                      <a:r>
                        <a:rPr lang="en-US" sz="2200" dirty="0">
                          <a:solidFill>
                            <a:schemeClr val="tx1"/>
                          </a:solidFill>
                        </a:rPr>
                        <a:t>:</a:t>
                      </a:r>
                    </a:p>
                    <a:p>
                      <a:pPr marL="742950" lvl="1" indent="-285750">
                        <a:buClrTx/>
                        <a:buFont typeface="Arial" panose="020B0604020202020204" pitchFamily="34" charset="0"/>
                        <a:buChar char="•"/>
                      </a:pPr>
                      <a:r>
                        <a:rPr lang="en-US" sz="2200" dirty="0">
                          <a:solidFill>
                            <a:schemeClr val="tx1"/>
                          </a:solidFill>
                        </a:rPr>
                        <a:t>Superficies </a:t>
                      </a:r>
                      <a:r>
                        <a:rPr lang="en-US" sz="2200" dirty="0" err="1">
                          <a:solidFill>
                            <a:schemeClr val="tx1"/>
                          </a:solidFill>
                        </a:rPr>
                        <a:t>ambientales</a:t>
                      </a:r>
                      <a:endParaRPr lang="en-US" sz="2200" dirty="0">
                        <a:solidFill>
                          <a:schemeClr val="tx1"/>
                        </a:solidFill>
                      </a:endParaRPr>
                    </a:p>
                    <a:p>
                      <a:pPr marL="742950" lvl="1" indent="-285750">
                        <a:buClrTx/>
                        <a:buFont typeface="Arial" panose="020B0604020202020204" pitchFamily="34" charset="0"/>
                        <a:buChar char="•"/>
                      </a:pPr>
                      <a:r>
                        <a:rPr lang="en-US" sz="2200" dirty="0" err="1">
                          <a:solidFill>
                            <a:schemeClr val="tx1"/>
                          </a:solidFill>
                        </a:rPr>
                        <a:t>Equipo</a:t>
                      </a:r>
                      <a:r>
                        <a:rPr lang="en-US" sz="2200" dirty="0">
                          <a:solidFill>
                            <a:schemeClr val="tx1"/>
                          </a:solidFill>
                        </a:rPr>
                        <a:t> </a:t>
                      </a:r>
                      <a:r>
                        <a:rPr lang="en-US" sz="2200" dirty="0" err="1">
                          <a:solidFill>
                            <a:schemeClr val="tx1"/>
                          </a:solidFill>
                        </a:rPr>
                        <a:t>reutilizable</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Limpieza inadecuada de superficies ambientales
No limpiar equipo reutilizable entre residentes</a:t>
                      </a:r>
                    </a:p>
                    <a:p>
                      <a:pPr marL="285750" indent="-285750">
                        <a:buFont typeface="Arial" panose="020B0604020202020204" pitchFamily="34" charset="0"/>
                        <a:buChar char="•"/>
                      </a:pPr>
                      <a:r>
                        <a:rPr lang="es-ES" sz="2200" b="0" dirty="0"/>
                        <a:t>No limpiar equipo reutilizable de los residentes, es decir, la maquinilla de afeitar eléctrica o el lavabo</a:t>
                      </a:r>
                      <a:endParaRPr lang="es-MX" sz="2200" b="0" noProof="0" dirty="0"/>
                    </a:p>
                  </a:txBody>
                  <a:tcPr/>
                </a:tc>
                <a:extLst>
                  <a:ext uri="{0D108BD9-81ED-4DB2-BD59-A6C34878D82A}">
                    <a16:rowId xmlns:a16="http://schemas.microsoft.com/office/drawing/2014/main" val="1167914293"/>
                  </a:ext>
                </a:extLst>
              </a:tr>
              <a:tr h="15120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Designe</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r>
                        <a:rPr lang="en-US" sz="2200" dirty="0">
                          <a:solidFill>
                            <a:schemeClr val="tx1"/>
                          </a:solidFill>
                        </a:rPr>
                        <a:t> del </a:t>
                      </a:r>
                      <a:r>
                        <a:rPr lang="en-US" sz="2200" dirty="0" err="1">
                          <a:solidFill>
                            <a:schemeClr val="tx1"/>
                          </a:solidFill>
                        </a:rPr>
                        <a:t>residente</a:t>
                      </a:r>
                      <a:r>
                        <a:rPr lang="en-US" sz="2200" dirty="0">
                          <a:solidFill>
                            <a:schemeClr val="tx1"/>
                          </a:solidFill>
                        </a:rPr>
                        <a:t> (solo para </a:t>
                      </a:r>
                      <a:r>
                        <a:rPr lang="en-US" sz="2200" dirty="0" err="1">
                          <a:solidFill>
                            <a:schemeClr val="tx1"/>
                          </a:solidFill>
                        </a:rPr>
                        <a:t>uso</a:t>
                      </a:r>
                      <a:r>
                        <a:rPr lang="en-US" sz="2200" dirty="0">
                          <a:solidFill>
                            <a:schemeClr val="tx1"/>
                          </a:solidFill>
                        </a:rPr>
                        <a:t> individual)</a:t>
                      </a:r>
                    </a:p>
                    <a:p>
                      <a:pPr>
                        <a:buClrTx/>
                      </a:pP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No </a:t>
                      </a:r>
                      <a:r>
                        <a:rPr lang="en-US" sz="2200" dirty="0" err="1">
                          <a:solidFill>
                            <a:schemeClr val="tx1"/>
                          </a:solidFill>
                        </a:rPr>
                        <a:t>limpiar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despu</a:t>
                      </a:r>
                      <a:r>
                        <a:rPr lang="es-ES" sz="2200" dirty="0"/>
                        <a:t>é</a:t>
                      </a:r>
                      <a:r>
                        <a:rPr lang="en-US" sz="2200" dirty="0">
                          <a:solidFill>
                            <a:schemeClr val="tx1"/>
                          </a:solidFill>
                        </a:rPr>
                        <a:t>s de </a:t>
                      </a:r>
                      <a:r>
                        <a:rPr lang="en-US" sz="2200" dirty="0" err="1">
                          <a:solidFill>
                            <a:schemeClr val="tx1"/>
                          </a:solidFill>
                        </a:rPr>
                        <a:t>su</a:t>
                      </a:r>
                      <a:r>
                        <a:rPr lang="en-US" sz="2200" dirty="0">
                          <a:solidFill>
                            <a:schemeClr val="tx1"/>
                          </a:solidFill>
                        </a:rPr>
                        <a:t> </a:t>
                      </a:r>
                      <a:r>
                        <a:rPr lang="en-US" sz="2200" dirty="0" err="1">
                          <a:solidFill>
                            <a:schemeClr val="tx1"/>
                          </a:solidFill>
                        </a:rPr>
                        <a:t>uso</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Compartir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entre </a:t>
                      </a:r>
                      <a:r>
                        <a:rPr lang="en-US" sz="2200" dirty="0" err="1">
                          <a:solidFill>
                            <a:schemeClr val="tx1"/>
                          </a:solidFill>
                        </a:rPr>
                        <a:t>los</a:t>
                      </a:r>
                      <a:r>
                        <a:rPr lang="en-US" sz="2200" dirty="0">
                          <a:solidFill>
                            <a:schemeClr val="tx1"/>
                          </a:solidFill>
                        </a:rPr>
                        <a:t> </a:t>
                      </a:r>
                      <a:r>
                        <a:rPr lang="en-US" sz="2200" dirty="0" err="1">
                          <a:solidFill>
                            <a:schemeClr val="tx1"/>
                          </a:solidFill>
                        </a:rPr>
                        <a:t>residentes</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Guardar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en</a:t>
                      </a:r>
                      <a:r>
                        <a:rPr lang="en-US" sz="2200" dirty="0">
                          <a:solidFill>
                            <a:schemeClr val="tx1"/>
                          </a:solidFill>
                        </a:rPr>
                        <a:t> un </a:t>
                      </a:r>
                      <a:r>
                        <a:rPr lang="es-ES" sz="2200" dirty="0"/>
                        <a:t>á</a:t>
                      </a:r>
                      <a:r>
                        <a:rPr lang="en-US" sz="2200" dirty="0">
                          <a:solidFill>
                            <a:schemeClr val="tx1"/>
                          </a:solidFill>
                        </a:rPr>
                        <a:t>rea </a:t>
                      </a:r>
                      <a:r>
                        <a:rPr lang="en-US" sz="2200" dirty="0" err="1">
                          <a:solidFill>
                            <a:schemeClr val="tx1"/>
                          </a:solidFill>
                        </a:rPr>
                        <a:t>sucia</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Tocar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con manos o </a:t>
                      </a:r>
                      <a:r>
                        <a:rPr lang="en-US" sz="2200" dirty="0" err="1">
                          <a:solidFill>
                            <a:schemeClr val="tx1"/>
                          </a:solidFill>
                        </a:rPr>
                        <a:t>guantes</a:t>
                      </a:r>
                      <a:r>
                        <a:rPr lang="en-US" sz="2200" dirty="0">
                          <a:solidFill>
                            <a:schemeClr val="tx1"/>
                          </a:solidFill>
                        </a:rPr>
                        <a:t> </a:t>
                      </a:r>
                      <a:r>
                        <a:rPr lang="en-US" sz="2200" dirty="0" err="1">
                          <a:solidFill>
                            <a:schemeClr val="tx1"/>
                          </a:solidFill>
                        </a:rPr>
                        <a:t>sucio</a:t>
                      </a:r>
                      <a:endParaRPr lang="en-US" sz="2200" dirty="0">
                        <a:solidFill>
                          <a:schemeClr val="tx1"/>
                        </a:solidFill>
                      </a:endParaRPr>
                    </a:p>
                  </a:txBody>
                  <a:tcPr/>
                </a:tc>
                <a:extLst>
                  <a:ext uri="{0D108BD9-81ED-4DB2-BD59-A6C34878D82A}">
                    <a16:rowId xmlns:a16="http://schemas.microsoft.com/office/drawing/2014/main" val="2397300978"/>
                  </a:ext>
                </a:extLst>
              </a:tr>
            </a:tbl>
          </a:graphicData>
        </a:graphic>
      </p:graphicFrame>
      <p:sp>
        <p:nvSpPr>
          <p:cNvPr id="5" name="Rectangle 4">
            <a:extLst>
              <a:ext uri="{FF2B5EF4-FFF2-40B4-BE49-F238E27FC236}">
                <a16:creationId xmlns:a16="http://schemas.microsoft.com/office/drawing/2014/main" id="{41941AB4-D053-14E6-C78A-F89CF10795EA}"/>
              </a:ext>
            </a:extLst>
          </p:cNvPr>
          <p:cNvSpPr/>
          <p:nvPr/>
        </p:nvSpPr>
        <p:spPr>
          <a:xfrm>
            <a:off x="101600" y="2178294"/>
            <a:ext cx="11988800" cy="488706"/>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46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B441-798C-4D3C-8B86-4BB6B6009B18}"/>
              </a:ext>
            </a:extLst>
          </p:cNvPr>
          <p:cNvSpPr/>
          <p:nvPr/>
        </p:nvSpPr>
        <p:spPr>
          <a:xfrm>
            <a:off x="8077200" y="5715000"/>
            <a:ext cx="4013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71685E5-EFE1-40D8-9E74-9B476BF16004}"/>
              </a:ext>
            </a:extLst>
          </p:cNvPr>
          <p:cNvSpPr>
            <a:spLocks noGrp="1"/>
          </p:cNvSpPr>
          <p:nvPr>
            <p:ph type="sldNum" sz="quarter" idx="14"/>
          </p:nvPr>
        </p:nvSpPr>
        <p:spPr/>
        <p:txBody>
          <a:bodyPr/>
          <a:lstStyle/>
          <a:p>
            <a:pPr>
              <a:defRPr/>
            </a:pPr>
            <a:fld id="{8F175D74-ED98-4489-9FB3-9363BDDBA762}" type="slidenum">
              <a:rPr lang="en-US" smtClean="0"/>
              <a:pPr>
                <a:defRPr/>
              </a:pPr>
              <a:t>19</a:t>
            </a:fld>
            <a:endParaRPr lang="en-US" dirty="0">
              <a:solidFill>
                <a:schemeClr val="bg1"/>
              </a:solidFill>
            </a:endParaRPr>
          </a:p>
        </p:txBody>
      </p:sp>
      <p:sp>
        <p:nvSpPr>
          <p:cNvPr id="9" name="Title 1">
            <a:extLst>
              <a:ext uri="{FF2B5EF4-FFF2-40B4-BE49-F238E27FC236}">
                <a16:creationId xmlns:a16="http://schemas.microsoft.com/office/drawing/2014/main" id="{E48B12EB-F741-DA41-A50B-8D7C1AF5F54C}"/>
              </a:ext>
            </a:extLst>
          </p:cNvPr>
          <p:cNvSpPr>
            <a:spLocks noGrp="1"/>
          </p:cNvSpPr>
          <p:nvPr>
            <p:ph type="title"/>
          </p:nvPr>
        </p:nvSpPr>
        <p:spPr>
          <a:xfrm>
            <a:off x="457200" y="273293"/>
            <a:ext cx="9830764" cy="869707"/>
          </a:xfrm>
        </p:spPr>
        <p:txBody>
          <a:bodyPr/>
          <a:lstStyle/>
          <a:p>
            <a:pPr eaLnBrk="0" fontAlgn="base" hangingPunct="0">
              <a:spcAft>
                <a:spcPct val="0"/>
              </a:spcAft>
            </a:pPr>
            <a:r>
              <a:rPr lang="es-ES" sz="3200" dirty="0">
                <a:solidFill>
                  <a:schemeClr val="tx2"/>
                </a:solidFill>
              </a:rPr>
              <a:t>Prácticas de IPC y lapsos durante el cuidado de la piel</a:t>
            </a:r>
            <a:endParaRPr lang="en-US" sz="3200" b="1" dirty="0">
              <a:solidFill>
                <a:schemeClr val="tx2"/>
              </a:solidFill>
            </a:endParaRPr>
          </a:p>
        </p:txBody>
      </p:sp>
      <p:graphicFrame>
        <p:nvGraphicFramePr>
          <p:cNvPr id="11" name="Content Placeholder 10">
            <a:extLst>
              <a:ext uri="{FF2B5EF4-FFF2-40B4-BE49-F238E27FC236}">
                <a16:creationId xmlns:a16="http://schemas.microsoft.com/office/drawing/2014/main" id="{F3990F4B-33D9-6ACE-662C-FDF62E7D1FE7}"/>
              </a:ext>
            </a:extLst>
          </p:cNvPr>
          <p:cNvGraphicFramePr>
            <a:graphicFrameLocks noGrp="1"/>
          </p:cNvGraphicFramePr>
          <p:nvPr>
            <p:ph idx="1"/>
            <p:extLst>
              <p:ext uri="{D42A27DB-BD31-4B8C-83A1-F6EECF244321}">
                <p14:modId xmlns:p14="http://schemas.microsoft.com/office/powerpoint/2010/main" val="4164371460"/>
              </p:ext>
            </p:extLst>
          </p:nvPr>
        </p:nvGraphicFramePr>
        <p:xfrm>
          <a:off x="228600" y="990600"/>
          <a:ext cx="11734800" cy="5728044"/>
        </p:xfrm>
        <a:graphic>
          <a:graphicData uri="http://schemas.openxmlformats.org/drawingml/2006/table">
            <a:tbl>
              <a:tblPr firstRow="1" bandRow="1">
                <a:tableStyleId>{5C22544A-7EE6-4342-B048-85BDC9FD1C3A}</a:tableStyleId>
              </a:tblPr>
              <a:tblGrid>
                <a:gridCol w="4840605">
                  <a:extLst>
                    <a:ext uri="{9D8B030D-6E8A-4147-A177-3AD203B41FA5}">
                      <a16:colId xmlns:a16="http://schemas.microsoft.com/office/drawing/2014/main" val="1733689736"/>
                    </a:ext>
                  </a:extLst>
                </a:gridCol>
                <a:gridCol w="6894195">
                  <a:extLst>
                    <a:ext uri="{9D8B030D-6E8A-4147-A177-3AD203B41FA5}">
                      <a16:colId xmlns:a16="http://schemas.microsoft.com/office/drawing/2014/main" val="1798402890"/>
                    </a:ext>
                  </a:extLst>
                </a:gridCol>
              </a:tblGrid>
              <a:tr h="11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Prácticas de prevención y control de infecciones (IPC)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Fallas de prácticas de IPC que pueden conducir a la propagación de gérmenes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487239"/>
                  </a:ext>
                </a:extLst>
              </a:tr>
              <a:tr h="46698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Realizar la higiene de manos</a:t>
                      </a:r>
                    </a:p>
                  </a:txBody>
                  <a:tcPr/>
                </a:tc>
                <a:tc>
                  <a:txBody>
                    <a:bodyPr/>
                    <a:lstStyle/>
                    <a:p>
                      <a:pPr marL="342900" indent="-342900">
                        <a:buClrTx/>
                        <a:buFont typeface="Arial" panose="020B0604020202020204" pitchFamily="34" charset="0"/>
                        <a:buChar char="•"/>
                      </a:pPr>
                      <a:r>
                        <a:rPr lang="en-US" sz="2200" dirty="0" err="1">
                          <a:solidFill>
                            <a:schemeClr val="tx1"/>
                          </a:solidFill>
                        </a:rPr>
                        <a:t>Oportunidades</a:t>
                      </a:r>
                      <a:r>
                        <a:rPr lang="en-US" sz="2200" dirty="0">
                          <a:solidFill>
                            <a:schemeClr val="tx1"/>
                          </a:solidFill>
                        </a:rPr>
                        <a:t> </a:t>
                      </a:r>
                      <a:r>
                        <a:rPr lang="en-US" sz="2200" dirty="0" err="1">
                          <a:solidFill>
                            <a:schemeClr val="tx1"/>
                          </a:solidFill>
                        </a:rPr>
                        <a:t>perdidas</a:t>
                      </a:r>
                      <a:r>
                        <a:rPr lang="en-US" sz="2200" dirty="0">
                          <a:solidFill>
                            <a:schemeClr val="tx1"/>
                          </a:solidFill>
                        </a:rPr>
                        <a:t> de </a:t>
                      </a:r>
                      <a:r>
                        <a:rPr lang="en-US" sz="2200" dirty="0" err="1">
                          <a:solidFill>
                            <a:schemeClr val="tx1"/>
                          </a:solidFill>
                        </a:rPr>
                        <a:t>higiene</a:t>
                      </a:r>
                      <a:r>
                        <a:rPr lang="en-US" sz="2200" dirty="0">
                          <a:solidFill>
                            <a:schemeClr val="tx1"/>
                          </a:solidFill>
                        </a:rPr>
                        <a:t> de manos</a:t>
                      </a:r>
                    </a:p>
                  </a:txBody>
                  <a:tcPr/>
                </a:tc>
                <a:extLst>
                  <a:ext uri="{0D108BD9-81ED-4DB2-BD59-A6C34878D82A}">
                    <a16:rowId xmlns:a16="http://schemas.microsoft.com/office/drawing/2014/main" val="2906031091"/>
                  </a:ext>
                </a:extLst>
              </a:tr>
              <a:tr h="11009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Seleccionar y utilizar correctamente el PPE</a:t>
                      </a:r>
                      <a:r>
                        <a:rPr lang="en-US" sz="2200" dirty="0">
                          <a:solidFill>
                            <a:schemeClr val="tx1"/>
                          </a:solidFill>
                        </a:rPr>
                        <a:t> </a:t>
                      </a:r>
                    </a:p>
                    <a:p>
                      <a:pPr marL="0" indent="0">
                        <a:buClrTx/>
                        <a:buFont typeface="Arial" panose="020B0604020202020204" pitchFamily="34" charset="0"/>
                        <a:buNone/>
                      </a:pPr>
                      <a:endParaRPr lang="en-US" sz="2200" dirty="0">
                        <a:solidFill>
                          <a:schemeClr val="tx1"/>
                        </a:solidFill>
                      </a:endParaRPr>
                    </a:p>
                  </a:txBody>
                  <a:tcPr/>
                </a:tc>
                <a:tc>
                  <a:txBody>
                    <a:bodyPr/>
                    <a:lstStyle/>
                    <a:p>
                      <a:pPr marL="285750" indent="-285750">
                        <a:buClrTx/>
                        <a:buFont typeface="Arial" panose="020B0604020202020204" pitchFamily="34" charset="0"/>
                        <a:buChar char="•"/>
                      </a:pPr>
                      <a:r>
                        <a:rPr lang="es-ES" sz="2200" dirty="0"/>
                        <a:t>Selección inadecuada de PPE</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Uso</a:t>
                      </a:r>
                      <a:r>
                        <a:rPr lang="en-US" sz="2200" dirty="0">
                          <a:solidFill>
                            <a:schemeClr val="tx1"/>
                          </a:solidFill>
                        </a:rPr>
                        <a:t> </a:t>
                      </a:r>
                      <a:r>
                        <a:rPr lang="en-US" sz="2200" dirty="0" err="1">
                          <a:solidFill>
                            <a:schemeClr val="tx1"/>
                          </a:solidFill>
                        </a:rPr>
                        <a:t>inadecuado</a:t>
                      </a:r>
                      <a:r>
                        <a:rPr lang="en-US" sz="2200" dirty="0">
                          <a:solidFill>
                            <a:schemeClr val="tx1"/>
                          </a:solidFill>
                        </a:rPr>
                        <a:t> de PPE</a:t>
                      </a:r>
                    </a:p>
                    <a:p>
                      <a:pPr marL="285750" indent="-285750">
                        <a:buClrTx/>
                        <a:buFont typeface="Arial" panose="020B0604020202020204" pitchFamily="34" charset="0"/>
                        <a:buChar char="•"/>
                      </a:pPr>
                      <a:r>
                        <a:rPr lang="en-US" sz="2200" dirty="0" err="1">
                          <a:solidFill>
                            <a:schemeClr val="tx1"/>
                          </a:solidFill>
                        </a:rPr>
                        <a:t>Aplica</a:t>
                      </a:r>
                      <a:r>
                        <a:rPr lang="es-ES" sz="2400" dirty="0" err="1">
                          <a:solidFill>
                            <a:schemeClr val="tx1"/>
                          </a:solidFill>
                        </a:rPr>
                        <a:t>c</a:t>
                      </a:r>
                      <a:r>
                        <a:rPr lang="es-ES" sz="2200" dirty="0" err="1"/>
                        <a:t>ión</a:t>
                      </a:r>
                      <a:r>
                        <a:rPr lang="en-US" sz="2200" dirty="0">
                          <a:solidFill>
                            <a:schemeClr val="tx1"/>
                          </a:solidFill>
                        </a:rPr>
                        <a:t> o </a:t>
                      </a:r>
                      <a:r>
                        <a:rPr lang="en-US" sz="2200" dirty="0" err="1">
                          <a:solidFill>
                            <a:schemeClr val="tx1"/>
                          </a:solidFill>
                        </a:rPr>
                        <a:t>retiro</a:t>
                      </a:r>
                      <a:r>
                        <a:rPr lang="en-US" sz="2200" dirty="0">
                          <a:solidFill>
                            <a:schemeClr val="tx1"/>
                          </a:solidFill>
                        </a:rPr>
                        <a:t> </a:t>
                      </a:r>
                      <a:r>
                        <a:rPr lang="en-US" sz="2200" dirty="0" err="1">
                          <a:solidFill>
                            <a:schemeClr val="tx1"/>
                          </a:solidFill>
                        </a:rPr>
                        <a:t>incorrecto</a:t>
                      </a:r>
                      <a:r>
                        <a:rPr lang="en-US" sz="2200" dirty="0">
                          <a:solidFill>
                            <a:schemeClr val="tx1"/>
                          </a:solidFill>
                        </a:rPr>
                        <a:t> del PPE</a:t>
                      </a:r>
                    </a:p>
                  </a:txBody>
                  <a:tcPr/>
                </a:tc>
                <a:extLst>
                  <a:ext uri="{0D108BD9-81ED-4DB2-BD59-A6C34878D82A}">
                    <a16:rowId xmlns:a16="http://schemas.microsoft.com/office/drawing/2014/main" val="1807520075"/>
                  </a:ext>
                </a:extLst>
              </a:tr>
              <a:tr h="1398459">
                <a:tc>
                  <a:txBody>
                    <a:bodyPr/>
                    <a:lstStyle/>
                    <a:p>
                      <a:pPr marL="285750" indent="-285750">
                        <a:buClrTx/>
                        <a:buFont typeface="Arial" panose="020B0604020202020204" pitchFamily="34" charset="0"/>
                        <a:buChar char="•"/>
                      </a:pPr>
                      <a:r>
                        <a:rPr lang="en-US" sz="2200" dirty="0" err="1">
                          <a:solidFill>
                            <a:schemeClr val="tx1"/>
                          </a:solidFill>
                        </a:rPr>
                        <a:t>Limpiar</a:t>
                      </a:r>
                      <a:r>
                        <a:rPr lang="en-US" sz="2200" dirty="0">
                          <a:solidFill>
                            <a:schemeClr val="tx1"/>
                          </a:solidFill>
                        </a:rPr>
                        <a:t> y </a:t>
                      </a:r>
                      <a:r>
                        <a:rPr lang="en-US" sz="2200" dirty="0" err="1">
                          <a:solidFill>
                            <a:schemeClr val="tx1"/>
                          </a:solidFill>
                        </a:rPr>
                        <a:t>disinfectar</a:t>
                      </a:r>
                      <a:r>
                        <a:rPr lang="en-US" sz="2200" dirty="0">
                          <a:solidFill>
                            <a:schemeClr val="tx1"/>
                          </a:solidFill>
                        </a:rPr>
                        <a:t>:</a:t>
                      </a:r>
                    </a:p>
                    <a:p>
                      <a:pPr marL="742950" lvl="1" indent="-285750">
                        <a:buClrTx/>
                        <a:buFont typeface="Arial" panose="020B0604020202020204" pitchFamily="34" charset="0"/>
                        <a:buChar char="•"/>
                      </a:pPr>
                      <a:r>
                        <a:rPr lang="en-US" sz="2200" dirty="0">
                          <a:solidFill>
                            <a:schemeClr val="tx1"/>
                          </a:solidFill>
                        </a:rPr>
                        <a:t>Superficies </a:t>
                      </a:r>
                      <a:r>
                        <a:rPr lang="en-US" sz="2200" dirty="0" err="1">
                          <a:solidFill>
                            <a:schemeClr val="tx1"/>
                          </a:solidFill>
                        </a:rPr>
                        <a:t>ambientales</a:t>
                      </a:r>
                      <a:endParaRPr lang="en-US" sz="2200" dirty="0">
                        <a:solidFill>
                          <a:schemeClr val="tx1"/>
                        </a:solidFill>
                      </a:endParaRPr>
                    </a:p>
                    <a:p>
                      <a:pPr marL="742950" lvl="1" indent="-285750">
                        <a:buClrTx/>
                        <a:buFont typeface="Arial" panose="020B0604020202020204" pitchFamily="34" charset="0"/>
                        <a:buChar char="•"/>
                      </a:pPr>
                      <a:r>
                        <a:rPr lang="en-US" sz="2200" dirty="0" err="1">
                          <a:solidFill>
                            <a:schemeClr val="tx1"/>
                          </a:solidFill>
                        </a:rPr>
                        <a:t>Equipo</a:t>
                      </a:r>
                      <a:r>
                        <a:rPr lang="en-US" sz="2200" dirty="0">
                          <a:solidFill>
                            <a:schemeClr val="tx1"/>
                          </a:solidFill>
                        </a:rPr>
                        <a:t> </a:t>
                      </a:r>
                      <a:r>
                        <a:rPr lang="en-US" sz="2200" dirty="0" err="1">
                          <a:solidFill>
                            <a:schemeClr val="tx1"/>
                          </a:solidFill>
                        </a:rPr>
                        <a:t>reutilizable</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Limpieza inadecuada de superficies ambientales
No limpiar equipo reutilizable entre residentes</a:t>
                      </a:r>
                    </a:p>
                    <a:p>
                      <a:pPr marL="285750" indent="-285750">
                        <a:buFont typeface="Arial" panose="020B0604020202020204" pitchFamily="34" charset="0"/>
                        <a:buChar char="•"/>
                      </a:pPr>
                      <a:r>
                        <a:rPr lang="es-ES" sz="2200" b="0" dirty="0"/>
                        <a:t>No limpiar equipo reutilizable de los residentes, es decir, la maquinilla de afeitar eléctrica o el lavabo</a:t>
                      </a:r>
                      <a:endParaRPr lang="es-MX" sz="2200" b="0" noProof="0" dirty="0"/>
                    </a:p>
                  </a:txBody>
                  <a:tcPr/>
                </a:tc>
                <a:extLst>
                  <a:ext uri="{0D108BD9-81ED-4DB2-BD59-A6C34878D82A}">
                    <a16:rowId xmlns:a16="http://schemas.microsoft.com/office/drawing/2014/main" val="1167914293"/>
                  </a:ext>
                </a:extLst>
              </a:tr>
              <a:tr h="15120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Designe</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r>
                        <a:rPr lang="en-US" sz="2200" dirty="0">
                          <a:solidFill>
                            <a:schemeClr val="tx1"/>
                          </a:solidFill>
                        </a:rPr>
                        <a:t> del </a:t>
                      </a:r>
                      <a:r>
                        <a:rPr lang="en-US" sz="2200" dirty="0" err="1">
                          <a:solidFill>
                            <a:schemeClr val="tx1"/>
                          </a:solidFill>
                        </a:rPr>
                        <a:t>residente</a:t>
                      </a:r>
                      <a:r>
                        <a:rPr lang="en-US" sz="2200" dirty="0">
                          <a:solidFill>
                            <a:schemeClr val="tx1"/>
                          </a:solidFill>
                        </a:rPr>
                        <a:t> (solo para </a:t>
                      </a:r>
                      <a:r>
                        <a:rPr lang="en-US" sz="2200" dirty="0" err="1">
                          <a:solidFill>
                            <a:schemeClr val="tx1"/>
                          </a:solidFill>
                        </a:rPr>
                        <a:t>uso</a:t>
                      </a:r>
                      <a:r>
                        <a:rPr lang="en-US" sz="2200" dirty="0">
                          <a:solidFill>
                            <a:schemeClr val="tx1"/>
                          </a:solidFill>
                        </a:rPr>
                        <a:t> individual)</a:t>
                      </a:r>
                    </a:p>
                    <a:p>
                      <a:pPr>
                        <a:buClrTx/>
                      </a:pP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No </a:t>
                      </a:r>
                      <a:r>
                        <a:rPr lang="en-US" sz="2200" dirty="0" err="1">
                          <a:solidFill>
                            <a:schemeClr val="tx1"/>
                          </a:solidFill>
                        </a:rPr>
                        <a:t>limpiar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despu</a:t>
                      </a:r>
                      <a:r>
                        <a:rPr lang="es-ES" sz="2200" dirty="0"/>
                        <a:t>é</a:t>
                      </a:r>
                      <a:r>
                        <a:rPr lang="en-US" sz="2200" dirty="0">
                          <a:solidFill>
                            <a:schemeClr val="tx1"/>
                          </a:solidFill>
                        </a:rPr>
                        <a:t>s de </a:t>
                      </a:r>
                      <a:r>
                        <a:rPr lang="en-US" sz="2200" dirty="0" err="1">
                          <a:solidFill>
                            <a:schemeClr val="tx1"/>
                          </a:solidFill>
                        </a:rPr>
                        <a:t>su</a:t>
                      </a:r>
                      <a:r>
                        <a:rPr lang="en-US" sz="2200" dirty="0">
                          <a:solidFill>
                            <a:schemeClr val="tx1"/>
                          </a:solidFill>
                        </a:rPr>
                        <a:t> </a:t>
                      </a:r>
                      <a:r>
                        <a:rPr lang="en-US" sz="2200" dirty="0" err="1">
                          <a:solidFill>
                            <a:schemeClr val="tx1"/>
                          </a:solidFill>
                        </a:rPr>
                        <a:t>uso</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Compartir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entre </a:t>
                      </a:r>
                      <a:r>
                        <a:rPr lang="en-US" sz="2200" dirty="0" err="1">
                          <a:solidFill>
                            <a:schemeClr val="tx1"/>
                          </a:solidFill>
                        </a:rPr>
                        <a:t>los</a:t>
                      </a:r>
                      <a:r>
                        <a:rPr lang="en-US" sz="2200" dirty="0">
                          <a:solidFill>
                            <a:schemeClr val="tx1"/>
                          </a:solidFill>
                        </a:rPr>
                        <a:t> </a:t>
                      </a:r>
                      <a:r>
                        <a:rPr lang="en-US" sz="2200" dirty="0" err="1">
                          <a:solidFill>
                            <a:schemeClr val="tx1"/>
                          </a:solidFill>
                        </a:rPr>
                        <a:t>residentes</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Guardar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en</a:t>
                      </a:r>
                      <a:r>
                        <a:rPr lang="en-US" sz="2200" dirty="0">
                          <a:solidFill>
                            <a:schemeClr val="tx1"/>
                          </a:solidFill>
                        </a:rPr>
                        <a:t> un </a:t>
                      </a:r>
                      <a:r>
                        <a:rPr lang="es-ES" sz="2200" dirty="0"/>
                        <a:t>á</a:t>
                      </a:r>
                      <a:r>
                        <a:rPr lang="en-US" sz="2200" dirty="0">
                          <a:solidFill>
                            <a:schemeClr val="tx1"/>
                          </a:solidFill>
                        </a:rPr>
                        <a:t>rea </a:t>
                      </a:r>
                      <a:r>
                        <a:rPr lang="en-US" sz="2200" dirty="0" err="1">
                          <a:solidFill>
                            <a:schemeClr val="tx1"/>
                          </a:solidFill>
                        </a:rPr>
                        <a:t>sucia</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Tocar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con manos o </a:t>
                      </a:r>
                      <a:r>
                        <a:rPr lang="en-US" sz="2200" dirty="0" err="1">
                          <a:solidFill>
                            <a:schemeClr val="tx1"/>
                          </a:solidFill>
                        </a:rPr>
                        <a:t>guantes</a:t>
                      </a:r>
                      <a:r>
                        <a:rPr lang="en-US" sz="2200" dirty="0">
                          <a:solidFill>
                            <a:schemeClr val="tx1"/>
                          </a:solidFill>
                        </a:rPr>
                        <a:t> </a:t>
                      </a:r>
                      <a:r>
                        <a:rPr lang="en-US" sz="2200" dirty="0" err="1">
                          <a:solidFill>
                            <a:schemeClr val="tx1"/>
                          </a:solidFill>
                        </a:rPr>
                        <a:t>sucio</a:t>
                      </a:r>
                      <a:endParaRPr lang="en-US" sz="2200" dirty="0">
                        <a:solidFill>
                          <a:schemeClr val="tx1"/>
                        </a:solidFill>
                      </a:endParaRPr>
                    </a:p>
                  </a:txBody>
                  <a:tcPr/>
                </a:tc>
                <a:extLst>
                  <a:ext uri="{0D108BD9-81ED-4DB2-BD59-A6C34878D82A}">
                    <a16:rowId xmlns:a16="http://schemas.microsoft.com/office/drawing/2014/main" val="2397300978"/>
                  </a:ext>
                </a:extLst>
              </a:tr>
            </a:tbl>
          </a:graphicData>
        </a:graphic>
      </p:graphicFrame>
      <p:sp>
        <p:nvSpPr>
          <p:cNvPr id="5" name="Rectangle 4">
            <a:extLst>
              <a:ext uri="{FF2B5EF4-FFF2-40B4-BE49-F238E27FC236}">
                <a16:creationId xmlns:a16="http://schemas.microsoft.com/office/drawing/2014/main" id="{3F13A641-47A7-6C73-35FA-FFAF57C3424F}"/>
              </a:ext>
            </a:extLst>
          </p:cNvPr>
          <p:cNvSpPr/>
          <p:nvPr/>
        </p:nvSpPr>
        <p:spPr>
          <a:xfrm>
            <a:off x="101600" y="2667000"/>
            <a:ext cx="11988800" cy="1143000"/>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9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FBC8-193C-487E-A7E2-71B8A6A4184A}"/>
              </a:ext>
            </a:extLst>
          </p:cNvPr>
          <p:cNvSpPr>
            <a:spLocks noGrp="1"/>
          </p:cNvSpPr>
          <p:nvPr>
            <p:ph type="title"/>
          </p:nvPr>
        </p:nvSpPr>
        <p:spPr>
          <a:xfrm>
            <a:off x="508000" y="364959"/>
            <a:ext cx="9855200" cy="1143000"/>
          </a:xfrm>
        </p:spPr>
        <p:txBody>
          <a:bodyPr/>
          <a:lstStyle/>
          <a:p>
            <a:r>
              <a:rPr lang="es-MX" dirty="0">
                <a:solidFill>
                  <a:schemeClr val="tx2"/>
                </a:solidFill>
              </a:rPr>
              <a:t>Prejuicio implícito</a:t>
            </a:r>
          </a:p>
        </p:txBody>
      </p:sp>
      <p:sp>
        <p:nvSpPr>
          <p:cNvPr id="3" name="Content Placeholder 2">
            <a:extLst>
              <a:ext uri="{FF2B5EF4-FFF2-40B4-BE49-F238E27FC236}">
                <a16:creationId xmlns:a16="http://schemas.microsoft.com/office/drawing/2014/main" id="{434CCC64-492A-4B96-AA30-F451B2BB534B}"/>
              </a:ext>
            </a:extLst>
          </p:cNvPr>
          <p:cNvSpPr>
            <a:spLocks noGrp="1"/>
          </p:cNvSpPr>
          <p:nvPr>
            <p:ph idx="1"/>
          </p:nvPr>
        </p:nvSpPr>
        <p:spPr>
          <a:xfrm>
            <a:off x="206542" y="1206168"/>
            <a:ext cx="8023058" cy="5314950"/>
          </a:xfrm>
          <a:solidFill>
            <a:schemeClr val="bg1"/>
          </a:solidFill>
        </p:spPr>
        <p:txBody>
          <a:bodyPr/>
          <a:lstStyle/>
          <a:p>
            <a:r>
              <a:rPr lang="es-ES" dirty="0"/>
              <a:t>Describe cómo nuestras actitudes o juicios inconscientes pueden influir en nuestros pensamientos, decisiones o acciones
Incluye percepciones involuntarias y no intencionadas hechas sin conciencia</a:t>
            </a:r>
            <a:endParaRPr lang="en-US" dirty="0"/>
          </a:p>
          <a:p>
            <a:r>
              <a:rPr lang="es-ES" dirty="0"/>
              <a:t>Ocurre cuando nuestros cerebros clasifican la información y perciben los datos para comprender nuestro mundo
Afecta nuestras decisiones, contribuyendo a disparidades sociales</a:t>
            </a:r>
            <a:endParaRPr lang="en-US" dirty="0"/>
          </a:p>
          <a:p>
            <a:pPr lvl="1"/>
            <a:r>
              <a:rPr lang="es-ES" dirty="0"/>
              <a:t>La autoconciencia sobre el prejuicio implícito puede promover la diversidad y la igualdad en la atención médica</a:t>
            </a:r>
          </a:p>
          <a:p>
            <a:r>
              <a:rPr lang="es-ES" dirty="0"/>
              <a:t>Obtenga más información sobre su propio prejuicio implícito en</a:t>
            </a:r>
            <a:r>
              <a:rPr lang="en-US" dirty="0"/>
              <a:t> at </a:t>
            </a:r>
            <a:r>
              <a:rPr lang="en-US" dirty="0">
                <a:hlinkClick r:id="rId3"/>
              </a:rPr>
              <a:t>Project Implicit</a:t>
            </a:r>
            <a:r>
              <a:rPr lang="en-US" dirty="0"/>
              <a:t> (implicit.harvard.edu/implicit/)</a:t>
            </a:r>
          </a:p>
        </p:txBody>
      </p:sp>
      <p:sp>
        <p:nvSpPr>
          <p:cNvPr id="4" name="Slide Number Placeholder 3">
            <a:extLst>
              <a:ext uri="{FF2B5EF4-FFF2-40B4-BE49-F238E27FC236}">
                <a16:creationId xmlns:a16="http://schemas.microsoft.com/office/drawing/2014/main" id="{87370838-6AC7-4CAD-9FB3-BC109A4AEFBE}"/>
              </a:ext>
            </a:extLst>
          </p:cNvPr>
          <p:cNvSpPr>
            <a:spLocks noGrp="1"/>
          </p:cNvSpPr>
          <p:nvPr>
            <p:ph type="sldNum" sz="quarter" idx="14"/>
          </p:nvPr>
        </p:nvSpPr>
        <p:spPr/>
        <p:txBody>
          <a:bodyPr/>
          <a:lstStyle/>
          <a:p>
            <a:fld id="{8F175D74-ED98-4489-9FB3-9363BDDBA762}" type="slidenum">
              <a:rPr lang="en-US" smtClean="0"/>
              <a:pPr/>
              <a:t>2</a:t>
            </a:fld>
            <a:endParaRPr lang="en-US"/>
          </a:p>
        </p:txBody>
      </p:sp>
      <p:pic>
        <p:nvPicPr>
          <p:cNvPr id="5" name="Picture 4" descr="Men and women hiding behind masks to hide their bias">
            <a:extLst>
              <a:ext uri="{FF2B5EF4-FFF2-40B4-BE49-F238E27FC236}">
                <a16:creationId xmlns:a16="http://schemas.microsoft.com/office/drawing/2014/main" id="{E844C8F0-28B3-4777-A506-1480007FD16B}"/>
              </a:ext>
            </a:extLst>
          </p:cNvPr>
          <p:cNvPicPr>
            <a:picLocks noChangeAspect="1"/>
          </p:cNvPicPr>
          <p:nvPr/>
        </p:nvPicPr>
        <p:blipFill>
          <a:blip r:embed="rId4"/>
          <a:stretch>
            <a:fillRect/>
          </a:stretch>
        </p:blipFill>
        <p:spPr>
          <a:xfrm>
            <a:off x="8064500" y="728279"/>
            <a:ext cx="3505200" cy="224516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4FBDDF4-B33C-6CAF-68CB-2222CB078D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408026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B441-798C-4D3C-8B86-4BB6B6009B18}"/>
              </a:ext>
            </a:extLst>
          </p:cNvPr>
          <p:cNvSpPr/>
          <p:nvPr/>
        </p:nvSpPr>
        <p:spPr>
          <a:xfrm>
            <a:off x="8077200" y="5715000"/>
            <a:ext cx="4013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71685E5-EFE1-40D8-9E74-9B476BF16004}"/>
              </a:ext>
            </a:extLst>
          </p:cNvPr>
          <p:cNvSpPr>
            <a:spLocks noGrp="1"/>
          </p:cNvSpPr>
          <p:nvPr>
            <p:ph type="sldNum" sz="quarter" idx="14"/>
          </p:nvPr>
        </p:nvSpPr>
        <p:spPr/>
        <p:txBody>
          <a:bodyPr/>
          <a:lstStyle/>
          <a:p>
            <a:pPr>
              <a:defRPr/>
            </a:pPr>
            <a:fld id="{8F175D74-ED98-4489-9FB3-9363BDDBA762}" type="slidenum">
              <a:rPr lang="en-US" smtClean="0"/>
              <a:pPr>
                <a:defRPr/>
              </a:pPr>
              <a:t>20</a:t>
            </a:fld>
            <a:endParaRPr lang="en-US" dirty="0">
              <a:solidFill>
                <a:schemeClr val="bg1"/>
              </a:solidFill>
            </a:endParaRPr>
          </a:p>
        </p:txBody>
      </p:sp>
      <p:sp>
        <p:nvSpPr>
          <p:cNvPr id="9" name="Title 1">
            <a:extLst>
              <a:ext uri="{FF2B5EF4-FFF2-40B4-BE49-F238E27FC236}">
                <a16:creationId xmlns:a16="http://schemas.microsoft.com/office/drawing/2014/main" id="{75E35094-6C0A-4632-74EF-2BC3D450E194}"/>
              </a:ext>
            </a:extLst>
          </p:cNvPr>
          <p:cNvSpPr>
            <a:spLocks noGrp="1"/>
          </p:cNvSpPr>
          <p:nvPr>
            <p:ph type="title"/>
          </p:nvPr>
        </p:nvSpPr>
        <p:spPr>
          <a:xfrm>
            <a:off x="457200" y="273293"/>
            <a:ext cx="9830764" cy="869707"/>
          </a:xfrm>
        </p:spPr>
        <p:txBody>
          <a:bodyPr/>
          <a:lstStyle/>
          <a:p>
            <a:pPr eaLnBrk="0" fontAlgn="base" hangingPunct="0">
              <a:spcAft>
                <a:spcPct val="0"/>
              </a:spcAft>
            </a:pPr>
            <a:r>
              <a:rPr lang="es-ES" sz="3200" dirty="0">
                <a:solidFill>
                  <a:schemeClr val="tx2"/>
                </a:solidFill>
              </a:rPr>
              <a:t>Prácticas de IPC y lapsos durante el cuidado de la piel</a:t>
            </a:r>
            <a:endParaRPr lang="en-US" sz="3200" b="1" dirty="0">
              <a:solidFill>
                <a:schemeClr val="tx2"/>
              </a:solidFill>
            </a:endParaRPr>
          </a:p>
        </p:txBody>
      </p:sp>
      <p:graphicFrame>
        <p:nvGraphicFramePr>
          <p:cNvPr id="11" name="Content Placeholder 10">
            <a:extLst>
              <a:ext uri="{FF2B5EF4-FFF2-40B4-BE49-F238E27FC236}">
                <a16:creationId xmlns:a16="http://schemas.microsoft.com/office/drawing/2014/main" id="{20C197FC-F34F-8E9C-023C-6BCABE7D42A8}"/>
              </a:ext>
            </a:extLst>
          </p:cNvPr>
          <p:cNvGraphicFramePr>
            <a:graphicFrameLocks noGrp="1"/>
          </p:cNvGraphicFramePr>
          <p:nvPr>
            <p:ph idx="1"/>
            <p:extLst>
              <p:ext uri="{D42A27DB-BD31-4B8C-83A1-F6EECF244321}">
                <p14:modId xmlns:p14="http://schemas.microsoft.com/office/powerpoint/2010/main" val="4164371460"/>
              </p:ext>
            </p:extLst>
          </p:nvPr>
        </p:nvGraphicFramePr>
        <p:xfrm>
          <a:off x="228600" y="990600"/>
          <a:ext cx="11734800" cy="5728044"/>
        </p:xfrm>
        <a:graphic>
          <a:graphicData uri="http://schemas.openxmlformats.org/drawingml/2006/table">
            <a:tbl>
              <a:tblPr firstRow="1" bandRow="1">
                <a:tableStyleId>{5C22544A-7EE6-4342-B048-85BDC9FD1C3A}</a:tableStyleId>
              </a:tblPr>
              <a:tblGrid>
                <a:gridCol w="4840605">
                  <a:extLst>
                    <a:ext uri="{9D8B030D-6E8A-4147-A177-3AD203B41FA5}">
                      <a16:colId xmlns:a16="http://schemas.microsoft.com/office/drawing/2014/main" val="1733689736"/>
                    </a:ext>
                  </a:extLst>
                </a:gridCol>
                <a:gridCol w="6894195">
                  <a:extLst>
                    <a:ext uri="{9D8B030D-6E8A-4147-A177-3AD203B41FA5}">
                      <a16:colId xmlns:a16="http://schemas.microsoft.com/office/drawing/2014/main" val="1798402890"/>
                    </a:ext>
                  </a:extLst>
                </a:gridCol>
              </a:tblGrid>
              <a:tr h="11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Prácticas de prevención y control de infecciones (IPC)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Fallas de prácticas de IPC que pueden conducir a la propagación de gérmenes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487239"/>
                  </a:ext>
                </a:extLst>
              </a:tr>
              <a:tr h="46698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Realizar la higiene de manos</a:t>
                      </a:r>
                    </a:p>
                  </a:txBody>
                  <a:tcPr/>
                </a:tc>
                <a:tc>
                  <a:txBody>
                    <a:bodyPr/>
                    <a:lstStyle/>
                    <a:p>
                      <a:pPr marL="342900" indent="-342900">
                        <a:buClrTx/>
                        <a:buFont typeface="Arial" panose="020B0604020202020204" pitchFamily="34" charset="0"/>
                        <a:buChar char="•"/>
                      </a:pPr>
                      <a:r>
                        <a:rPr lang="en-US" sz="2200" dirty="0" err="1">
                          <a:solidFill>
                            <a:schemeClr val="tx1"/>
                          </a:solidFill>
                        </a:rPr>
                        <a:t>Oportunidades</a:t>
                      </a:r>
                      <a:r>
                        <a:rPr lang="en-US" sz="2200" dirty="0">
                          <a:solidFill>
                            <a:schemeClr val="tx1"/>
                          </a:solidFill>
                        </a:rPr>
                        <a:t> </a:t>
                      </a:r>
                      <a:r>
                        <a:rPr lang="en-US" sz="2200" dirty="0" err="1">
                          <a:solidFill>
                            <a:schemeClr val="tx1"/>
                          </a:solidFill>
                        </a:rPr>
                        <a:t>perdidas</a:t>
                      </a:r>
                      <a:r>
                        <a:rPr lang="en-US" sz="2200" dirty="0">
                          <a:solidFill>
                            <a:schemeClr val="tx1"/>
                          </a:solidFill>
                        </a:rPr>
                        <a:t> de </a:t>
                      </a:r>
                      <a:r>
                        <a:rPr lang="en-US" sz="2200" dirty="0" err="1">
                          <a:solidFill>
                            <a:schemeClr val="tx1"/>
                          </a:solidFill>
                        </a:rPr>
                        <a:t>higiene</a:t>
                      </a:r>
                      <a:r>
                        <a:rPr lang="en-US" sz="2200" dirty="0">
                          <a:solidFill>
                            <a:schemeClr val="tx1"/>
                          </a:solidFill>
                        </a:rPr>
                        <a:t> de manos</a:t>
                      </a:r>
                    </a:p>
                  </a:txBody>
                  <a:tcPr/>
                </a:tc>
                <a:extLst>
                  <a:ext uri="{0D108BD9-81ED-4DB2-BD59-A6C34878D82A}">
                    <a16:rowId xmlns:a16="http://schemas.microsoft.com/office/drawing/2014/main" val="2906031091"/>
                  </a:ext>
                </a:extLst>
              </a:tr>
              <a:tr h="11009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Seleccionar y utilizar correctamente el PPE</a:t>
                      </a:r>
                      <a:r>
                        <a:rPr lang="en-US" sz="2200" dirty="0">
                          <a:solidFill>
                            <a:schemeClr val="tx1"/>
                          </a:solidFill>
                        </a:rPr>
                        <a:t> </a:t>
                      </a:r>
                    </a:p>
                    <a:p>
                      <a:pPr marL="0" indent="0">
                        <a:buClrTx/>
                        <a:buFont typeface="Arial" panose="020B0604020202020204" pitchFamily="34" charset="0"/>
                        <a:buNone/>
                      </a:pPr>
                      <a:endParaRPr lang="en-US" sz="2200" dirty="0">
                        <a:solidFill>
                          <a:schemeClr val="tx1"/>
                        </a:solidFill>
                      </a:endParaRPr>
                    </a:p>
                  </a:txBody>
                  <a:tcPr/>
                </a:tc>
                <a:tc>
                  <a:txBody>
                    <a:bodyPr/>
                    <a:lstStyle/>
                    <a:p>
                      <a:pPr marL="285750" indent="-285750">
                        <a:buClrTx/>
                        <a:buFont typeface="Arial" panose="020B0604020202020204" pitchFamily="34" charset="0"/>
                        <a:buChar char="•"/>
                      </a:pPr>
                      <a:r>
                        <a:rPr lang="es-ES" sz="2200" dirty="0"/>
                        <a:t>Selección inadecuada de PPE</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Uso</a:t>
                      </a:r>
                      <a:r>
                        <a:rPr lang="en-US" sz="2200" dirty="0">
                          <a:solidFill>
                            <a:schemeClr val="tx1"/>
                          </a:solidFill>
                        </a:rPr>
                        <a:t> </a:t>
                      </a:r>
                      <a:r>
                        <a:rPr lang="en-US" sz="2200" dirty="0" err="1">
                          <a:solidFill>
                            <a:schemeClr val="tx1"/>
                          </a:solidFill>
                        </a:rPr>
                        <a:t>inadecuado</a:t>
                      </a:r>
                      <a:r>
                        <a:rPr lang="en-US" sz="2200" dirty="0">
                          <a:solidFill>
                            <a:schemeClr val="tx1"/>
                          </a:solidFill>
                        </a:rPr>
                        <a:t> de PPE</a:t>
                      </a:r>
                    </a:p>
                    <a:p>
                      <a:pPr marL="285750" indent="-285750">
                        <a:buClrTx/>
                        <a:buFont typeface="Arial" panose="020B0604020202020204" pitchFamily="34" charset="0"/>
                        <a:buChar char="•"/>
                      </a:pPr>
                      <a:r>
                        <a:rPr lang="en-US" sz="2200" dirty="0" err="1">
                          <a:solidFill>
                            <a:schemeClr val="tx1"/>
                          </a:solidFill>
                        </a:rPr>
                        <a:t>Aplica</a:t>
                      </a:r>
                      <a:r>
                        <a:rPr lang="es-ES" sz="2400" dirty="0" err="1">
                          <a:solidFill>
                            <a:schemeClr val="tx1"/>
                          </a:solidFill>
                        </a:rPr>
                        <a:t>c</a:t>
                      </a:r>
                      <a:r>
                        <a:rPr lang="es-ES" sz="2200" dirty="0" err="1"/>
                        <a:t>ión</a:t>
                      </a:r>
                      <a:r>
                        <a:rPr lang="en-US" sz="2200" dirty="0">
                          <a:solidFill>
                            <a:schemeClr val="tx1"/>
                          </a:solidFill>
                        </a:rPr>
                        <a:t> o </a:t>
                      </a:r>
                      <a:r>
                        <a:rPr lang="en-US" sz="2200" dirty="0" err="1">
                          <a:solidFill>
                            <a:schemeClr val="tx1"/>
                          </a:solidFill>
                        </a:rPr>
                        <a:t>retiro</a:t>
                      </a:r>
                      <a:r>
                        <a:rPr lang="en-US" sz="2200" dirty="0">
                          <a:solidFill>
                            <a:schemeClr val="tx1"/>
                          </a:solidFill>
                        </a:rPr>
                        <a:t> </a:t>
                      </a:r>
                      <a:r>
                        <a:rPr lang="en-US" sz="2200" dirty="0" err="1">
                          <a:solidFill>
                            <a:schemeClr val="tx1"/>
                          </a:solidFill>
                        </a:rPr>
                        <a:t>incorrecto</a:t>
                      </a:r>
                      <a:r>
                        <a:rPr lang="en-US" sz="2200" dirty="0">
                          <a:solidFill>
                            <a:schemeClr val="tx1"/>
                          </a:solidFill>
                        </a:rPr>
                        <a:t> del PPE</a:t>
                      </a:r>
                    </a:p>
                  </a:txBody>
                  <a:tcPr/>
                </a:tc>
                <a:extLst>
                  <a:ext uri="{0D108BD9-81ED-4DB2-BD59-A6C34878D82A}">
                    <a16:rowId xmlns:a16="http://schemas.microsoft.com/office/drawing/2014/main" val="1807520075"/>
                  </a:ext>
                </a:extLst>
              </a:tr>
              <a:tr h="1398459">
                <a:tc>
                  <a:txBody>
                    <a:bodyPr/>
                    <a:lstStyle/>
                    <a:p>
                      <a:pPr marL="285750" indent="-285750">
                        <a:buClrTx/>
                        <a:buFont typeface="Arial" panose="020B0604020202020204" pitchFamily="34" charset="0"/>
                        <a:buChar char="•"/>
                      </a:pPr>
                      <a:r>
                        <a:rPr lang="en-US" sz="2200" dirty="0" err="1">
                          <a:solidFill>
                            <a:schemeClr val="tx1"/>
                          </a:solidFill>
                        </a:rPr>
                        <a:t>Limpiar</a:t>
                      </a:r>
                      <a:r>
                        <a:rPr lang="en-US" sz="2200" dirty="0">
                          <a:solidFill>
                            <a:schemeClr val="tx1"/>
                          </a:solidFill>
                        </a:rPr>
                        <a:t> y </a:t>
                      </a:r>
                      <a:r>
                        <a:rPr lang="en-US" sz="2200" dirty="0" err="1">
                          <a:solidFill>
                            <a:schemeClr val="tx1"/>
                          </a:solidFill>
                        </a:rPr>
                        <a:t>disinfectar</a:t>
                      </a:r>
                      <a:r>
                        <a:rPr lang="en-US" sz="2200" dirty="0">
                          <a:solidFill>
                            <a:schemeClr val="tx1"/>
                          </a:solidFill>
                        </a:rPr>
                        <a:t>:</a:t>
                      </a:r>
                    </a:p>
                    <a:p>
                      <a:pPr marL="742950" lvl="1" indent="-285750">
                        <a:buClrTx/>
                        <a:buFont typeface="Arial" panose="020B0604020202020204" pitchFamily="34" charset="0"/>
                        <a:buChar char="•"/>
                      </a:pPr>
                      <a:r>
                        <a:rPr lang="en-US" sz="2200" dirty="0">
                          <a:solidFill>
                            <a:schemeClr val="tx1"/>
                          </a:solidFill>
                        </a:rPr>
                        <a:t>Superficies </a:t>
                      </a:r>
                      <a:r>
                        <a:rPr lang="en-US" sz="2200" dirty="0" err="1">
                          <a:solidFill>
                            <a:schemeClr val="tx1"/>
                          </a:solidFill>
                        </a:rPr>
                        <a:t>ambientales</a:t>
                      </a:r>
                      <a:endParaRPr lang="en-US" sz="2200" dirty="0">
                        <a:solidFill>
                          <a:schemeClr val="tx1"/>
                        </a:solidFill>
                      </a:endParaRPr>
                    </a:p>
                    <a:p>
                      <a:pPr marL="742950" lvl="1" indent="-285750">
                        <a:buClrTx/>
                        <a:buFont typeface="Arial" panose="020B0604020202020204" pitchFamily="34" charset="0"/>
                        <a:buChar char="•"/>
                      </a:pPr>
                      <a:r>
                        <a:rPr lang="en-US" sz="2200" dirty="0" err="1">
                          <a:solidFill>
                            <a:schemeClr val="tx1"/>
                          </a:solidFill>
                        </a:rPr>
                        <a:t>Equipo</a:t>
                      </a:r>
                      <a:r>
                        <a:rPr lang="en-US" sz="2200" dirty="0">
                          <a:solidFill>
                            <a:schemeClr val="tx1"/>
                          </a:solidFill>
                        </a:rPr>
                        <a:t> </a:t>
                      </a:r>
                      <a:r>
                        <a:rPr lang="en-US" sz="2200" dirty="0" err="1">
                          <a:solidFill>
                            <a:schemeClr val="tx1"/>
                          </a:solidFill>
                        </a:rPr>
                        <a:t>reutilizable</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Limpieza inadecuada de superficies ambientales
No limpiar equipo reutilizable entre residentes</a:t>
                      </a:r>
                    </a:p>
                    <a:p>
                      <a:pPr marL="285750" indent="-285750">
                        <a:buFont typeface="Arial" panose="020B0604020202020204" pitchFamily="34" charset="0"/>
                        <a:buChar char="•"/>
                      </a:pPr>
                      <a:r>
                        <a:rPr lang="es-ES" sz="2200" b="0" dirty="0"/>
                        <a:t>No limpiar equipo reutilizable de los residentes, es decir, la maquinilla de afeitar eléctrica o el lavabo</a:t>
                      </a:r>
                      <a:endParaRPr lang="es-MX" sz="2200" b="0" noProof="0" dirty="0"/>
                    </a:p>
                  </a:txBody>
                  <a:tcPr/>
                </a:tc>
                <a:extLst>
                  <a:ext uri="{0D108BD9-81ED-4DB2-BD59-A6C34878D82A}">
                    <a16:rowId xmlns:a16="http://schemas.microsoft.com/office/drawing/2014/main" val="1167914293"/>
                  </a:ext>
                </a:extLst>
              </a:tr>
              <a:tr h="15120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Designe</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r>
                        <a:rPr lang="en-US" sz="2200" dirty="0">
                          <a:solidFill>
                            <a:schemeClr val="tx1"/>
                          </a:solidFill>
                        </a:rPr>
                        <a:t> del </a:t>
                      </a:r>
                      <a:r>
                        <a:rPr lang="en-US" sz="2200" dirty="0" err="1">
                          <a:solidFill>
                            <a:schemeClr val="tx1"/>
                          </a:solidFill>
                        </a:rPr>
                        <a:t>residente</a:t>
                      </a:r>
                      <a:r>
                        <a:rPr lang="en-US" sz="2200" dirty="0">
                          <a:solidFill>
                            <a:schemeClr val="tx1"/>
                          </a:solidFill>
                        </a:rPr>
                        <a:t> (solo para </a:t>
                      </a:r>
                      <a:r>
                        <a:rPr lang="en-US" sz="2200" dirty="0" err="1">
                          <a:solidFill>
                            <a:schemeClr val="tx1"/>
                          </a:solidFill>
                        </a:rPr>
                        <a:t>uso</a:t>
                      </a:r>
                      <a:r>
                        <a:rPr lang="en-US" sz="2200" dirty="0">
                          <a:solidFill>
                            <a:schemeClr val="tx1"/>
                          </a:solidFill>
                        </a:rPr>
                        <a:t> individual)</a:t>
                      </a:r>
                    </a:p>
                    <a:p>
                      <a:pPr>
                        <a:buClrTx/>
                      </a:pP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No </a:t>
                      </a:r>
                      <a:r>
                        <a:rPr lang="en-US" sz="2200" dirty="0" err="1">
                          <a:solidFill>
                            <a:schemeClr val="tx1"/>
                          </a:solidFill>
                        </a:rPr>
                        <a:t>limpiar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despu</a:t>
                      </a:r>
                      <a:r>
                        <a:rPr lang="es-ES" sz="2200" dirty="0"/>
                        <a:t>é</a:t>
                      </a:r>
                      <a:r>
                        <a:rPr lang="en-US" sz="2200" dirty="0">
                          <a:solidFill>
                            <a:schemeClr val="tx1"/>
                          </a:solidFill>
                        </a:rPr>
                        <a:t>s de </a:t>
                      </a:r>
                      <a:r>
                        <a:rPr lang="en-US" sz="2200" dirty="0" err="1">
                          <a:solidFill>
                            <a:schemeClr val="tx1"/>
                          </a:solidFill>
                        </a:rPr>
                        <a:t>su</a:t>
                      </a:r>
                      <a:r>
                        <a:rPr lang="en-US" sz="2200" dirty="0">
                          <a:solidFill>
                            <a:schemeClr val="tx1"/>
                          </a:solidFill>
                        </a:rPr>
                        <a:t> </a:t>
                      </a:r>
                      <a:r>
                        <a:rPr lang="en-US" sz="2200" dirty="0" err="1">
                          <a:solidFill>
                            <a:schemeClr val="tx1"/>
                          </a:solidFill>
                        </a:rPr>
                        <a:t>uso</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Compartir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entre </a:t>
                      </a:r>
                      <a:r>
                        <a:rPr lang="en-US" sz="2200" dirty="0" err="1">
                          <a:solidFill>
                            <a:schemeClr val="tx1"/>
                          </a:solidFill>
                        </a:rPr>
                        <a:t>los</a:t>
                      </a:r>
                      <a:r>
                        <a:rPr lang="en-US" sz="2200" dirty="0">
                          <a:solidFill>
                            <a:schemeClr val="tx1"/>
                          </a:solidFill>
                        </a:rPr>
                        <a:t> </a:t>
                      </a:r>
                      <a:r>
                        <a:rPr lang="en-US" sz="2200" dirty="0" err="1">
                          <a:solidFill>
                            <a:schemeClr val="tx1"/>
                          </a:solidFill>
                        </a:rPr>
                        <a:t>residentes</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Guardar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en</a:t>
                      </a:r>
                      <a:r>
                        <a:rPr lang="en-US" sz="2200" dirty="0">
                          <a:solidFill>
                            <a:schemeClr val="tx1"/>
                          </a:solidFill>
                        </a:rPr>
                        <a:t> un </a:t>
                      </a:r>
                      <a:r>
                        <a:rPr lang="es-ES" sz="2200" dirty="0"/>
                        <a:t>á</a:t>
                      </a:r>
                      <a:r>
                        <a:rPr lang="en-US" sz="2200" dirty="0">
                          <a:solidFill>
                            <a:schemeClr val="tx1"/>
                          </a:solidFill>
                        </a:rPr>
                        <a:t>rea </a:t>
                      </a:r>
                      <a:r>
                        <a:rPr lang="en-US" sz="2200" dirty="0" err="1">
                          <a:solidFill>
                            <a:schemeClr val="tx1"/>
                          </a:solidFill>
                        </a:rPr>
                        <a:t>sucia</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Tocar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con manos o </a:t>
                      </a:r>
                      <a:r>
                        <a:rPr lang="en-US" sz="2200" dirty="0" err="1">
                          <a:solidFill>
                            <a:schemeClr val="tx1"/>
                          </a:solidFill>
                        </a:rPr>
                        <a:t>guantes</a:t>
                      </a:r>
                      <a:r>
                        <a:rPr lang="en-US" sz="2200" dirty="0">
                          <a:solidFill>
                            <a:schemeClr val="tx1"/>
                          </a:solidFill>
                        </a:rPr>
                        <a:t> </a:t>
                      </a:r>
                      <a:r>
                        <a:rPr lang="en-US" sz="2200" dirty="0" err="1">
                          <a:solidFill>
                            <a:schemeClr val="tx1"/>
                          </a:solidFill>
                        </a:rPr>
                        <a:t>sucio</a:t>
                      </a:r>
                      <a:endParaRPr lang="en-US" sz="2200" dirty="0">
                        <a:solidFill>
                          <a:schemeClr val="tx1"/>
                        </a:solidFill>
                      </a:endParaRPr>
                    </a:p>
                  </a:txBody>
                  <a:tcPr/>
                </a:tc>
                <a:extLst>
                  <a:ext uri="{0D108BD9-81ED-4DB2-BD59-A6C34878D82A}">
                    <a16:rowId xmlns:a16="http://schemas.microsoft.com/office/drawing/2014/main" val="2397300978"/>
                  </a:ext>
                </a:extLst>
              </a:tr>
            </a:tbl>
          </a:graphicData>
        </a:graphic>
      </p:graphicFrame>
      <p:sp>
        <p:nvSpPr>
          <p:cNvPr id="5" name="Rectangle 4">
            <a:extLst>
              <a:ext uri="{FF2B5EF4-FFF2-40B4-BE49-F238E27FC236}">
                <a16:creationId xmlns:a16="http://schemas.microsoft.com/office/drawing/2014/main" id="{C34213B2-65D8-A970-57CA-52ABE1993AE2}"/>
              </a:ext>
            </a:extLst>
          </p:cNvPr>
          <p:cNvSpPr/>
          <p:nvPr/>
        </p:nvSpPr>
        <p:spPr>
          <a:xfrm>
            <a:off x="101600" y="3733800"/>
            <a:ext cx="11988800" cy="1524000"/>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5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B441-798C-4D3C-8B86-4BB6B6009B18}"/>
              </a:ext>
            </a:extLst>
          </p:cNvPr>
          <p:cNvSpPr/>
          <p:nvPr/>
        </p:nvSpPr>
        <p:spPr>
          <a:xfrm>
            <a:off x="8077200" y="5715000"/>
            <a:ext cx="4013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71685E5-EFE1-40D8-9E74-9B476BF16004}"/>
              </a:ext>
            </a:extLst>
          </p:cNvPr>
          <p:cNvSpPr>
            <a:spLocks noGrp="1"/>
          </p:cNvSpPr>
          <p:nvPr>
            <p:ph type="sldNum" sz="quarter" idx="14"/>
          </p:nvPr>
        </p:nvSpPr>
        <p:spPr/>
        <p:txBody>
          <a:bodyPr/>
          <a:lstStyle/>
          <a:p>
            <a:pPr>
              <a:defRPr/>
            </a:pPr>
            <a:fld id="{8F175D74-ED98-4489-9FB3-9363BDDBA762}" type="slidenum">
              <a:rPr lang="en-US" smtClean="0"/>
              <a:pPr>
                <a:defRPr/>
              </a:pPr>
              <a:t>21</a:t>
            </a:fld>
            <a:endParaRPr lang="en-US" dirty="0">
              <a:solidFill>
                <a:schemeClr val="bg1"/>
              </a:solidFill>
            </a:endParaRPr>
          </a:p>
        </p:txBody>
      </p:sp>
      <p:sp>
        <p:nvSpPr>
          <p:cNvPr id="9" name="Title 1">
            <a:extLst>
              <a:ext uri="{FF2B5EF4-FFF2-40B4-BE49-F238E27FC236}">
                <a16:creationId xmlns:a16="http://schemas.microsoft.com/office/drawing/2014/main" id="{227D797D-F2EC-C9AD-229A-090AD6C085B9}"/>
              </a:ext>
            </a:extLst>
          </p:cNvPr>
          <p:cNvSpPr>
            <a:spLocks noGrp="1"/>
          </p:cNvSpPr>
          <p:nvPr>
            <p:ph type="title"/>
          </p:nvPr>
        </p:nvSpPr>
        <p:spPr>
          <a:xfrm>
            <a:off x="457200" y="273293"/>
            <a:ext cx="9830764" cy="869707"/>
          </a:xfrm>
        </p:spPr>
        <p:txBody>
          <a:bodyPr/>
          <a:lstStyle/>
          <a:p>
            <a:pPr eaLnBrk="0" fontAlgn="base" hangingPunct="0">
              <a:spcAft>
                <a:spcPct val="0"/>
              </a:spcAft>
            </a:pPr>
            <a:r>
              <a:rPr lang="es-ES" sz="3200" dirty="0">
                <a:solidFill>
                  <a:schemeClr val="tx2"/>
                </a:solidFill>
              </a:rPr>
              <a:t>Prácticas de IPC y lapsos durante el cuidado de la piel</a:t>
            </a:r>
            <a:endParaRPr lang="en-US" sz="3200" b="1" dirty="0">
              <a:solidFill>
                <a:schemeClr val="tx2"/>
              </a:solidFill>
            </a:endParaRPr>
          </a:p>
        </p:txBody>
      </p:sp>
      <p:graphicFrame>
        <p:nvGraphicFramePr>
          <p:cNvPr id="11" name="Content Placeholder 10">
            <a:extLst>
              <a:ext uri="{FF2B5EF4-FFF2-40B4-BE49-F238E27FC236}">
                <a16:creationId xmlns:a16="http://schemas.microsoft.com/office/drawing/2014/main" id="{CB571B14-2215-DF8F-DAC6-A47BB6A37D5F}"/>
              </a:ext>
            </a:extLst>
          </p:cNvPr>
          <p:cNvGraphicFramePr>
            <a:graphicFrameLocks noGrp="1"/>
          </p:cNvGraphicFramePr>
          <p:nvPr>
            <p:ph idx="1"/>
            <p:extLst>
              <p:ext uri="{D42A27DB-BD31-4B8C-83A1-F6EECF244321}">
                <p14:modId xmlns:p14="http://schemas.microsoft.com/office/powerpoint/2010/main" val="4164371460"/>
              </p:ext>
            </p:extLst>
          </p:nvPr>
        </p:nvGraphicFramePr>
        <p:xfrm>
          <a:off x="228600" y="990600"/>
          <a:ext cx="11734800" cy="5728044"/>
        </p:xfrm>
        <a:graphic>
          <a:graphicData uri="http://schemas.openxmlformats.org/drawingml/2006/table">
            <a:tbl>
              <a:tblPr firstRow="1" bandRow="1">
                <a:tableStyleId>{5C22544A-7EE6-4342-B048-85BDC9FD1C3A}</a:tableStyleId>
              </a:tblPr>
              <a:tblGrid>
                <a:gridCol w="4840605">
                  <a:extLst>
                    <a:ext uri="{9D8B030D-6E8A-4147-A177-3AD203B41FA5}">
                      <a16:colId xmlns:a16="http://schemas.microsoft.com/office/drawing/2014/main" val="1733689736"/>
                    </a:ext>
                  </a:extLst>
                </a:gridCol>
                <a:gridCol w="6894195">
                  <a:extLst>
                    <a:ext uri="{9D8B030D-6E8A-4147-A177-3AD203B41FA5}">
                      <a16:colId xmlns:a16="http://schemas.microsoft.com/office/drawing/2014/main" val="1798402890"/>
                    </a:ext>
                  </a:extLst>
                </a:gridCol>
              </a:tblGrid>
              <a:tr h="116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Prácticas de prevención y control de infecciones (IPC)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noProof="0" dirty="0"/>
                        <a:t>Fallas de prácticas de IPC que pueden conducir a la propagación de gérmenes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42487239"/>
                  </a:ext>
                </a:extLst>
              </a:tr>
              <a:tr h="46698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Realizar la higiene de manos</a:t>
                      </a:r>
                    </a:p>
                  </a:txBody>
                  <a:tcPr/>
                </a:tc>
                <a:tc>
                  <a:txBody>
                    <a:bodyPr/>
                    <a:lstStyle/>
                    <a:p>
                      <a:pPr marL="342900" indent="-342900">
                        <a:buClrTx/>
                        <a:buFont typeface="Arial" panose="020B0604020202020204" pitchFamily="34" charset="0"/>
                        <a:buChar char="•"/>
                      </a:pPr>
                      <a:r>
                        <a:rPr lang="en-US" sz="2200" dirty="0" err="1">
                          <a:solidFill>
                            <a:schemeClr val="tx1"/>
                          </a:solidFill>
                        </a:rPr>
                        <a:t>Oportunidades</a:t>
                      </a:r>
                      <a:r>
                        <a:rPr lang="en-US" sz="2200" dirty="0">
                          <a:solidFill>
                            <a:schemeClr val="tx1"/>
                          </a:solidFill>
                        </a:rPr>
                        <a:t> </a:t>
                      </a:r>
                      <a:r>
                        <a:rPr lang="en-US" sz="2200" dirty="0" err="1">
                          <a:solidFill>
                            <a:schemeClr val="tx1"/>
                          </a:solidFill>
                        </a:rPr>
                        <a:t>perdidas</a:t>
                      </a:r>
                      <a:r>
                        <a:rPr lang="en-US" sz="2200" dirty="0">
                          <a:solidFill>
                            <a:schemeClr val="tx1"/>
                          </a:solidFill>
                        </a:rPr>
                        <a:t> de </a:t>
                      </a:r>
                      <a:r>
                        <a:rPr lang="en-US" sz="2200" dirty="0" err="1">
                          <a:solidFill>
                            <a:schemeClr val="tx1"/>
                          </a:solidFill>
                        </a:rPr>
                        <a:t>higiene</a:t>
                      </a:r>
                      <a:r>
                        <a:rPr lang="en-US" sz="2200" dirty="0">
                          <a:solidFill>
                            <a:schemeClr val="tx1"/>
                          </a:solidFill>
                        </a:rPr>
                        <a:t> de manos</a:t>
                      </a:r>
                    </a:p>
                  </a:txBody>
                  <a:tcPr/>
                </a:tc>
                <a:extLst>
                  <a:ext uri="{0D108BD9-81ED-4DB2-BD59-A6C34878D82A}">
                    <a16:rowId xmlns:a16="http://schemas.microsoft.com/office/drawing/2014/main" val="2906031091"/>
                  </a:ext>
                </a:extLst>
              </a:tr>
              <a:tr h="11009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Seleccionar y utilizar correctamente el PPE</a:t>
                      </a:r>
                      <a:r>
                        <a:rPr lang="en-US" sz="2200" dirty="0">
                          <a:solidFill>
                            <a:schemeClr val="tx1"/>
                          </a:solidFill>
                        </a:rPr>
                        <a:t> </a:t>
                      </a:r>
                    </a:p>
                    <a:p>
                      <a:pPr marL="0" indent="0">
                        <a:buClrTx/>
                        <a:buFont typeface="Arial" panose="020B0604020202020204" pitchFamily="34" charset="0"/>
                        <a:buNone/>
                      </a:pPr>
                      <a:endParaRPr lang="en-US" sz="2200" dirty="0">
                        <a:solidFill>
                          <a:schemeClr val="tx1"/>
                        </a:solidFill>
                      </a:endParaRPr>
                    </a:p>
                  </a:txBody>
                  <a:tcPr/>
                </a:tc>
                <a:tc>
                  <a:txBody>
                    <a:bodyPr/>
                    <a:lstStyle/>
                    <a:p>
                      <a:pPr marL="285750" indent="-285750">
                        <a:buClrTx/>
                        <a:buFont typeface="Arial" panose="020B0604020202020204" pitchFamily="34" charset="0"/>
                        <a:buChar char="•"/>
                      </a:pPr>
                      <a:r>
                        <a:rPr lang="es-ES" sz="2200" dirty="0"/>
                        <a:t>Selección inadecuada de PPE</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Uso</a:t>
                      </a:r>
                      <a:r>
                        <a:rPr lang="en-US" sz="2200" dirty="0">
                          <a:solidFill>
                            <a:schemeClr val="tx1"/>
                          </a:solidFill>
                        </a:rPr>
                        <a:t> </a:t>
                      </a:r>
                      <a:r>
                        <a:rPr lang="en-US" sz="2200" dirty="0" err="1">
                          <a:solidFill>
                            <a:schemeClr val="tx1"/>
                          </a:solidFill>
                        </a:rPr>
                        <a:t>inadecuado</a:t>
                      </a:r>
                      <a:r>
                        <a:rPr lang="en-US" sz="2200" dirty="0">
                          <a:solidFill>
                            <a:schemeClr val="tx1"/>
                          </a:solidFill>
                        </a:rPr>
                        <a:t> de PPE</a:t>
                      </a:r>
                    </a:p>
                    <a:p>
                      <a:pPr marL="285750" indent="-285750">
                        <a:buClrTx/>
                        <a:buFont typeface="Arial" panose="020B0604020202020204" pitchFamily="34" charset="0"/>
                        <a:buChar char="•"/>
                      </a:pPr>
                      <a:r>
                        <a:rPr lang="en-US" sz="2200" dirty="0" err="1">
                          <a:solidFill>
                            <a:schemeClr val="tx1"/>
                          </a:solidFill>
                        </a:rPr>
                        <a:t>Aplica</a:t>
                      </a:r>
                      <a:r>
                        <a:rPr lang="es-ES" sz="2400" dirty="0" err="1">
                          <a:solidFill>
                            <a:schemeClr val="tx1"/>
                          </a:solidFill>
                        </a:rPr>
                        <a:t>c</a:t>
                      </a:r>
                      <a:r>
                        <a:rPr lang="es-ES" sz="2200" dirty="0" err="1"/>
                        <a:t>ión</a:t>
                      </a:r>
                      <a:r>
                        <a:rPr lang="en-US" sz="2200" dirty="0">
                          <a:solidFill>
                            <a:schemeClr val="tx1"/>
                          </a:solidFill>
                        </a:rPr>
                        <a:t> o </a:t>
                      </a:r>
                      <a:r>
                        <a:rPr lang="en-US" sz="2200" dirty="0" err="1">
                          <a:solidFill>
                            <a:schemeClr val="tx1"/>
                          </a:solidFill>
                        </a:rPr>
                        <a:t>retiro</a:t>
                      </a:r>
                      <a:r>
                        <a:rPr lang="en-US" sz="2200" dirty="0">
                          <a:solidFill>
                            <a:schemeClr val="tx1"/>
                          </a:solidFill>
                        </a:rPr>
                        <a:t> </a:t>
                      </a:r>
                      <a:r>
                        <a:rPr lang="en-US" sz="2200" dirty="0" err="1">
                          <a:solidFill>
                            <a:schemeClr val="tx1"/>
                          </a:solidFill>
                        </a:rPr>
                        <a:t>incorrecto</a:t>
                      </a:r>
                      <a:r>
                        <a:rPr lang="en-US" sz="2200" dirty="0">
                          <a:solidFill>
                            <a:schemeClr val="tx1"/>
                          </a:solidFill>
                        </a:rPr>
                        <a:t> del PPE</a:t>
                      </a:r>
                    </a:p>
                  </a:txBody>
                  <a:tcPr/>
                </a:tc>
                <a:extLst>
                  <a:ext uri="{0D108BD9-81ED-4DB2-BD59-A6C34878D82A}">
                    <a16:rowId xmlns:a16="http://schemas.microsoft.com/office/drawing/2014/main" val="1807520075"/>
                  </a:ext>
                </a:extLst>
              </a:tr>
              <a:tr h="1398459">
                <a:tc>
                  <a:txBody>
                    <a:bodyPr/>
                    <a:lstStyle/>
                    <a:p>
                      <a:pPr marL="285750" indent="-285750">
                        <a:buClrTx/>
                        <a:buFont typeface="Arial" panose="020B0604020202020204" pitchFamily="34" charset="0"/>
                        <a:buChar char="•"/>
                      </a:pPr>
                      <a:r>
                        <a:rPr lang="en-US" sz="2200" dirty="0" err="1">
                          <a:solidFill>
                            <a:schemeClr val="tx1"/>
                          </a:solidFill>
                        </a:rPr>
                        <a:t>Limpiar</a:t>
                      </a:r>
                      <a:r>
                        <a:rPr lang="en-US" sz="2200" dirty="0">
                          <a:solidFill>
                            <a:schemeClr val="tx1"/>
                          </a:solidFill>
                        </a:rPr>
                        <a:t> y </a:t>
                      </a:r>
                      <a:r>
                        <a:rPr lang="en-US" sz="2200" dirty="0" err="1">
                          <a:solidFill>
                            <a:schemeClr val="tx1"/>
                          </a:solidFill>
                        </a:rPr>
                        <a:t>disinfectar</a:t>
                      </a:r>
                      <a:r>
                        <a:rPr lang="en-US" sz="2200" dirty="0">
                          <a:solidFill>
                            <a:schemeClr val="tx1"/>
                          </a:solidFill>
                        </a:rPr>
                        <a:t>:</a:t>
                      </a:r>
                    </a:p>
                    <a:p>
                      <a:pPr marL="742950" lvl="1" indent="-285750">
                        <a:buClrTx/>
                        <a:buFont typeface="Arial" panose="020B0604020202020204" pitchFamily="34" charset="0"/>
                        <a:buChar char="•"/>
                      </a:pPr>
                      <a:r>
                        <a:rPr lang="en-US" sz="2200" dirty="0">
                          <a:solidFill>
                            <a:schemeClr val="tx1"/>
                          </a:solidFill>
                        </a:rPr>
                        <a:t>Superficies </a:t>
                      </a:r>
                      <a:r>
                        <a:rPr lang="en-US" sz="2200" dirty="0" err="1">
                          <a:solidFill>
                            <a:schemeClr val="tx1"/>
                          </a:solidFill>
                        </a:rPr>
                        <a:t>ambientales</a:t>
                      </a:r>
                      <a:endParaRPr lang="en-US" sz="2200" dirty="0">
                        <a:solidFill>
                          <a:schemeClr val="tx1"/>
                        </a:solidFill>
                      </a:endParaRPr>
                    </a:p>
                    <a:p>
                      <a:pPr marL="742950" lvl="1" indent="-285750">
                        <a:buClrTx/>
                        <a:buFont typeface="Arial" panose="020B0604020202020204" pitchFamily="34" charset="0"/>
                        <a:buChar char="•"/>
                      </a:pPr>
                      <a:r>
                        <a:rPr lang="en-US" sz="2200" dirty="0" err="1">
                          <a:solidFill>
                            <a:schemeClr val="tx1"/>
                          </a:solidFill>
                        </a:rPr>
                        <a:t>Equipo</a:t>
                      </a:r>
                      <a:r>
                        <a:rPr lang="en-US" sz="2200" dirty="0">
                          <a:solidFill>
                            <a:schemeClr val="tx1"/>
                          </a:solidFill>
                        </a:rPr>
                        <a:t> </a:t>
                      </a:r>
                      <a:r>
                        <a:rPr lang="en-US" sz="2200" dirty="0" err="1">
                          <a:solidFill>
                            <a:schemeClr val="tx1"/>
                          </a:solidFill>
                        </a:rPr>
                        <a:t>reutilizable</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noProof="0" dirty="0"/>
                        <a:t>Limpieza inadecuada de superficies ambientales
No limpiar equipo reutilizable entre residentes</a:t>
                      </a:r>
                    </a:p>
                    <a:p>
                      <a:pPr marL="285750" indent="-285750">
                        <a:buFont typeface="Arial" panose="020B0604020202020204" pitchFamily="34" charset="0"/>
                        <a:buChar char="•"/>
                      </a:pPr>
                      <a:r>
                        <a:rPr lang="es-ES" sz="2200" b="0" dirty="0"/>
                        <a:t>No limpiar equipo reutilizable de los residentes, es decir, la maquinilla de afeitar eléctrica o el lavabo</a:t>
                      </a:r>
                      <a:endParaRPr lang="es-MX" sz="2200" b="0" noProof="0" dirty="0"/>
                    </a:p>
                  </a:txBody>
                  <a:tcPr/>
                </a:tc>
                <a:extLst>
                  <a:ext uri="{0D108BD9-81ED-4DB2-BD59-A6C34878D82A}">
                    <a16:rowId xmlns:a16="http://schemas.microsoft.com/office/drawing/2014/main" val="1167914293"/>
                  </a:ext>
                </a:extLst>
              </a:tr>
              <a:tr h="15120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Designe</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para </a:t>
                      </a:r>
                      <a:r>
                        <a:rPr lang="en-US" sz="2200" dirty="0" err="1">
                          <a:solidFill>
                            <a:schemeClr val="tx1"/>
                          </a:solidFill>
                        </a:rPr>
                        <a:t>el</a:t>
                      </a:r>
                      <a:r>
                        <a:rPr lang="en-US" sz="2200" dirty="0">
                          <a:solidFill>
                            <a:schemeClr val="tx1"/>
                          </a:solidFill>
                        </a:rPr>
                        <a:t> </a:t>
                      </a:r>
                      <a:r>
                        <a:rPr lang="en-US" sz="2200" dirty="0" err="1">
                          <a:solidFill>
                            <a:schemeClr val="tx1"/>
                          </a:solidFill>
                        </a:rPr>
                        <a:t>cuidado</a:t>
                      </a:r>
                      <a:r>
                        <a:rPr lang="en-US" sz="2200" dirty="0">
                          <a:solidFill>
                            <a:schemeClr val="tx1"/>
                          </a:solidFill>
                        </a:rPr>
                        <a:t> de la </a:t>
                      </a:r>
                      <a:r>
                        <a:rPr lang="en-US" sz="2200" dirty="0" err="1">
                          <a:solidFill>
                            <a:schemeClr val="tx1"/>
                          </a:solidFill>
                        </a:rPr>
                        <a:t>piel</a:t>
                      </a:r>
                      <a:r>
                        <a:rPr lang="en-US" sz="2200" dirty="0">
                          <a:solidFill>
                            <a:schemeClr val="tx1"/>
                          </a:solidFill>
                        </a:rPr>
                        <a:t> del </a:t>
                      </a:r>
                      <a:r>
                        <a:rPr lang="en-US" sz="2200" dirty="0" err="1">
                          <a:solidFill>
                            <a:schemeClr val="tx1"/>
                          </a:solidFill>
                        </a:rPr>
                        <a:t>residente</a:t>
                      </a:r>
                      <a:r>
                        <a:rPr lang="en-US" sz="2200" dirty="0">
                          <a:solidFill>
                            <a:schemeClr val="tx1"/>
                          </a:solidFill>
                        </a:rPr>
                        <a:t> (solo para </a:t>
                      </a:r>
                      <a:r>
                        <a:rPr lang="en-US" sz="2200" dirty="0" err="1">
                          <a:solidFill>
                            <a:schemeClr val="tx1"/>
                          </a:solidFill>
                        </a:rPr>
                        <a:t>uso</a:t>
                      </a:r>
                      <a:r>
                        <a:rPr lang="en-US" sz="2200" dirty="0">
                          <a:solidFill>
                            <a:schemeClr val="tx1"/>
                          </a:solidFill>
                        </a:rPr>
                        <a:t> individual)</a:t>
                      </a:r>
                    </a:p>
                    <a:p>
                      <a:pPr>
                        <a:buClrTx/>
                      </a:pPr>
                      <a:endParaRPr lang="en-US" sz="22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No </a:t>
                      </a:r>
                      <a:r>
                        <a:rPr lang="en-US" sz="2200" dirty="0" err="1">
                          <a:solidFill>
                            <a:schemeClr val="tx1"/>
                          </a:solidFill>
                        </a:rPr>
                        <a:t>limpiar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despu</a:t>
                      </a:r>
                      <a:r>
                        <a:rPr lang="es-ES" sz="2200" dirty="0"/>
                        <a:t>é</a:t>
                      </a:r>
                      <a:r>
                        <a:rPr lang="en-US" sz="2200" dirty="0">
                          <a:solidFill>
                            <a:schemeClr val="tx1"/>
                          </a:solidFill>
                        </a:rPr>
                        <a:t>s de </a:t>
                      </a:r>
                      <a:r>
                        <a:rPr lang="en-US" sz="2200" dirty="0" err="1">
                          <a:solidFill>
                            <a:schemeClr val="tx1"/>
                          </a:solidFill>
                        </a:rPr>
                        <a:t>su</a:t>
                      </a:r>
                      <a:r>
                        <a:rPr lang="en-US" sz="2200" dirty="0">
                          <a:solidFill>
                            <a:schemeClr val="tx1"/>
                          </a:solidFill>
                        </a:rPr>
                        <a:t> </a:t>
                      </a:r>
                      <a:r>
                        <a:rPr lang="en-US" sz="2200" dirty="0" err="1">
                          <a:solidFill>
                            <a:schemeClr val="tx1"/>
                          </a:solidFill>
                        </a:rPr>
                        <a:t>uso</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Compartir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entre </a:t>
                      </a:r>
                      <a:r>
                        <a:rPr lang="en-US" sz="2200" dirty="0" err="1">
                          <a:solidFill>
                            <a:schemeClr val="tx1"/>
                          </a:solidFill>
                        </a:rPr>
                        <a:t>los</a:t>
                      </a:r>
                      <a:r>
                        <a:rPr lang="en-US" sz="2200" dirty="0">
                          <a:solidFill>
                            <a:schemeClr val="tx1"/>
                          </a:solidFill>
                        </a:rPr>
                        <a:t> </a:t>
                      </a:r>
                      <a:r>
                        <a:rPr lang="en-US" sz="2200" dirty="0" err="1">
                          <a:solidFill>
                            <a:schemeClr val="tx1"/>
                          </a:solidFill>
                        </a:rPr>
                        <a:t>residentes</a:t>
                      </a:r>
                      <a:endParaRPr lang="en-US" sz="2200" dirty="0">
                        <a:solidFill>
                          <a:schemeClr val="tx1"/>
                        </a:solidFill>
                      </a:endParaRPr>
                    </a:p>
                    <a:p>
                      <a:pPr marL="285750" indent="-285750">
                        <a:buClrTx/>
                        <a:buFont typeface="Arial" panose="020B0604020202020204" pitchFamily="34" charset="0"/>
                        <a:buChar char="•"/>
                      </a:pPr>
                      <a:r>
                        <a:rPr lang="en-US" sz="2200" dirty="0" err="1">
                          <a:solidFill>
                            <a:schemeClr val="tx1"/>
                          </a:solidFill>
                        </a:rPr>
                        <a:t>Guardar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a:t>
                      </a:r>
                      <a:r>
                        <a:rPr lang="en-US" sz="2200" dirty="0" err="1">
                          <a:solidFill>
                            <a:schemeClr val="tx1"/>
                          </a:solidFill>
                        </a:rPr>
                        <a:t>en</a:t>
                      </a:r>
                      <a:r>
                        <a:rPr lang="en-US" sz="2200" dirty="0">
                          <a:solidFill>
                            <a:schemeClr val="tx1"/>
                          </a:solidFill>
                        </a:rPr>
                        <a:t> un </a:t>
                      </a:r>
                      <a:r>
                        <a:rPr lang="es-ES" sz="2200" dirty="0"/>
                        <a:t>á</a:t>
                      </a:r>
                      <a:r>
                        <a:rPr lang="en-US" sz="2200" dirty="0">
                          <a:solidFill>
                            <a:schemeClr val="tx1"/>
                          </a:solidFill>
                        </a:rPr>
                        <a:t>rea </a:t>
                      </a:r>
                      <a:r>
                        <a:rPr lang="en-US" sz="2200" dirty="0" err="1">
                          <a:solidFill>
                            <a:schemeClr val="tx1"/>
                          </a:solidFill>
                        </a:rPr>
                        <a:t>sucia</a:t>
                      </a:r>
                      <a:endParaRPr lang="en-US" sz="22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err="1">
                          <a:solidFill>
                            <a:schemeClr val="tx1"/>
                          </a:solidFill>
                        </a:rPr>
                        <a:t>Tocar</a:t>
                      </a:r>
                      <a:r>
                        <a:rPr lang="en-US" sz="2200" dirty="0">
                          <a:solidFill>
                            <a:schemeClr val="tx1"/>
                          </a:solidFill>
                        </a:rPr>
                        <a:t> </a:t>
                      </a:r>
                      <a:r>
                        <a:rPr lang="en-US" sz="2200" dirty="0" err="1">
                          <a:solidFill>
                            <a:schemeClr val="tx1"/>
                          </a:solidFill>
                        </a:rPr>
                        <a:t>los</a:t>
                      </a:r>
                      <a:r>
                        <a:rPr lang="en-US" sz="2200" dirty="0">
                          <a:solidFill>
                            <a:schemeClr val="tx1"/>
                          </a:solidFill>
                        </a:rPr>
                        <a:t> </a:t>
                      </a:r>
                      <a:r>
                        <a:rPr lang="en-US" sz="2200" dirty="0" err="1">
                          <a:solidFill>
                            <a:schemeClr val="tx1"/>
                          </a:solidFill>
                        </a:rPr>
                        <a:t>suministros</a:t>
                      </a:r>
                      <a:r>
                        <a:rPr lang="en-US" sz="2200" dirty="0">
                          <a:solidFill>
                            <a:schemeClr val="tx1"/>
                          </a:solidFill>
                        </a:rPr>
                        <a:t> con manos o </a:t>
                      </a:r>
                      <a:r>
                        <a:rPr lang="en-US" sz="2200" dirty="0" err="1">
                          <a:solidFill>
                            <a:schemeClr val="tx1"/>
                          </a:solidFill>
                        </a:rPr>
                        <a:t>guantes</a:t>
                      </a:r>
                      <a:r>
                        <a:rPr lang="en-US" sz="2200" dirty="0">
                          <a:solidFill>
                            <a:schemeClr val="tx1"/>
                          </a:solidFill>
                        </a:rPr>
                        <a:t> </a:t>
                      </a:r>
                      <a:r>
                        <a:rPr lang="en-US" sz="2200" dirty="0" err="1">
                          <a:solidFill>
                            <a:schemeClr val="tx1"/>
                          </a:solidFill>
                        </a:rPr>
                        <a:t>sucio</a:t>
                      </a:r>
                      <a:endParaRPr lang="en-US" sz="2200" dirty="0">
                        <a:solidFill>
                          <a:schemeClr val="tx1"/>
                        </a:solidFill>
                      </a:endParaRPr>
                    </a:p>
                  </a:txBody>
                  <a:tcPr/>
                </a:tc>
                <a:extLst>
                  <a:ext uri="{0D108BD9-81ED-4DB2-BD59-A6C34878D82A}">
                    <a16:rowId xmlns:a16="http://schemas.microsoft.com/office/drawing/2014/main" val="2397300978"/>
                  </a:ext>
                </a:extLst>
              </a:tr>
            </a:tbl>
          </a:graphicData>
        </a:graphic>
      </p:graphicFrame>
      <p:sp>
        <p:nvSpPr>
          <p:cNvPr id="5" name="Rectangle 4">
            <a:extLst>
              <a:ext uri="{FF2B5EF4-FFF2-40B4-BE49-F238E27FC236}">
                <a16:creationId xmlns:a16="http://schemas.microsoft.com/office/drawing/2014/main" id="{58690E20-04B1-8160-0B85-DEF0DCCFC5E0}"/>
              </a:ext>
            </a:extLst>
          </p:cNvPr>
          <p:cNvSpPr/>
          <p:nvPr/>
        </p:nvSpPr>
        <p:spPr>
          <a:xfrm>
            <a:off x="101600" y="5181600"/>
            <a:ext cx="11988800" cy="1509101"/>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21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9818-BFEC-4CBF-A134-D30629D8EE6D}"/>
              </a:ext>
            </a:extLst>
          </p:cNvPr>
          <p:cNvSpPr>
            <a:spLocks noGrp="1"/>
          </p:cNvSpPr>
          <p:nvPr>
            <p:ph type="title"/>
          </p:nvPr>
        </p:nvSpPr>
        <p:spPr/>
        <p:txBody>
          <a:bodyPr/>
          <a:lstStyle/>
          <a:p>
            <a:r>
              <a:rPr lang="es-MX" dirty="0">
                <a:solidFill>
                  <a:schemeClr val="tx2"/>
                </a:solidFill>
              </a:rPr>
              <a:t>Cuidado Perineal</a:t>
            </a:r>
          </a:p>
        </p:txBody>
      </p:sp>
      <p:sp>
        <p:nvSpPr>
          <p:cNvPr id="3" name="Content Placeholder 2">
            <a:extLst>
              <a:ext uri="{FF2B5EF4-FFF2-40B4-BE49-F238E27FC236}">
                <a16:creationId xmlns:a16="http://schemas.microsoft.com/office/drawing/2014/main" id="{5F36B4A9-C23A-4A10-86C2-B6E3D8256681}"/>
              </a:ext>
            </a:extLst>
          </p:cNvPr>
          <p:cNvSpPr>
            <a:spLocks noGrp="1"/>
          </p:cNvSpPr>
          <p:nvPr>
            <p:ph idx="1"/>
          </p:nvPr>
        </p:nvSpPr>
        <p:spPr>
          <a:xfrm>
            <a:off x="838200" y="1872492"/>
            <a:ext cx="7543800" cy="4144963"/>
          </a:xfrm>
        </p:spPr>
        <p:txBody>
          <a:bodyPr/>
          <a:lstStyle/>
          <a:p>
            <a:r>
              <a:rPr lang="es-ES" dirty="0"/>
              <a:t>El cuidado perineal (“Peri”) es la limpieza de la zona perineal (zona genital y anal)</a:t>
            </a:r>
          </a:p>
          <a:p>
            <a:r>
              <a:rPr lang="es-ES" dirty="0"/>
              <a:t>Necesario para los residentes que están postrados en cama, aquellos con incontinencia o aquellos con un catéter permanente </a:t>
            </a:r>
          </a:p>
          <a:p>
            <a:r>
              <a:rPr lang="es-ES" dirty="0"/>
              <a:t>Previene la ruptura de la piel y evita la picazón, el olor, el ardor y las infecciones. </a:t>
            </a:r>
          </a:p>
          <a:p>
            <a:r>
              <a:rPr lang="es-ES" dirty="0"/>
              <a:t>Realizar </a:t>
            </a:r>
            <a:r>
              <a:rPr lang="es-ES" b="1" dirty="0"/>
              <a:t>al menos una </a:t>
            </a:r>
            <a:r>
              <a:rPr lang="es-ES" dirty="0"/>
              <a:t>vez al día</a:t>
            </a:r>
            <a:endParaRPr lang="es-MX" dirty="0"/>
          </a:p>
        </p:txBody>
      </p:sp>
      <p:sp>
        <p:nvSpPr>
          <p:cNvPr id="4" name="Slide Number Placeholder 3">
            <a:extLst>
              <a:ext uri="{FF2B5EF4-FFF2-40B4-BE49-F238E27FC236}">
                <a16:creationId xmlns:a16="http://schemas.microsoft.com/office/drawing/2014/main" id="{D74C47B8-751D-4352-9F7B-B5AE07365D4C}"/>
              </a:ext>
            </a:extLst>
          </p:cNvPr>
          <p:cNvSpPr>
            <a:spLocks noGrp="1"/>
          </p:cNvSpPr>
          <p:nvPr>
            <p:ph type="sldNum" sz="quarter" idx="14"/>
          </p:nvPr>
        </p:nvSpPr>
        <p:spPr/>
        <p:txBody>
          <a:bodyPr/>
          <a:lstStyle/>
          <a:p>
            <a:pPr>
              <a:defRPr/>
            </a:pPr>
            <a:fld id="{8F175D74-ED98-4489-9FB3-9363BDDBA762}" type="slidenum">
              <a:rPr lang="en-US" smtClean="0"/>
              <a:pPr>
                <a:defRPr/>
              </a:pPr>
              <a:t>22</a:t>
            </a:fld>
            <a:endParaRPr lang="en-US" dirty="0">
              <a:solidFill>
                <a:schemeClr val="bg1"/>
              </a:solidFill>
            </a:endParaRPr>
          </a:p>
        </p:txBody>
      </p:sp>
      <p:pic>
        <p:nvPicPr>
          <p:cNvPr id="1026" name="Picture 2" descr="elderly care concept. social worker or volunteer takes care of and helps a bedridden elderly woman  with disabilities  in a nursing home. assistance to senior people at home. - bedridden stock illustrations">
            <a:extLst>
              <a:ext uri="{FF2B5EF4-FFF2-40B4-BE49-F238E27FC236}">
                <a16:creationId xmlns:a16="http://schemas.microsoft.com/office/drawing/2014/main" id="{2A2DBEDB-1E65-420C-A479-266049629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1" t="5820" r="9149"/>
          <a:stretch/>
        </p:blipFill>
        <p:spPr bwMode="auto">
          <a:xfrm>
            <a:off x="8303284" y="2613362"/>
            <a:ext cx="3880695" cy="2663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C7A53C4B-5519-4841-96C3-634BD225A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297788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50FA5E-DA03-4BA1-9DE2-2B7AEB5FD296}"/>
              </a:ext>
            </a:extLst>
          </p:cNvPr>
          <p:cNvSpPr>
            <a:spLocks noGrp="1"/>
          </p:cNvSpPr>
          <p:nvPr>
            <p:ph type="title"/>
          </p:nvPr>
        </p:nvSpPr>
        <p:spPr/>
        <p:txBody>
          <a:bodyPr/>
          <a:lstStyle/>
          <a:p>
            <a:r>
              <a:rPr lang="es-ES" dirty="0">
                <a:solidFill>
                  <a:srgbClr val="1F497D"/>
                </a:solidFill>
              </a:rPr>
              <a:t>Atención perineal: Prevención de infecciones</a:t>
            </a:r>
            <a:endParaRPr lang="en-US" dirty="0">
              <a:solidFill>
                <a:srgbClr val="1F497D"/>
              </a:solidFill>
            </a:endParaRPr>
          </a:p>
        </p:txBody>
      </p:sp>
      <p:sp>
        <p:nvSpPr>
          <p:cNvPr id="3" name="Content Placeholder 2">
            <a:extLst>
              <a:ext uri="{FF2B5EF4-FFF2-40B4-BE49-F238E27FC236}">
                <a16:creationId xmlns:a16="http://schemas.microsoft.com/office/drawing/2014/main" id="{BA1146D3-F39B-4207-96BF-6D92A58B5114}"/>
              </a:ext>
            </a:extLst>
          </p:cNvPr>
          <p:cNvSpPr>
            <a:spLocks noGrp="1"/>
          </p:cNvSpPr>
          <p:nvPr>
            <p:ph idx="1"/>
          </p:nvPr>
        </p:nvSpPr>
        <p:spPr>
          <a:xfrm>
            <a:off x="980440" y="1905000"/>
            <a:ext cx="10144760" cy="3810000"/>
          </a:xfrm>
          <a:solidFill>
            <a:schemeClr val="bg1"/>
          </a:solidFill>
        </p:spPr>
        <p:txBody>
          <a:bodyPr/>
          <a:lstStyle/>
          <a:p>
            <a:r>
              <a:rPr lang="es-ES" b="1" dirty="0"/>
              <a:t>Mujeres:</a:t>
            </a:r>
            <a:r>
              <a:rPr lang="es-ES" dirty="0"/>
              <a:t> Lave el área perineal "de adelante hacia atrás" para evitar infecciones del tracto urinario (ITU)</a:t>
            </a:r>
          </a:p>
          <a:p>
            <a:r>
              <a:rPr lang="en-US" b="1" dirty="0"/>
              <a:t>Hombres:</a:t>
            </a:r>
            <a:r>
              <a:rPr lang="en-US" dirty="0"/>
              <a:t> </a:t>
            </a:r>
            <a:r>
              <a:rPr lang="es-ES" dirty="0"/>
              <a:t>Limpie debajo del prepucio si no está circuncidado o puede infectarse, coloque suavemente el prepucio en su lugar después de la limpieza</a:t>
            </a:r>
          </a:p>
          <a:p>
            <a:pPr>
              <a:buFont typeface="Arial" panose="020B0604020202020204" pitchFamily="34" charset="0"/>
              <a:buChar char="•"/>
            </a:pPr>
            <a:r>
              <a:rPr lang="es-ES" dirty="0"/>
              <a:t>Asegúrese de que todo el jabón se retire del área</a:t>
            </a:r>
          </a:p>
          <a:p>
            <a:pPr>
              <a:buFont typeface="Arial" panose="020B0604020202020204" pitchFamily="34" charset="0"/>
              <a:buChar char="•"/>
            </a:pPr>
            <a:r>
              <a:rPr lang="es-ES" dirty="0"/>
              <a:t>Seque el área perineal para evitar la humedad persistente</a:t>
            </a:r>
          </a:p>
          <a:p>
            <a:pPr>
              <a:buFont typeface="Arial" panose="020B0604020202020204" pitchFamily="34" charset="0"/>
              <a:buChar char="•"/>
            </a:pPr>
            <a:r>
              <a:rPr lang="es-ES" dirty="0"/>
              <a:t>Después del cuidado perineal, deseche las toallas y el agua</a:t>
            </a:r>
            <a:endParaRPr lang="en-US" dirty="0"/>
          </a:p>
        </p:txBody>
      </p:sp>
      <p:sp>
        <p:nvSpPr>
          <p:cNvPr id="6" name="Slide Number Placeholder 5">
            <a:extLst>
              <a:ext uri="{FF2B5EF4-FFF2-40B4-BE49-F238E27FC236}">
                <a16:creationId xmlns:a16="http://schemas.microsoft.com/office/drawing/2014/main" id="{C9189666-3A68-4938-8060-1271FB916735}"/>
              </a:ext>
            </a:extLst>
          </p:cNvPr>
          <p:cNvSpPr>
            <a:spLocks noGrp="1"/>
          </p:cNvSpPr>
          <p:nvPr>
            <p:ph type="sldNum" sz="quarter" idx="14"/>
          </p:nvPr>
        </p:nvSpPr>
        <p:spPr/>
        <p:txBody>
          <a:bodyPr/>
          <a:lstStyle/>
          <a:p>
            <a:pPr>
              <a:defRPr/>
            </a:pPr>
            <a:fld id="{97263FB1-5F4E-49C0-818C-5AC8EE0282D4}" type="slidenum">
              <a:rPr lang="en-US" smtClean="0"/>
              <a:pPr>
                <a:defRPr/>
              </a:pPr>
              <a:t>23</a:t>
            </a:fld>
            <a:endParaRPr lang="en-US" dirty="0">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4408B80-17D6-DC6B-8B24-64E3646DA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331129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234133-8118-4498-A868-6B10159206CD}"/>
              </a:ext>
            </a:extLst>
          </p:cNvPr>
          <p:cNvSpPr/>
          <p:nvPr/>
        </p:nvSpPr>
        <p:spPr>
          <a:xfrm>
            <a:off x="8229600" y="5562600"/>
            <a:ext cx="3886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5F856-86FB-40DF-833A-0C1739FCD7E1}"/>
              </a:ext>
            </a:extLst>
          </p:cNvPr>
          <p:cNvSpPr>
            <a:spLocks noGrp="1"/>
          </p:cNvSpPr>
          <p:nvPr>
            <p:ph type="title"/>
          </p:nvPr>
        </p:nvSpPr>
        <p:spPr/>
        <p:txBody>
          <a:bodyPr/>
          <a:lstStyle/>
          <a:p>
            <a:r>
              <a:rPr lang="es-ES" dirty="0">
                <a:solidFill>
                  <a:schemeClr val="tx2"/>
                </a:solidFill>
              </a:rPr>
              <a:t>Atención Perineal: Prevención de infecciones</a:t>
            </a:r>
            <a:endParaRPr lang="en-US" dirty="0">
              <a:solidFill>
                <a:schemeClr val="tx2"/>
              </a:solidFill>
            </a:endParaRPr>
          </a:p>
        </p:txBody>
      </p:sp>
      <p:sp>
        <p:nvSpPr>
          <p:cNvPr id="3" name="Content Placeholder 2">
            <a:extLst>
              <a:ext uri="{FF2B5EF4-FFF2-40B4-BE49-F238E27FC236}">
                <a16:creationId xmlns:a16="http://schemas.microsoft.com/office/drawing/2014/main" id="{D76F35FF-7C55-4E30-98A2-3B16CA962E19}"/>
              </a:ext>
            </a:extLst>
          </p:cNvPr>
          <p:cNvSpPr>
            <a:spLocks noGrp="1"/>
          </p:cNvSpPr>
          <p:nvPr>
            <p:ph idx="1"/>
          </p:nvPr>
        </p:nvSpPr>
        <p:spPr>
          <a:xfrm>
            <a:off x="1219200" y="1981201"/>
            <a:ext cx="10160000" cy="4144963"/>
          </a:xfrm>
        </p:spPr>
        <p:txBody>
          <a:bodyPr/>
          <a:lstStyle/>
          <a:p>
            <a:r>
              <a:rPr lang="es-MX" dirty="0"/>
              <a:t>Inspeccionar la piel durante el cuidado perineal</a:t>
            </a:r>
          </a:p>
          <a:p>
            <a:pPr lvl="1"/>
            <a:r>
              <a:rPr lang="es-MX" b="1" dirty="0"/>
              <a:t>Reportar cualquier anormalidad </a:t>
            </a:r>
            <a:r>
              <a:rPr lang="es-MX" dirty="0"/>
              <a:t>por ejemplo, enrojecimiento, sarpullido, ruptura de la piel, protuberancias inusuales, malos olores o secreción vaginal/uretral a la enfermera</a:t>
            </a:r>
          </a:p>
        </p:txBody>
      </p:sp>
      <p:sp>
        <p:nvSpPr>
          <p:cNvPr id="4" name="Slide Number Placeholder 3">
            <a:extLst>
              <a:ext uri="{FF2B5EF4-FFF2-40B4-BE49-F238E27FC236}">
                <a16:creationId xmlns:a16="http://schemas.microsoft.com/office/drawing/2014/main" id="{94B8797B-8A9E-4A0D-A78D-8D0F52DF6B61}"/>
              </a:ext>
            </a:extLst>
          </p:cNvPr>
          <p:cNvSpPr>
            <a:spLocks noGrp="1"/>
          </p:cNvSpPr>
          <p:nvPr>
            <p:ph type="sldNum" sz="quarter" idx="14"/>
          </p:nvPr>
        </p:nvSpPr>
        <p:spPr/>
        <p:txBody>
          <a:bodyPr/>
          <a:lstStyle/>
          <a:p>
            <a:pPr>
              <a:defRPr/>
            </a:pPr>
            <a:fld id="{8F175D74-ED98-4489-9FB3-9363BDDBA762}" type="slidenum">
              <a:rPr lang="en-US" smtClean="0"/>
              <a:pPr>
                <a:defRPr/>
              </a:pPr>
              <a:t>24</a:t>
            </a:fld>
            <a:endParaRPr lang="en-US" dirty="0">
              <a:solidFill>
                <a:schemeClr val="bg1"/>
              </a:solidFill>
            </a:endParaRPr>
          </a:p>
        </p:txBody>
      </p:sp>
      <p:pic>
        <p:nvPicPr>
          <p:cNvPr id="6" name="Picture 5">
            <a:extLst>
              <a:ext uri="{FF2B5EF4-FFF2-40B4-BE49-F238E27FC236}">
                <a16:creationId xmlns:a16="http://schemas.microsoft.com/office/drawing/2014/main" id="{E4DAAEE9-EE61-40F7-AA85-3187385B5D3E}"/>
              </a:ext>
            </a:extLst>
          </p:cNvPr>
          <p:cNvPicPr>
            <a:picLocks noChangeAspect="1"/>
          </p:cNvPicPr>
          <p:nvPr/>
        </p:nvPicPr>
        <p:blipFill>
          <a:blip r:embed="rId3"/>
          <a:stretch>
            <a:fillRect/>
          </a:stretch>
        </p:blipFill>
        <p:spPr>
          <a:xfrm>
            <a:off x="2477027" y="4233176"/>
            <a:ext cx="3447129" cy="2143819"/>
          </a:xfrm>
          <a:prstGeom prst="rect">
            <a:avLst/>
          </a:prstGeom>
        </p:spPr>
      </p:pic>
      <p:pic>
        <p:nvPicPr>
          <p:cNvPr id="7" name="Picture 6">
            <a:extLst>
              <a:ext uri="{FF2B5EF4-FFF2-40B4-BE49-F238E27FC236}">
                <a16:creationId xmlns:a16="http://schemas.microsoft.com/office/drawing/2014/main" id="{9748206E-3BE8-41E9-8CBC-F4E0957482CD}"/>
              </a:ext>
            </a:extLst>
          </p:cNvPr>
          <p:cNvPicPr>
            <a:picLocks noChangeAspect="1"/>
          </p:cNvPicPr>
          <p:nvPr/>
        </p:nvPicPr>
        <p:blipFill>
          <a:blip r:embed="rId4"/>
          <a:stretch>
            <a:fillRect/>
          </a:stretch>
        </p:blipFill>
        <p:spPr>
          <a:xfrm>
            <a:off x="6761692" y="4239491"/>
            <a:ext cx="3431720" cy="2161309"/>
          </a:xfrm>
          <a:prstGeom prst="rect">
            <a:avLst/>
          </a:prstGeom>
        </p:spPr>
      </p:pic>
    </p:spTree>
    <p:extLst>
      <p:ext uri="{BB962C8B-B14F-4D97-AF65-F5344CB8AC3E}">
        <p14:creationId xmlns:p14="http://schemas.microsoft.com/office/powerpoint/2010/main" val="161554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783B4-4EBC-4D2C-B81D-C2EAAED26533}"/>
              </a:ext>
            </a:extLst>
          </p:cNvPr>
          <p:cNvSpPr>
            <a:spLocks noGrp="1"/>
          </p:cNvSpPr>
          <p:nvPr>
            <p:ph sz="half" idx="2"/>
          </p:nvPr>
        </p:nvSpPr>
        <p:spPr>
          <a:xfrm>
            <a:off x="838200" y="1905000"/>
            <a:ext cx="6897524" cy="4038600"/>
          </a:xfrm>
        </p:spPr>
        <p:txBody>
          <a:bodyPr/>
          <a:lstStyle/>
          <a:p>
            <a:r>
              <a:rPr lang="es-MX" b="1" dirty="0"/>
              <a:t>Un catéter urinario es </a:t>
            </a:r>
            <a:r>
              <a:rPr lang="es-MX" dirty="0"/>
              <a:t>un tubo colocado en la vejiga para recoger la orina</a:t>
            </a:r>
          </a:p>
          <a:p>
            <a:r>
              <a:rPr lang="es-MX" b="1" dirty="0"/>
              <a:t>Una infección del tracto urinario asociada a un catéter (CAUTI) </a:t>
            </a:r>
            <a:r>
              <a:rPr lang="es-MX" dirty="0"/>
              <a:t>es una infección urinaria del tracto urinario causada por un catéter urinario permanente</a:t>
            </a:r>
          </a:p>
        </p:txBody>
      </p:sp>
      <p:sp>
        <p:nvSpPr>
          <p:cNvPr id="4" name="Slide Number Placeholder 3">
            <a:extLst>
              <a:ext uri="{FF2B5EF4-FFF2-40B4-BE49-F238E27FC236}">
                <a16:creationId xmlns:a16="http://schemas.microsoft.com/office/drawing/2014/main" id="{1CD44A49-5A46-4045-8900-65E300252EB4}"/>
              </a:ext>
            </a:extLst>
          </p:cNvPr>
          <p:cNvSpPr>
            <a:spLocks noGrp="1"/>
          </p:cNvSpPr>
          <p:nvPr>
            <p:ph type="sldNum" sz="quarter" idx="14"/>
          </p:nvPr>
        </p:nvSpPr>
        <p:spPr/>
        <p:txBody>
          <a:bodyPr/>
          <a:lstStyle/>
          <a:p>
            <a:pPr>
              <a:defRPr/>
            </a:pPr>
            <a:fld id="{8F175D74-ED98-4489-9FB3-9363BDDBA762}" type="slidenum">
              <a:rPr lang="en-US" smtClean="0"/>
              <a:pPr>
                <a:defRPr/>
              </a:pPr>
              <a:t>25</a:t>
            </a:fld>
            <a:endParaRPr lang="en-US" dirty="0">
              <a:solidFill>
                <a:schemeClr val="bg1"/>
              </a:solidFill>
            </a:endParaRPr>
          </a:p>
        </p:txBody>
      </p:sp>
      <p:sp>
        <p:nvSpPr>
          <p:cNvPr id="2" name="Title 1">
            <a:extLst>
              <a:ext uri="{FF2B5EF4-FFF2-40B4-BE49-F238E27FC236}">
                <a16:creationId xmlns:a16="http://schemas.microsoft.com/office/drawing/2014/main" id="{FD5904F6-192D-4CFB-B76B-65934E9F034D}"/>
              </a:ext>
            </a:extLst>
          </p:cNvPr>
          <p:cNvSpPr>
            <a:spLocks noGrp="1"/>
          </p:cNvSpPr>
          <p:nvPr>
            <p:ph type="title"/>
          </p:nvPr>
        </p:nvSpPr>
        <p:spPr/>
        <p:txBody>
          <a:bodyPr/>
          <a:lstStyle/>
          <a:p>
            <a:r>
              <a:rPr lang="es-MX" dirty="0">
                <a:solidFill>
                  <a:schemeClr val="tx2"/>
                </a:solidFill>
              </a:rPr>
              <a:t>Cuidado del catéter urinario</a:t>
            </a:r>
          </a:p>
        </p:txBody>
      </p:sp>
      <p:pic>
        <p:nvPicPr>
          <p:cNvPr id="7" name="Picture 6" descr="urinary catheter bag">
            <a:extLst>
              <a:ext uri="{FF2B5EF4-FFF2-40B4-BE49-F238E27FC236}">
                <a16:creationId xmlns:a16="http://schemas.microsoft.com/office/drawing/2014/main" id="{42A7401D-DE4B-4F2A-BA49-2859FF775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905000"/>
            <a:ext cx="2923809" cy="37809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884518F-A672-4829-99EE-66E7C720F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1171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2F8F008-D7D1-48DF-9255-054442C66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
        <p:nvSpPr>
          <p:cNvPr id="6" name="Slide Number Placeholder 3">
            <a:extLst>
              <a:ext uri="{FF2B5EF4-FFF2-40B4-BE49-F238E27FC236}">
                <a16:creationId xmlns:a16="http://schemas.microsoft.com/office/drawing/2014/main" id="{B146D6F3-7530-6575-C3AD-1C834F44E06E}"/>
              </a:ext>
            </a:extLst>
          </p:cNvPr>
          <p:cNvSpPr>
            <a:spLocks noGrp="1"/>
          </p:cNvSpPr>
          <p:nvPr>
            <p:ph type="sldNum" sz="quarter" idx="14"/>
          </p:nvPr>
        </p:nvSpPr>
        <p:spPr>
          <a:xfrm>
            <a:off x="11379200" y="65089"/>
            <a:ext cx="711200" cy="365125"/>
          </a:xfrm>
        </p:spPr>
        <p:txBody>
          <a:bodyPr/>
          <a:lstStyle/>
          <a:p>
            <a:fld id="{8F175D74-ED98-4489-9FB3-9363BDDBA762}" type="slidenum">
              <a:rPr lang="en-US" smtClean="0"/>
              <a:pPr/>
              <a:t>26</a:t>
            </a:fld>
            <a:endParaRPr lang="en-US"/>
          </a:p>
        </p:txBody>
      </p:sp>
      <p:sp>
        <p:nvSpPr>
          <p:cNvPr id="8" name="Title 1">
            <a:extLst>
              <a:ext uri="{FF2B5EF4-FFF2-40B4-BE49-F238E27FC236}">
                <a16:creationId xmlns:a16="http://schemas.microsoft.com/office/drawing/2014/main" id="{6B78FC40-0307-B5DC-28AA-9221BD9111CB}"/>
              </a:ext>
            </a:extLst>
          </p:cNvPr>
          <p:cNvSpPr>
            <a:spLocks noGrp="1"/>
          </p:cNvSpPr>
          <p:nvPr>
            <p:ph type="title"/>
          </p:nvPr>
        </p:nvSpPr>
        <p:spPr>
          <a:xfrm>
            <a:off x="508000" y="706582"/>
            <a:ext cx="11150599" cy="1143000"/>
          </a:xfrm>
          <a:solidFill>
            <a:schemeClr val="bg1"/>
          </a:solidFill>
        </p:spPr>
        <p:txBody>
          <a:bodyPr/>
          <a:lstStyle/>
          <a:p>
            <a:r>
              <a:rPr lang="en-US" dirty="0" err="1">
                <a:solidFill>
                  <a:schemeClr val="tx2"/>
                </a:solidFill>
              </a:rPr>
              <a:t>Chequeo</a:t>
            </a:r>
            <a:r>
              <a:rPr lang="en-US" dirty="0">
                <a:solidFill>
                  <a:schemeClr val="tx2"/>
                </a:solidFill>
              </a:rPr>
              <a:t> de </a:t>
            </a:r>
            <a:r>
              <a:rPr lang="en-US" dirty="0" err="1">
                <a:solidFill>
                  <a:schemeClr val="tx2"/>
                </a:solidFill>
              </a:rPr>
              <a:t>conocimiento</a:t>
            </a:r>
            <a:r>
              <a:rPr lang="en-US" dirty="0">
                <a:solidFill>
                  <a:schemeClr val="tx2"/>
                </a:solidFill>
              </a:rPr>
              <a:t>: </a:t>
            </a:r>
            <a:r>
              <a:rPr lang="es-MX" dirty="0">
                <a:solidFill>
                  <a:srgbClr val="1F497D"/>
                </a:solidFill>
              </a:rPr>
              <a:t>Cuidado del catéter urinario y del PPE</a:t>
            </a:r>
            <a:endParaRPr lang="en-US" dirty="0">
              <a:solidFill>
                <a:schemeClr val="tx2"/>
              </a:solidFill>
            </a:endParaRPr>
          </a:p>
        </p:txBody>
      </p:sp>
      <p:sp>
        <p:nvSpPr>
          <p:cNvPr id="9" name="Content Placeholder 2">
            <a:extLst>
              <a:ext uri="{FF2B5EF4-FFF2-40B4-BE49-F238E27FC236}">
                <a16:creationId xmlns:a16="http://schemas.microsoft.com/office/drawing/2014/main" id="{08CF0E8A-95C8-CD3B-4AC4-3FA1F10E4538}"/>
              </a:ext>
            </a:extLst>
          </p:cNvPr>
          <p:cNvSpPr>
            <a:spLocks noGrp="1"/>
          </p:cNvSpPr>
          <p:nvPr>
            <p:ph idx="1"/>
          </p:nvPr>
        </p:nvSpPr>
        <p:spPr>
          <a:xfrm>
            <a:off x="673099" y="2101263"/>
            <a:ext cx="10820400" cy="3004137"/>
          </a:xfrm>
          <a:solidFill>
            <a:schemeClr val="bg1"/>
          </a:solidFill>
        </p:spPr>
        <p:txBody>
          <a:bodyPr/>
          <a:lstStyle/>
          <a:p>
            <a:pPr marL="0" indent="0" algn="ctr">
              <a:buNone/>
            </a:pPr>
            <a:r>
              <a:rPr lang="es-ES" b="1" i="1" dirty="0"/>
              <a:t>¿Qué tipo de PPE se necesita para el cuidado del catéter urinario?</a:t>
            </a:r>
            <a:r>
              <a:rPr lang="en-US" sz="2400" dirty="0"/>
              <a:t> </a:t>
            </a:r>
          </a:p>
          <a:p>
            <a:pPr marL="0" indent="0">
              <a:buNone/>
            </a:pPr>
            <a:endParaRPr lang="en-US" dirty="0"/>
          </a:p>
        </p:txBody>
      </p:sp>
    </p:spTree>
    <p:extLst>
      <p:ext uri="{BB962C8B-B14F-4D97-AF65-F5344CB8AC3E}">
        <p14:creationId xmlns:p14="http://schemas.microsoft.com/office/powerpoint/2010/main" val="268027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4-9C0F-4703-ADBB-9E971649F31B}"/>
              </a:ext>
            </a:extLst>
          </p:cNvPr>
          <p:cNvSpPr>
            <a:spLocks noGrp="1"/>
          </p:cNvSpPr>
          <p:nvPr>
            <p:ph type="title"/>
          </p:nvPr>
        </p:nvSpPr>
        <p:spPr>
          <a:xfrm>
            <a:off x="508000" y="706582"/>
            <a:ext cx="11150599" cy="1143000"/>
          </a:xfrm>
          <a:solidFill>
            <a:schemeClr val="bg1"/>
          </a:solidFill>
        </p:spPr>
        <p:txBody>
          <a:bodyPr/>
          <a:lstStyle/>
          <a:p>
            <a:r>
              <a:rPr lang="en-US" dirty="0" err="1">
                <a:solidFill>
                  <a:schemeClr val="tx2"/>
                </a:solidFill>
              </a:rPr>
              <a:t>Chequeo</a:t>
            </a:r>
            <a:r>
              <a:rPr lang="en-US" dirty="0">
                <a:solidFill>
                  <a:schemeClr val="tx2"/>
                </a:solidFill>
              </a:rPr>
              <a:t> de </a:t>
            </a:r>
            <a:r>
              <a:rPr lang="en-US" dirty="0" err="1">
                <a:solidFill>
                  <a:schemeClr val="tx2"/>
                </a:solidFill>
              </a:rPr>
              <a:t>conocimiento</a:t>
            </a:r>
            <a:r>
              <a:rPr lang="en-US" dirty="0">
                <a:solidFill>
                  <a:schemeClr val="tx2"/>
                </a:solidFill>
              </a:rPr>
              <a:t>: </a:t>
            </a:r>
            <a:r>
              <a:rPr lang="es-MX" dirty="0">
                <a:solidFill>
                  <a:srgbClr val="1F497D"/>
                </a:solidFill>
              </a:rPr>
              <a:t>Cuidado del catéter urinario y del PPE</a:t>
            </a:r>
            <a:endParaRPr lang="en-US" dirty="0">
              <a:solidFill>
                <a:schemeClr val="tx2"/>
              </a:solidFill>
            </a:endParaRPr>
          </a:p>
        </p:txBody>
      </p:sp>
      <p:sp>
        <p:nvSpPr>
          <p:cNvPr id="3" name="Content Placeholder 2">
            <a:extLst>
              <a:ext uri="{FF2B5EF4-FFF2-40B4-BE49-F238E27FC236}">
                <a16:creationId xmlns:a16="http://schemas.microsoft.com/office/drawing/2014/main" id="{EEEE777D-F6FB-4820-BADF-7ED4183E7A2A}"/>
              </a:ext>
            </a:extLst>
          </p:cNvPr>
          <p:cNvSpPr>
            <a:spLocks noGrp="1"/>
          </p:cNvSpPr>
          <p:nvPr>
            <p:ph idx="1"/>
          </p:nvPr>
        </p:nvSpPr>
        <p:spPr>
          <a:xfrm>
            <a:off x="673099" y="2101263"/>
            <a:ext cx="10820400" cy="4144963"/>
          </a:xfrm>
          <a:solidFill>
            <a:schemeClr val="bg1"/>
          </a:solidFill>
        </p:spPr>
        <p:txBody>
          <a:bodyPr/>
          <a:lstStyle/>
          <a:p>
            <a:pPr marL="0" indent="0" algn="ctr">
              <a:buNone/>
            </a:pPr>
            <a:r>
              <a:rPr lang="es-ES" b="1" i="1" dirty="0"/>
              <a:t>¿Qué tipo de PPE se necesita para el cuidado del catéter urinario?</a:t>
            </a:r>
            <a:r>
              <a:rPr lang="en-US" sz="2400" dirty="0"/>
              <a:t> </a:t>
            </a:r>
          </a:p>
          <a:p>
            <a:r>
              <a:rPr lang="es-ES" dirty="0"/>
              <a:t>Use guantes y batas para evitar la contaminación durante el cuidado del catéter. </a:t>
            </a:r>
          </a:p>
          <a:p>
            <a:r>
              <a:rPr lang="es-ES" dirty="0"/>
              <a:t>Use un protector facial para evitar salpicaduras al vaciar la bolsa del catéter</a:t>
            </a:r>
            <a:endParaRPr lang="en-US" dirty="0"/>
          </a:p>
          <a:p>
            <a:pPr marL="0" indent="0">
              <a:buNone/>
            </a:pPr>
            <a:r>
              <a:rPr lang="en-US" sz="2400" dirty="0"/>
              <a:t> </a:t>
            </a:r>
          </a:p>
          <a:p>
            <a:pPr marL="0" indent="0" algn="ctr">
              <a:buNone/>
            </a:pPr>
            <a:r>
              <a:rPr lang="es-ES" b="1" dirty="0"/>
              <a:t>Realice la higiene de las manos antes y después del cuidado del catéter</a:t>
            </a:r>
            <a:endParaRPr lang="en-US" b="1" dirty="0"/>
          </a:p>
          <a:p>
            <a:pPr marL="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B2F8F008-D7D1-48DF-9255-054442C66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
        <p:nvSpPr>
          <p:cNvPr id="6" name="Slide Number Placeholder 3">
            <a:extLst>
              <a:ext uri="{FF2B5EF4-FFF2-40B4-BE49-F238E27FC236}">
                <a16:creationId xmlns:a16="http://schemas.microsoft.com/office/drawing/2014/main" id="{B146D6F3-7530-6575-C3AD-1C834F44E06E}"/>
              </a:ext>
            </a:extLst>
          </p:cNvPr>
          <p:cNvSpPr>
            <a:spLocks noGrp="1"/>
          </p:cNvSpPr>
          <p:nvPr>
            <p:ph type="sldNum" sz="quarter" idx="14"/>
          </p:nvPr>
        </p:nvSpPr>
        <p:spPr>
          <a:xfrm>
            <a:off x="11379200" y="65089"/>
            <a:ext cx="711200" cy="365125"/>
          </a:xfrm>
        </p:spPr>
        <p:txBody>
          <a:bodyPr/>
          <a:lstStyle/>
          <a:p>
            <a:fld id="{8F175D74-ED98-4489-9FB3-9363BDDBA762}" type="slidenum">
              <a:rPr lang="en-US" smtClean="0"/>
              <a:pPr/>
              <a:t>27</a:t>
            </a:fld>
            <a:endParaRPr lang="en-US"/>
          </a:p>
        </p:txBody>
      </p:sp>
    </p:spTree>
    <p:extLst>
      <p:ext uri="{BB962C8B-B14F-4D97-AF65-F5344CB8AC3E}">
        <p14:creationId xmlns:p14="http://schemas.microsoft.com/office/powerpoint/2010/main" val="390384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72F7-DB23-4B47-94B5-DFA126EBA757}"/>
              </a:ext>
            </a:extLst>
          </p:cNvPr>
          <p:cNvSpPr>
            <a:spLocks noGrp="1"/>
          </p:cNvSpPr>
          <p:nvPr>
            <p:ph type="title"/>
          </p:nvPr>
        </p:nvSpPr>
        <p:spPr/>
        <p:txBody>
          <a:bodyPr/>
          <a:lstStyle/>
          <a:p>
            <a:r>
              <a:rPr lang="es-MX" dirty="0">
                <a:solidFill>
                  <a:srgbClr val="1F497D"/>
                </a:solidFill>
              </a:rPr>
              <a:t>Prevención de CAUTI</a:t>
            </a:r>
          </a:p>
        </p:txBody>
      </p:sp>
      <p:sp>
        <p:nvSpPr>
          <p:cNvPr id="3" name="Content Placeholder 2">
            <a:extLst>
              <a:ext uri="{FF2B5EF4-FFF2-40B4-BE49-F238E27FC236}">
                <a16:creationId xmlns:a16="http://schemas.microsoft.com/office/drawing/2014/main" id="{107EBCE1-705A-45BD-BB97-C2E944209205}"/>
              </a:ext>
            </a:extLst>
          </p:cNvPr>
          <p:cNvSpPr>
            <a:spLocks noGrp="1"/>
          </p:cNvSpPr>
          <p:nvPr>
            <p:ph idx="1"/>
          </p:nvPr>
        </p:nvSpPr>
        <p:spPr>
          <a:xfrm>
            <a:off x="1219200" y="1981201"/>
            <a:ext cx="10591800" cy="4876799"/>
          </a:xfrm>
        </p:spPr>
        <p:txBody>
          <a:bodyPr/>
          <a:lstStyle/>
          <a:p>
            <a:r>
              <a:rPr lang="es-ES" dirty="0"/>
              <a:t>Realizar observación diaria del catéter </a:t>
            </a:r>
            <a:r>
              <a:rPr lang="es-MX" dirty="0"/>
              <a:t>:</a:t>
            </a:r>
          </a:p>
          <a:p>
            <a:pPr lvl="1"/>
            <a:r>
              <a:rPr lang="es-MX" dirty="0"/>
              <a:t>Asegúrese de que el sello a prueba de manipulaciones esté intacto
Asegure el catéter al residente
Use un recipiente limpio al vaciar la bolsa de drenaje
Asegúrese de que no haya torceduras en los tubos
Mantenga la bolsa del catéter por debajo del nivel de la vejiga</a:t>
            </a:r>
          </a:p>
          <a:p>
            <a:r>
              <a:rPr lang="es-MX" dirty="0"/>
              <a:t>Realizar la higiene de manos antes y después de manipular el catéter</a:t>
            </a:r>
          </a:p>
        </p:txBody>
      </p:sp>
      <p:sp>
        <p:nvSpPr>
          <p:cNvPr id="4" name="Slide Number Placeholder 3">
            <a:extLst>
              <a:ext uri="{FF2B5EF4-FFF2-40B4-BE49-F238E27FC236}">
                <a16:creationId xmlns:a16="http://schemas.microsoft.com/office/drawing/2014/main" id="{8ED75218-471C-4841-894B-88FBE8A4C763}"/>
              </a:ext>
            </a:extLst>
          </p:cNvPr>
          <p:cNvSpPr>
            <a:spLocks noGrp="1"/>
          </p:cNvSpPr>
          <p:nvPr>
            <p:ph type="sldNum" sz="quarter" idx="14"/>
          </p:nvPr>
        </p:nvSpPr>
        <p:spPr/>
        <p:txBody>
          <a:bodyPr/>
          <a:lstStyle/>
          <a:p>
            <a:pPr>
              <a:defRPr/>
            </a:pPr>
            <a:fld id="{8F175D74-ED98-4489-9FB3-9363BDDBA762}" type="slidenum">
              <a:rPr lang="en-US" smtClean="0"/>
              <a:pPr>
                <a:defRPr/>
              </a:pPr>
              <a:t>28</a:t>
            </a:fld>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3CF828AD-9E35-0FAC-F657-40EB61C21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280462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E9D93F-2A70-447D-B00E-139F6C67717F}"/>
              </a:ext>
            </a:extLst>
          </p:cNvPr>
          <p:cNvSpPr/>
          <p:nvPr/>
        </p:nvSpPr>
        <p:spPr>
          <a:xfrm>
            <a:off x="8229600" y="5562600"/>
            <a:ext cx="3886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CF869-8B96-4731-846B-EDEA8249BC09}"/>
              </a:ext>
            </a:extLst>
          </p:cNvPr>
          <p:cNvSpPr>
            <a:spLocks noGrp="1"/>
          </p:cNvSpPr>
          <p:nvPr>
            <p:ph type="title"/>
          </p:nvPr>
        </p:nvSpPr>
        <p:spPr/>
        <p:txBody>
          <a:bodyPr/>
          <a:lstStyle/>
          <a:p>
            <a:r>
              <a:rPr lang="es-MX" dirty="0">
                <a:solidFill>
                  <a:srgbClr val="1F497D"/>
                </a:solidFill>
              </a:rPr>
              <a:t>Chequeo de conocimiento</a:t>
            </a:r>
          </a:p>
        </p:txBody>
      </p:sp>
      <p:sp>
        <p:nvSpPr>
          <p:cNvPr id="3" name="Content Placeholder 2">
            <a:extLst>
              <a:ext uri="{FF2B5EF4-FFF2-40B4-BE49-F238E27FC236}">
                <a16:creationId xmlns:a16="http://schemas.microsoft.com/office/drawing/2014/main" id="{8120994A-8BFA-4B3D-86DB-A87FD4A3CB24}"/>
              </a:ext>
            </a:extLst>
          </p:cNvPr>
          <p:cNvSpPr>
            <a:spLocks noGrp="1"/>
          </p:cNvSpPr>
          <p:nvPr>
            <p:ph idx="1"/>
          </p:nvPr>
        </p:nvSpPr>
        <p:spPr>
          <a:xfrm>
            <a:off x="660400" y="1828800"/>
            <a:ext cx="10871200" cy="5029200"/>
          </a:xfrm>
          <a:solidFill>
            <a:schemeClr val="bg1"/>
          </a:solidFill>
        </p:spPr>
        <p:txBody>
          <a:bodyPr/>
          <a:lstStyle/>
          <a:p>
            <a:pPr marL="457200" lvl="1" indent="0" algn="ctr">
              <a:buNone/>
            </a:pPr>
            <a:r>
              <a:rPr lang="es-MX" b="1" i="1" dirty="0"/>
              <a:t>Cuando un residente tiene un catéter urinario, ¿qué debe vigilar e informar un CNA? </a:t>
            </a:r>
            <a:r>
              <a:rPr lang="es-MX" i="1" dirty="0"/>
              <a:t>(Seleccione todos los que correspondan)</a:t>
            </a:r>
            <a:endParaRPr lang="es-MX" b="1" i="1" dirty="0"/>
          </a:p>
          <a:p>
            <a:pPr marL="457200" lvl="1" indent="0" algn="ctr">
              <a:buNone/>
            </a:pPr>
            <a:endParaRPr lang="es-MX" dirty="0"/>
          </a:p>
          <a:p>
            <a:pPr marL="971550" lvl="1" indent="-514350">
              <a:buFont typeface="+mj-lt"/>
              <a:buAutoNum type="alphaUcPeriod"/>
            </a:pPr>
            <a:r>
              <a:rPr lang="es-MX" dirty="0"/>
              <a:t>Sangre o decoloración de la orina
Disminución repentina de la orina (verifique si hay torceduras)
Fugas del catéter
Nuevo olor
Informes de residentes de presión, ardor o dolor</a:t>
            </a:r>
          </a:p>
        </p:txBody>
      </p:sp>
      <p:sp>
        <p:nvSpPr>
          <p:cNvPr id="4" name="Slide Number Placeholder 3">
            <a:extLst>
              <a:ext uri="{FF2B5EF4-FFF2-40B4-BE49-F238E27FC236}">
                <a16:creationId xmlns:a16="http://schemas.microsoft.com/office/drawing/2014/main" id="{8E20757D-9DB9-4E84-A2AF-106A39A786AE}"/>
              </a:ext>
            </a:extLst>
          </p:cNvPr>
          <p:cNvSpPr>
            <a:spLocks noGrp="1"/>
          </p:cNvSpPr>
          <p:nvPr>
            <p:ph type="sldNum" sz="quarter" idx="14"/>
          </p:nvPr>
        </p:nvSpPr>
        <p:spPr/>
        <p:txBody>
          <a:bodyPr/>
          <a:lstStyle/>
          <a:p>
            <a:pPr>
              <a:defRPr/>
            </a:pPr>
            <a:fld id="{8F175D74-ED98-4489-9FB3-9363BDDBA762}" type="slidenum">
              <a:rPr lang="en-US" smtClean="0"/>
              <a:pPr>
                <a:defRPr/>
              </a:pPr>
              <a:t>29</a:t>
            </a:fld>
            <a:endParaRPr lang="en-US" dirty="0">
              <a:solidFill>
                <a:schemeClr val="bg1"/>
              </a:solidFill>
            </a:endParaRPr>
          </a:p>
        </p:txBody>
      </p:sp>
    </p:spTree>
    <p:extLst>
      <p:ext uri="{BB962C8B-B14F-4D97-AF65-F5344CB8AC3E}">
        <p14:creationId xmlns:p14="http://schemas.microsoft.com/office/powerpoint/2010/main" val="380384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A2FB5DDF-8CF2-9B5E-1681-C242990C5C65}"/>
              </a:ext>
            </a:extLst>
          </p:cNvPr>
          <p:cNvSpPr>
            <a:spLocks noGrp="1"/>
          </p:cNvSpPr>
          <p:nvPr>
            <p:ph type="sldNum" sz="quarter" idx="14"/>
          </p:nvPr>
        </p:nvSpPr>
        <p:spPr>
          <a:xfrm>
            <a:off x="11379200" y="65089"/>
            <a:ext cx="711200" cy="365125"/>
          </a:xfrm>
        </p:spPr>
        <p:txBody>
          <a:bodyPr/>
          <a:lstStyle/>
          <a:p>
            <a:pPr>
              <a:defRPr/>
            </a:pPr>
            <a:fld id="{8F175D74-ED98-4489-9FB3-9363BDDBA762}" type="slidenum">
              <a:rPr lang="en-US" smtClean="0"/>
              <a:pPr>
                <a:defRPr/>
              </a:pPr>
              <a:t>3</a:t>
            </a:fld>
            <a:endParaRPr lang="en-US">
              <a:solidFill>
                <a:schemeClr val="bg1"/>
              </a:solidFill>
            </a:endParaRPr>
          </a:p>
        </p:txBody>
      </p:sp>
      <p:pic>
        <p:nvPicPr>
          <p:cNvPr id="7" name="Picture 6" descr="La prevención de infecciones inicia con usted; precauciones estándar; Posicionamiento y transferencia adecuados, cambiando  la ropa y tendido de cama, cuidado de la piel, perineo, y catéter urinario, cuidado bucal y alimentación, cuidado de las uñas y afeitado, bañarse y vestirse">
            <a:extLst>
              <a:ext uri="{FF2B5EF4-FFF2-40B4-BE49-F238E27FC236}">
                <a16:creationId xmlns:a16="http://schemas.microsoft.com/office/drawing/2014/main" id="{2AB61439-5D4D-B471-5486-BF03903982C8}"/>
              </a:ext>
            </a:extLst>
          </p:cNvPr>
          <p:cNvPicPr>
            <a:picLocks noChangeAspect="1"/>
          </p:cNvPicPr>
          <p:nvPr/>
        </p:nvPicPr>
        <p:blipFill>
          <a:blip r:embed="rId3"/>
          <a:stretch>
            <a:fillRect/>
          </a:stretch>
        </p:blipFill>
        <p:spPr>
          <a:xfrm>
            <a:off x="-23117" y="3424"/>
            <a:ext cx="12236358" cy="6854575"/>
          </a:xfrm>
          <a:prstGeom prst="rect">
            <a:avLst/>
          </a:prstGeom>
        </p:spPr>
      </p:pic>
    </p:spTree>
    <p:extLst>
      <p:ext uri="{BB962C8B-B14F-4D97-AF65-F5344CB8AC3E}">
        <p14:creationId xmlns:p14="http://schemas.microsoft.com/office/powerpoint/2010/main" val="2030933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6976FA-4E5E-31DE-D0AE-56AD3FE6050F}"/>
              </a:ext>
            </a:extLst>
          </p:cNvPr>
          <p:cNvSpPr/>
          <p:nvPr/>
        </p:nvSpPr>
        <p:spPr>
          <a:xfrm>
            <a:off x="8229600" y="5562600"/>
            <a:ext cx="3886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4FDC0FE-5603-2619-5BA4-27124260C5C6}"/>
              </a:ext>
            </a:extLst>
          </p:cNvPr>
          <p:cNvSpPr>
            <a:spLocks noGrp="1"/>
          </p:cNvSpPr>
          <p:nvPr>
            <p:ph type="title"/>
          </p:nvPr>
        </p:nvSpPr>
        <p:spPr>
          <a:xfrm>
            <a:off x="508001" y="762000"/>
            <a:ext cx="9830764" cy="1143000"/>
          </a:xfrm>
        </p:spPr>
        <p:txBody>
          <a:bodyPr/>
          <a:lstStyle/>
          <a:p>
            <a:r>
              <a:rPr lang="es-MX" dirty="0">
                <a:solidFill>
                  <a:srgbClr val="1F497D"/>
                </a:solidFill>
              </a:rPr>
              <a:t>Chequeo de conocimiento</a:t>
            </a:r>
          </a:p>
        </p:txBody>
      </p:sp>
      <p:sp>
        <p:nvSpPr>
          <p:cNvPr id="9" name="Content Placeholder 2">
            <a:extLst>
              <a:ext uri="{FF2B5EF4-FFF2-40B4-BE49-F238E27FC236}">
                <a16:creationId xmlns:a16="http://schemas.microsoft.com/office/drawing/2014/main" id="{37885E33-43A0-8E16-FCDD-DC317CD4AEDC}"/>
              </a:ext>
            </a:extLst>
          </p:cNvPr>
          <p:cNvSpPr>
            <a:spLocks noGrp="1"/>
          </p:cNvSpPr>
          <p:nvPr>
            <p:ph idx="1"/>
          </p:nvPr>
        </p:nvSpPr>
        <p:spPr>
          <a:xfrm>
            <a:off x="660400" y="1828800"/>
            <a:ext cx="10871200" cy="3962400"/>
          </a:xfrm>
          <a:solidFill>
            <a:schemeClr val="bg1"/>
          </a:solidFill>
        </p:spPr>
        <p:txBody>
          <a:bodyPr/>
          <a:lstStyle/>
          <a:p>
            <a:pPr marL="457200" lvl="1" indent="0" algn="ctr">
              <a:buNone/>
            </a:pPr>
            <a:r>
              <a:rPr lang="es-MX" b="1" i="1" dirty="0"/>
              <a:t>Cuando un residente tiene un catéter urinario, ¿qué debe vigilar e informar un CNA? </a:t>
            </a:r>
            <a:r>
              <a:rPr lang="es-MX" i="1" dirty="0"/>
              <a:t>(Seleccione todos los que correspondan)</a:t>
            </a:r>
            <a:endParaRPr lang="es-MX" b="1" i="1" dirty="0"/>
          </a:p>
          <a:p>
            <a:pPr marL="457200" lvl="1" indent="0" algn="ctr">
              <a:buNone/>
            </a:pPr>
            <a:endParaRPr lang="es-MX" dirty="0"/>
          </a:p>
          <a:p>
            <a:pPr marL="971550" lvl="1" indent="-514350">
              <a:buFont typeface="+mj-lt"/>
              <a:buAutoNum type="alphaUcPeriod"/>
            </a:pPr>
            <a:r>
              <a:rPr lang="es-MX" b="1" dirty="0"/>
              <a:t>Sangre o decoloración de la orina
Disminución repentina de la orina (verifique si hay torceduras)
Fugas del catéter
Nuevo olor
Informes de residentes de presión, ardor o dolor</a:t>
            </a:r>
          </a:p>
        </p:txBody>
      </p:sp>
    </p:spTree>
    <p:extLst>
      <p:ext uri="{BB962C8B-B14F-4D97-AF65-F5344CB8AC3E}">
        <p14:creationId xmlns:p14="http://schemas.microsoft.com/office/powerpoint/2010/main" val="141757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31A29-1255-4B53-AECF-1BE548DDD7D7}"/>
              </a:ext>
            </a:extLst>
          </p:cNvPr>
          <p:cNvSpPr>
            <a:spLocks noGrp="1"/>
          </p:cNvSpPr>
          <p:nvPr>
            <p:ph sz="half" idx="2"/>
          </p:nvPr>
        </p:nvSpPr>
        <p:spPr>
          <a:xfrm>
            <a:off x="1219200" y="2133600"/>
            <a:ext cx="6705600" cy="4027487"/>
          </a:xfrm>
        </p:spPr>
        <p:txBody>
          <a:bodyPr/>
          <a:lstStyle/>
          <a:p>
            <a:r>
              <a:rPr lang="es-ES" dirty="0"/>
              <a:t>Realizar la higiene de manos y ponerse PPE (guantes y protector facial)
Asegúrese de que el pico o la abrazadera no toque el recipiente de drenaje o el piso</a:t>
            </a:r>
            <a:endParaRPr lang="en-US" dirty="0"/>
          </a:p>
          <a:p>
            <a:r>
              <a:rPr lang="es-ES" dirty="0"/>
              <a:t>Cada residente debe tener su propio contenedor de drenaje limpio
Realizar la higiene de las manos antes y después del procedimiento</a:t>
            </a:r>
            <a:endParaRPr lang="en-US" dirty="0"/>
          </a:p>
        </p:txBody>
      </p:sp>
      <p:sp>
        <p:nvSpPr>
          <p:cNvPr id="4" name="Slide Number Placeholder 3">
            <a:extLst>
              <a:ext uri="{FF2B5EF4-FFF2-40B4-BE49-F238E27FC236}">
                <a16:creationId xmlns:a16="http://schemas.microsoft.com/office/drawing/2014/main" id="{78616358-A9FA-441F-8DDE-A36C8D0A2F1D}"/>
              </a:ext>
            </a:extLst>
          </p:cNvPr>
          <p:cNvSpPr>
            <a:spLocks noGrp="1"/>
          </p:cNvSpPr>
          <p:nvPr>
            <p:ph type="sldNum" sz="quarter" idx="14"/>
          </p:nvPr>
        </p:nvSpPr>
        <p:spPr/>
        <p:txBody>
          <a:bodyPr/>
          <a:lstStyle/>
          <a:p>
            <a:pPr>
              <a:defRPr/>
            </a:pPr>
            <a:fld id="{8F175D74-ED98-4489-9FB3-9363BDDBA762}" type="slidenum">
              <a:rPr lang="en-US" smtClean="0"/>
              <a:pPr>
                <a:defRPr/>
              </a:pPr>
              <a:t>31</a:t>
            </a:fld>
            <a:endParaRPr lang="en-US" dirty="0">
              <a:solidFill>
                <a:schemeClr val="bg1"/>
              </a:solidFill>
            </a:endParaRPr>
          </a:p>
        </p:txBody>
      </p:sp>
      <p:sp>
        <p:nvSpPr>
          <p:cNvPr id="2" name="Title 1">
            <a:extLst>
              <a:ext uri="{FF2B5EF4-FFF2-40B4-BE49-F238E27FC236}">
                <a16:creationId xmlns:a16="http://schemas.microsoft.com/office/drawing/2014/main" id="{2AC16DA2-9FA2-4354-900B-93CAADE5DD47}"/>
              </a:ext>
            </a:extLst>
          </p:cNvPr>
          <p:cNvSpPr>
            <a:spLocks noGrp="1"/>
          </p:cNvSpPr>
          <p:nvPr>
            <p:ph type="title"/>
          </p:nvPr>
        </p:nvSpPr>
        <p:spPr/>
        <p:txBody>
          <a:bodyPr/>
          <a:lstStyle/>
          <a:p>
            <a:r>
              <a:rPr lang="es-ES" dirty="0">
                <a:solidFill>
                  <a:srgbClr val="1F497D"/>
                </a:solidFill>
              </a:rPr>
              <a:t>Catéter urinario: Vaciado de la bolsa de drenaje</a:t>
            </a:r>
            <a:endParaRPr lang="en-US" dirty="0">
              <a:solidFill>
                <a:srgbClr val="1F497D"/>
              </a:solidFill>
            </a:endParaRPr>
          </a:p>
        </p:txBody>
      </p:sp>
      <p:pic>
        <p:nvPicPr>
          <p:cNvPr id="6" name="Content Placeholder 5">
            <a:extLst>
              <a:ext uri="{FF2B5EF4-FFF2-40B4-BE49-F238E27FC236}">
                <a16:creationId xmlns:a16="http://schemas.microsoft.com/office/drawing/2014/main" id="{F1692685-606E-4B8F-92DA-4E5D6E288FFE}"/>
              </a:ext>
            </a:extLst>
          </p:cNvPr>
          <p:cNvPicPr>
            <a:picLocks noGrp="1" noChangeAspect="1"/>
          </p:cNvPicPr>
          <p:nvPr>
            <p:ph sz="quarter" idx="4"/>
          </p:nvPr>
        </p:nvPicPr>
        <p:blipFill>
          <a:blip r:embed="rId3"/>
          <a:stretch>
            <a:fillRect/>
          </a:stretch>
        </p:blipFill>
        <p:spPr>
          <a:xfrm>
            <a:off x="7924800" y="2438400"/>
            <a:ext cx="3824287" cy="254952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EE7F15-AD2B-4CD7-901E-45DC563B1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406074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9D39-DD2D-4254-AAD3-A6BE3CE3A8F1}"/>
              </a:ext>
            </a:extLst>
          </p:cNvPr>
          <p:cNvSpPr>
            <a:spLocks noGrp="1"/>
          </p:cNvSpPr>
          <p:nvPr>
            <p:ph type="title"/>
          </p:nvPr>
        </p:nvSpPr>
        <p:spPr/>
        <p:txBody>
          <a:bodyPr/>
          <a:lstStyle/>
          <a:p>
            <a:r>
              <a:rPr lang="es-MX" dirty="0">
                <a:solidFill>
                  <a:srgbClr val="1F497D"/>
                </a:solidFill>
              </a:rPr>
              <a:t>Resumen</a:t>
            </a:r>
          </a:p>
        </p:txBody>
      </p:sp>
      <p:sp>
        <p:nvSpPr>
          <p:cNvPr id="3" name="Content Placeholder 2">
            <a:extLst>
              <a:ext uri="{FF2B5EF4-FFF2-40B4-BE49-F238E27FC236}">
                <a16:creationId xmlns:a16="http://schemas.microsoft.com/office/drawing/2014/main" id="{794793F9-EED1-4DF8-991C-55B2D9CC84B8}"/>
              </a:ext>
            </a:extLst>
          </p:cNvPr>
          <p:cNvSpPr>
            <a:spLocks noGrp="1"/>
          </p:cNvSpPr>
          <p:nvPr>
            <p:ph idx="1"/>
          </p:nvPr>
        </p:nvSpPr>
        <p:spPr>
          <a:xfrm>
            <a:off x="1250282" y="1905000"/>
            <a:ext cx="10128918" cy="4144963"/>
          </a:xfrm>
        </p:spPr>
        <p:txBody>
          <a:bodyPr/>
          <a:lstStyle/>
          <a:p>
            <a:pPr>
              <a:spcBef>
                <a:spcPts val="1200"/>
              </a:spcBef>
            </a:pPr>
            <a:r>
              <a:rPr lang="es-ES" dirty="0"/>
              <a:t>La observación de la CNA durante el cuidado del catéter cutáneo, perineal y urinario de los residentes </a:t>
            </a:r>
            <a:r>
              <a:rPr lang="es-ES" b="1" dirty="0"/>
              <a:t>es fundamental para la prevención de infecciones</a:t>
            </a:r>
            <a:r>
              <a:rPr lang="es-ES" dirty="0"/>
              <a:t>
Proporcionar cuidado de la piel y mantener la integridad de la piel para proteger el cuerpo contra los gérmenes</a:t>
            </a:r>
            <a:endParaRPr lang="en-US" dirty="0"/>
          </a:p>
          <a:p>
            <a:pPr>
              <a:spcBef>
                <a:spcPts val="1200"/>
              </a:spcBef>
            </a:pPr>
            <a:r>
              <a:rPr lang="es-ES" dirty="0"/>
              <a:t>La limpieza perineal diaria puede prevenir infecciones 
El cuidado adecuado de los catéteres permanentes puede prevenir las CAUTI</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C112548-9FFF-48D2-BA42-57A949A8CB76}"/>
              </a:ext>
            </a:extLst>
          </p:cNvPr>
          <p:cNvSpPr>
            <a:spLocks noGrp="1"/>
          </p:cNvSpPr>
          <p:nvPr>
            <p:ph type="sldNum" sz="quarter" idx="14"/>
          </p:nvPr>
        </p:nvSpPr>
        <p:spPr/>
        <p:txBody>
          <a:bodyPr/>
          <a:lstStyle/>
          <a:p>
            <a:pPr>
              <a:defRPr/>
            </a:pPr>
            <a:fld id="{8F175D74-ED98-4489-9FB3-9363BDDBA762}" type="slidenum">
              <a:rPr lang="en-US" smtClean="0"/>
              <a:pPr>
                <a:defRPr/>
              </a:pPr>
              <a:t>32</a:t>
            </a:fld>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2605A97E-108B-4145-8171-CBB610BEF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243752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AC9D-AD81-4435-B54D-9ABA69833B40}"/>
              </a:ext>
            </a:extLst>
          </p:cNvPr>
          <p:cNvSpPr>
            <a:spLocks noGrp="1"/>
          </p:cNvSpPr>
          <p:nvPr>
            <p:ph type="title"/>
          </p:nvPr>
        </p:nvSpPr>
        <p:spPr>
          <a:xfrm>
            <a:off x="644873" y="762000"/>
            <a:ext cx="9830764" cy="1143000"/>
          </a:xfrm>
        </p:spPr>
        <p:txBody>
          <a:bodyPr/>
          <a:lstStyle/>
          <a:p>
            <a:r>
              <a:rPr lang="en-US" dirty="0" err="1">
                <a:solidFill>
                  <a:schemeClr val="tx2"/>
                </a:solidFill>
              </a:rPr>
              <a:t>Recursos</a:t>
            </a:r>
            <a:endParaRPr lang="en-US" dirty="0">
              <a:solidFill>
                <a:schemeClr val="tx2"/>
              </a:solidFill>
            </a:endParaRPr>
          </a:p>
        </p:txBody>
      </p:sp>
      <p:sp>
        <p:nvSpPr>
          <p:cNvPr id="3" name="Content Placeholder 2">
            <a:extLst>
              <a:ext uri="{FF2B5EF4-FFF2-40B4-BE49-F238E27FC236}">
                <a16:creationId xmlns:a16="http://schemas.microsoft.com/office/drawing/2014/main" id="{FFB573E0-829C-4608-AF85-7ACB8C2655C3}"/>
              </a:ext>
            </a:extLst>
          </p:cNvPr>
          <p:cNvSpPr>
            <a:spLocks noGrp="1"/>
          </p:cNvSpPr>
          <p:nvPr>
            <p:ph idx="1"/>
          </p:nvPr>
        </p:nvSpPr>
        <p:spPr>
          <a:xfrm>
            <a:off x="944453" y="1676401"/>
            <a:ext cx="10631019" cy="4114800"/>
          </a:xfrm>
          <a:solidFill>
            <a:schemeClr val="bg1"/>
          </a:solidFill>
        </p:spPr>
        <p:txBody>
          <a:bodyPr/>
          <a:lstStyle/>
          <a:p>
            <a:r>
              <a:rPr lang="en-US" sz="2200" dirty="0">
                <a:latin typeface="+mn-lt"/>
                <a:hlinkClick r:id="rId3">
                  <a:extLst>
                    <a:ext uri="{A12FA001-AC4F-418D-AE19-62706E023703}">
                      <ahyp:hlinkClr xmlns:ahyp="http://schemas.microsoft.com/office/drawing/2018/hyperlinkcolor" val="tx"/>
                    </a:ext>
                  </a:extLst>
                </a:hlinkClick>
              </a:rPr>
              <a:t>About Project Firstline | Centers for Disease Control and Prevention (CDC)</a:t>
            </a:r>
            <a:r>
              <a:rPr lang="en-US" sz="2200" dirty="0">
                <a:latin typeface="+mn-lt"/>
              </a:rPr>
              <a:t> (www.cdc.gov/infectioncontrol/projectfirstline/about.html)</a:t>
            </a:r>
          </a:p>
          <a:p>
            <a:r>
              <a:rPr lang="en-US" sz="2200" b="0" i="0" dirty="0">
                <a:effectLst/>
                <a:latin typeface="+mn-lt"/>
                <a:hlinkClick r:id="rId4">
                  <a:extLst>
                    <a:ext uri="{A12FA001-AC4F-418D-AE19-62706E023703}">
                      <ahyp:hlinkClr xmlns:ahyp="http://schemas.microsoft.com/office/drawing/2018/hyperlinkcolor" val="tx"/>
                    </a:ext>
                  </a:extLst>
                </a:hlinkClick>
              </a:rPr>
              <a:t>Catheter-Associated Urinary Tract Infections (CAUTI) |CDC</a:t>
            </a:r>
            <a:r>
              <a:rPr lang="en-US" sz="2200" dirty="0">
                <a:latin typeface="+mn-lt"/>
              </a:rPr>
              <a:t> (www.cdc.gov/infectioncontrol/guidelines/cauti/index.html)</a:t>
            </a:r>
          </a:p>
          <a:p>
            <a:r>
              <a:rPr lang="en-US" sz="2200" dirty="0">
                <a:latin typeface="+mn-lt"/>
                <a:hlinkClick r:id="rId5">
                  <a:extLst>
                    <a:ext uri="{A12FA001-AC4F-418D-AE19-62706E023703}">
                      <ahyp:hlinkClr xmlns:ahyp="http://schemas.microsoft.com/office/drawing/2018/hyperlinkcolor" val="tx"/>
                    </a:ext>
                  </a:extLst>
                </a:hlinkClick>
              </a:rPr>
              <a:t>Clean care for all – it’s in your hands | World Health Organization (WHO) </a:t>
            </a:r>
            <a:r>
              <a:rPr lang="en-US" sz="2200" dirty="0">
                <a:latin typeface="+mn-lt"/>
              </a:rPr>
              <a:t>(www.who.int/campaigns/world-hand-hygiene-day)</a:t>
            </a:r>
          </a:p>
          <a:p>
            <a:r>
              <a:rPr lang="en-US" sz="2200" dirty="0" err="1">
                <a:latin typeface="+mn-lt"/>
              </a:rPr>
              <a:t>Fuzy</a:t>
            </a:r>
            <a:r>
              <a:rPr lang="en-US" sz="2200" dirty="0">
                <a:latin typeface="+mn-lt"/>
              </a:rPr>
              <a:t>, J. (2019). </a:t>
            </a:r>
            <a:r>
              <a:rPr lang="en-US" sz="2200" i="1" dirty="0">
                <a:latin typeface="+mn-lt"/>
              </a:rPr>
              <a:t>Hartman's Nursing Assistant Care: The Basics</a:t>
            </a:r>
            <a:r>
              <a:rPr lang="en-US" sz="2200" dirty="0">
                <a:latin typeface="+mn-lt"/>
              </a:rPr>
              <a:t>. Hartman Publishing. </a:t>
            </a:r>
          </a:p>
          <a:p>
            <a:r>
              <a:rPr lang="en-US" sz="2200" b="0" i="0" dirty="0">
                <a:effectLst/>
                <a:latin typeface="+mn-lt"/>
                <a:hlinkClick r:id="rId6">
                  <a:extLst>
                    <a:ext uri="{A12FA001-AC4F-418D-AE19-62706E023703}">
                      <ahyp:hlinkClr xmlns:ahyp="http://schemas.microsoft.com/office/drawing/2018/hyperlinkcolor" val="tx"/>
                    </a:ext>
                  </a:extLst>
                </a:hlinkClick>
              </a:rPr>
              <a:t>Infection Prevention Tools |CDC </a:t>
            </a:r>
            <a:r>
              <a:rPr lang="en-US" sz="2200" b="0" i="0" dirty="0">
                <a:effectLst/>
                <a:latin typeface="+mn-lt"/>
              </a:rPr>
              <a:t>         (</a:t>
            </a:r>
            <a:r>
              <a:rPr lang="en-US" sz="2200" dirty="0">
                <a:latin typeface="+mn-lt"/>
              </a:rPr>
              <a:t>www.cdc.gov/longtermcare/prevention/index.html)</a:t>
            </a:r>
          </a:p>
          <a:p>
            <a:r>
              <a:rPr lang="en-US" sz="2200" dirty="0">
                <a:latin typeface="+mn-lt"/>
                <a:hlinkClick r:id="rId7">
                  <a:extLst>
                    <a:ext uri="{A12FA001-AC4F-418D-AE19-62706E023703}">
                      <ahyp:hlinkClr xmlns:ahyp="http://schemas.microsoft.com/office/drawing/2018/hyperlinkcolor" val="tx"/>
                    </a:ext>
                  </a:extLst>
                </a:hlinkClick>
              </a:rPr>
              <a:t>Nursing Home and Assisted Living (Long-term Care Facilities [LTCFs]) | CDC</a:t>
            </a:r>
            <a:r>
              <a:rPr lang="en-US" sz="2200" dirty="0">
                <a:latin typeface="+mn-lt"/>
              </a:rPr>
              <a:t> (www.cdc.gov/longtermcare)</a:t>
            </a:r>
          </a:p>
          <a:p>
            <a:endParaRPr lang="en-US" sz="2200" dirty="0">
              <a:latin typeface="+mn-lt"/>
            </a:endParaRPr>
          </a:p>
          <a:p>
            <a:pPr marL="0" indent="0">
              <a:buNone/>
            </a:pPr>
            <a:endParaRPr lang="en-US" sz="2200" dirty="0">
              <a:latin typeface="+mn-lt"/>
            </a:endParaRPr>
          </a:p>
        </p:txBody>
      </p:sp>
      <p:sp>
        <p:nvSpPr>
          <p:cNvPr id="4" name="Slide Number Placeholder 3">
            <a:extLst>
              <a:ext uri="{FF2B5EF4-FFF2-40B4-BE49-F238E27FC236}">
                <a16:creationId xmlns:a16="http://schemas.microsoft.com/office/drawing/2014/main" id="{F59BD3BA-1245-4BCF-97C7-F4F4E1675569}"/>
              </a:ext>
            </a:extLst>
          </p:cNvPr>
          <p:cNvSpPr>
            <a:spLocks noGrp="1"/>
          </p:cNvSpPr>
          <p:nvPr>
            <p:ph type="sldNum" sz="quarter" idx="14"/>
          </p:nvPr>
        </p:nvSpPr>
        <p:spPr/>
        <p:txBody>
          <a:bodyPr/>
          <a:lstStyle/>
          <a:p>
            <a:pPr>
              <a:defRPr/>
            </a:pPr>
            <a:fld id="{8F175D74-ED98-4489-9FB3-9363BDDBA762}" type="slidenum">
              <a:rPr lang="en-US" smtClean="0"/>
              <a:pPr>
                <a:defRPr/>
              </a:pPr>
              <a:t>33</a:t>
            </a:fld>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2E8B1022-5871-0548-1D31-6B08568AB3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196767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B16FE8-090C-E32D-EA49-FF561696A03E}"/>
              </a:ext>
            </a:extLst>
          </p:cNvPr>
          <p:cNvSpPr>
            <a:spLocks noGrp="1"/>
          </p:cNvSpPr>
          <p:nvPr>
            <p:ph type="title"/>
          </p:nvPr>
        </p:nvSpPr>
        <p:spPr>
          <a:xfrm>
            <a:off x="762000" y="4800600"/>
            <a:ext cx="8763000" cy="990566"/>
          </a:xfrm>
        </p:spPr>
        <p:txBody>
          <a:bodyPr/>
          <a:lstStyle/>
          <a:p>
            <a:r>
              <a:rPr lang="en-US" dirty="0" err="1">
                <a:solidFill>
                  <a:schemeClr val="tx2"/>
                </a:solidFill>
              </a:rPr>
              <a:t>Preguntas</a:t>
            </a:r>
            <a:r>
              <a:rPr lang="en-US" dirty="0">
                <a:solidFill>
                  <a:schemeClr val="tx2"/>
                </a:solidFill>
              </a:rPr>
              <a:t> y </a:t>
            </a:r>
            <a:r>
              <a:rPr lang="en-US" dirty="0" err="1">
                <a:solidFill>
                  <a:schemeClr val="tx2"/>
                </a:solidFill>
              </a:rPr>
              <a:t>Discusión</a:t>
            </a:r>
            <a:endParaRPr lang="en-US" dirty="0">
              <a:solidFill>
                <a:schemeClr val="tx2"/>
              </a:solidFill>
            </a:endParaRPr>
          </a:p>
        </p:txBody>
      </p:sp>
      <p:pic>
        <p:nvPicPr>
          <p:cNvPr id="2" name="Picture 1" descr="A picture containing text&#10;&#10;Description automatically generated">
            <a:extLst>
              <a:ext uri="{FF2B5EF4-FFF2-40B4-BE49-F238E27FC236}">
                <a16:creationId xmlns:a16="http://schemas.microsoft.com/office/drawing/2014/main" id="{FB9D9F06-33A3-AD4E-85B3-4D1791E4B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3635545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a:xfrm>
            <a:off x="508001" y="572417"/>
            <a:ext cx="9830764" cy="1143000"/>
          </a:xfrm>
        </p:spPr>
        <p:txBody>
          <a:bodyPr/>
          <a:lstStyle/>
          <a:p>
            <a:r>
              <a:rPr lang="en-US" dirty="0" err="1">
                <a:solidFill>
                  <a:schemeClr val="tx2"/>
                </a:solidFill>
              </a:rPr>
              <a:t>Recursos</a:t>
            </a:r>
            <a:r>
              <a:rPr lang="en-US" dirty="0">
                <a:solidFill>
                  <a:schemeClr val="tx2"/>
                </a:solidFill>
              </a:rPr>
              <a:t> de Project Firstline </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idx="1"/>
          </p:nvPr>
        </p:nvSpPr>
        <p:spPr>
          <a:xfrm>
            <a:off x="508002" y="1654628"/>
            <a:ext cx="11205028" cy="3319802"/>
          </a:xfrm>
        </p:spPr>
        <p:txBody>
          <a:bodyPr/>
          <a:lstStyle/>
          <a:p>
            <a:pPr marL="0" indent="0" algn="ctr">
              <a:spcBef>
                <a:spcPts val="0"/>
              </a:spcBef>
              <a:spcAft>
                <a:spcPts val="0"/>
              </a:spcAft>
              <a:buNone/>
            </a:pPr>
            <a:r>
              <a:rPr lang="en-US" sz="2500" b="1" dirty="0"/>
              <a:t>Visit the </a:t>
            </a:r>
            <a:r>
              <a:rPr lang="en-US" sz="2500" b="1" dirty="0">
                <a:hlinkClick r:id="rId3"/>
              </a:rPr>
              <a:t>Project Firstline Website </a:t>
            </a:r>
            <a:br>
              <a:rPr lang="en-US" sz="2500" b="1" dirty="0"/>
            </a:br>
            <a:r>
              <a:rPr lang="en-US" sz="1800" b="1" dirty="0"/>
              <a:t>(www.cdph.ca.gov/Programs/CHCQ/HAI/Pages/ProjectFirstline.aspx)</a:t>
            </a:r>
          </a:p>
          <a:p>
            <a:pPr marL="0" indent="0" algn="ctr">
              <a:spcBef>
                <a:spcPts val="0"/>
              </a:spcBef>
              <a:spcAft>
                <a:spcPts val="0"/>
              </a:spcAft>
              <a:buNone/>
            </a:pPr>
            <a:endParaRPr lang="en-US" sz="2500" dirty="0"/>
          </a:p>
          <a:p>
            <a:pPr marL="0" indent="0" algn="ctr">
              <a:spcBef>
                <a:spcPts val="0"/>
              </a:spcBef>
              <a:spcAft>
                <a:spcPts val="0"/>
              </a:spcAft>
              <a:buNone/>
            </a:pPr>
            <a:r>
              <a:rPr lang="en-US" sz="2500" b="1" dirty="0"/>
              <a:t>Subscribe to </a:t>
            </a:r>
            <a:r>
              <a:rPr lang="en-US" sz="2500" b="1" i="1" dirty="0"/>
              <a:t>CNA Today</a:t>
            </a:r>
            <a:r>
              <a:rPr lang="en-US" sz="2500" b="1" dirty="0"/>
              <a:t> – A </a:t>
            </a:r>
            <a:r>
              <a:rPr lang="en-US" sz="2500" b="1" dirty="0">
                <a:hlinkClick r:id="rId4"/>
              </a:rPr>
              <a:t>Newsletter for CNA!</a:t>
            </a:r>
            <a:endParaRPr lang="en-US" sz="2500" b="1" dirty="0"/>
          </a:p>
          <a:p>
            <a:pPr marL="0" indent="0" algn="ctr">
              <a:spcBef>
                <a:spcPts val="0"/>
              </a:spcBef>
              <a:spcAft>
                <a:spcPts val="0"/>
              </a:spcAft>
              <a:buNone/>
            </a:pPr>
            <a:r>
              <a:rPr lang="en-US" sz="1800" dirty="0">
                <a:ea typeface="Times New Roman" panose="02020603050405020304" pitchFamily="18"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cdph-marketing.powerappsportals.com/HAI/HAI-Registration/)</a:t>
            </a:r>
          </a:p>
          <a:p>
            <a:pPr marL="0" indent="0" algn="ctr">
              <a:spcBef>
                <a:spcPts val="0"/>
              </a:spcBef>
              <a:spcAft>
                <a:spcPts val="0"/>
              </a:spcAft>
              <a:buNone/>
            </a:pPr>
            <a:endParaRPr lang="en-US" sz="2500" dirty="0"/>
          </a:p>
          <a:p>
            <a:pPr marL="0" indent="0" algn="ctr">
              <a:spcBef>
                <a:spcPts val="0"/>
              </a:spcBef>
              <a:spcAft>
                <a:spcPts val="0"/>
              </a:spcAft>
              <a:buNone/>
            </a:pPr>
            <a:r>
              <a:rPr lang="en-US" sz="2500" b="1" dirty="0"/>
              <a:t>Email the Project Firstline </a:t>
            </a:r>
            <a:r>
              <a:rPr lang="en-US" sz="2500" b="1" dirty="0" err="1"/>
              <a:t>AskBox</a:t>
            </a:r>
            <a:endParaRPr lang="en-US" sz="2500" b="1" dirty="0"/>
          </a:p>
          <a:p>
            <a:pPr marL="0" indent="0" algn="ctr">
              <a:spcBef>
                <a:spcPts val="0"/>
              </a:spcBef>
              <a:spcAft>
                <a:spcPts val="0"/>
              </a:spcAft>
              <a:buNone/>
            </a:pPr>
            <a:r>
              <a:rPr lang="en-US" sz="2500" dirty="0">
                <a:hlinkClick r:id="rId5"/>
              </a:rPr>
              <a:t>ProjectFirstline@cdph.ca.gov</a:t>
            </a:r>
            <a:r>
              <a:rPr lang="en-US" sz="2500" dirty="0"/>
              <a:t> </a:t>
            </a: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14"/>
          </p:nvPr>
        </p:nvSpPr>
        <p:spPr/>
        <p:txBody>
          <a:bodyPr/>
          <a:lstStyle/>
          <a:p>
            <a:pPr>
              <a:defRPr/>
            </a:pPr>
            <a:fld id="{7CED9217-CDA3-4A8F-9D34-294F4173BE10}" type="slidenum">
              <a:rPr lang="en-US" smtClean="0"/>
              <a:pPr>
                <a:defRPr/>
              </a:pPr>
              <a:t>35</a:t>
            </a:fld>
            <a:endParaRPr lang="en-US">
              <a:solidFill>
                <a:schemeClr val="bg1"/>
              </a:solidFill>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310548" y="4952658"/>
            <a:ext cx="11615561" cy="1754326"/>
          </a:xfrm>
          <a:prstGeom prst="rect">
            <a:avLst/>
          </a:prstGeom>
          <a:solidFill>
            <a:schemeClr val="bg1"/>
          </a:solidFill>
        </p:spPr>
        <p:txBody>
          <a:bodyPr wrap="square">
            <a:spAutoFit/>
          </a:bodyPr>
          <a:lstStyle/>
          <a:p>
            <a:r>
              <a:rPr lang="en-US" dirty="0">
                <a:latin typeface="+mj-lt"/>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Tree>
    <p:extLst>
      <p:ext uri="{BB962C8B-B14F-4D97-AF65-F5344CB8AC3E}">
        <p14:creationId xmlns:p14="http://schemas.microsoft.com/office/powerpoint/2010/main" val="288020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A66B7-430F-449C-B003-0C74C948ADDE}"/>
              </a:ext>
            </a:extLst>
          </p:cNvPr>
          <p:cNvSpPr>
            <a:spLocks noGrp="1"/>
          </p:cNvSpPr>
          <p:nvPr>
            <p:ph type="sldNum" sz="quarter" idx="14"/>
          </p:nvPr>
        </p:nvSpPr>
        <p:spPr/>
        <p:txBody>
          <a:bodyPr/>
          <a:lstStyle/>
          <a:p>
            <a:pPr>
              <a:defRPr/>
            </a:pPr>
            <a:fld id="{8F175D74-ED98-4489-9FB3-9363BDDBA762}" type="slidenum">
              <a:rPr lang="en-US" smtClean="0"/>
              <a:pPr>
                <a:defRPr/>
              </a:pPr>
              <a:t>4</a:t>
            </a:fld>
            <a:endParaRPr lang="en-US" dirty="0">
              <a:solidFill>
                <a:schemeClr val="bg1"/>
              </a:solidFill>
            </a:endParaRPr>
          </a:p>
        </p:txBody>
      </p:sp>
      <p:pic>
        <p:nvPicPr>
          <p:cNvPr id="31" name="Picture 30" descr="La prevención de infecciones inicia con usted; precauciones estándar; cuidadode la piel, perineo y catéter urinario, ">
            <a:extLst>
              <a:ext uri="{FF2B5EF4-FFF2-40B4-BE49-F238E27FC236}">
                <a16:creationId xmlns:a16="http://schemas.microsoft.com/office/drawing/2014/main" id="{7144EDCA-3DC0-B9ED-E97E-8719B59DE419}"/>
              </a:ext>
            </a:extLst>
          </p:cNvPr>
          <p:cNvPicPr>
            <a:picLocks noChangeAspect="1"/>
          </p:cNvPicPr>
          <p:nvPr/>
        </p:nvPicPr>
        <p:blipFill>
          <a:blip r:embed="rId3"/>
          <a:stretch>
            <a:fillRect/>
          </a:stretch>
        </p:blipFill>
        <p:spPr>
          <a:xfrm>
            <a:off x="0" y="0"/>
            <a:ext cx="12192000" cy="6875960"/>
          </a:xfrm>
          <a:prstGeom prst="rect">
            <a:avLst/>
          </a:prstGeom>
        </p:spPr>
      </p:pic>
    </p:spTree>
    <p:extLst>
      <p:ext uri="{BB962C8B-B14F-4D97-AF65-F5344CB8AC3E}">
        <p14:creationId xmlns:p14="http://schemas.microsoft.com/office/powerpoint/2010/main" val="39705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EE5235-521A-4B21-9451-32BBD150FBB6}"/>
              </a:ext>
            </a:extLst>
          </p:cNvPr>
          <p:cNvSpPr>
            <a:spLocks noGrp="1"/>
          </p:cNvSpPr>
          <p:nvPr>
            <p:ph type="title"/>
          </p:nvPr>
        </p:nvSpPr>
        <p:spPr/>
        <p:txBody>
          <a:bodyPr/>
          <a:lstStyle/>
          <a:p>
            <a:r>
              <a:rPr lang="es-MX" dirty="0">
                <a:solidFill>
                  <a:schemeClr val="tx2"/>
                </a:solidFill>
              </a:rPr>
              <a:t>Objetivos</a:t>
            </a:r>
          </a:p>
        </p:txBody>
      </p:sp>
      <p:sp>
        <p:nvSpPr>
          <p:cNvPr id="9" name="Content Placeholder 8">
            <a:extLst>
              <a:ext uri="{FF2B5EF4-FFF2-40B4-BE49-F238E27FC236}">
                <a16:creationId xmlns:a16="http://schemas.microsoft.com/office/drawing/2014/main" id="{89E9CD40-C9AF-425F-AD65-3D4E5B4AA948}"/>
              </a:ext>
            </a:extLst>
          </p:cNvPr>
          <p:cNvSpPr>
            <a:spLocks noGrp="1"/>
          </p:cNvSpPr>
          <p:nvPr>
            <p:ph idx="1"/>
          </p:nvPr>
        </p:nvSpPr>
        <p:spPr>
          <a:xfrm>
            <a:off x="1156182" y="1752601"/>
            <a:ext cx="10350017" cy="2743200"/>
          </a:xfrm>
        </p:spPr>
        <p:txBody>
          <a:bodyPr/>
          <a:lstStyle/>
          <a:p>
            <a:r>
              <a:rPr lang="es-ES" dirty="0"/>
              <a:t>Describir tres maneras de prevenir la infección durante el cuidado de la piel, perineal y catéter urinario
Discutir cómo una piel sana puede prevenir la infección</a:t>
            </a:r>
            <a:endParaRPr lang="en-US" dirty="0"/>
          </a:p>
          <a:p>
            <a:r>
              <a:rPr lang="es-ES" dirty="0"/>
              <a:t>Describir los procedimientos correctos utilizados para el catéter urinario, perineal y el cuidado de la piel</a:t>
            </a: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6CE99E01-FB1E-43D4-A9DB-C1D16639DB22}"/>
              </a:ext>
            </a:extLst>
          </p:cNvPr>
          <p:cNvSpPr>
            <a:spLocks noGrp="1"/>
          </p:cNvSpPr>
          <p:nvPr>
            <p:ph type="sldNum" sz="quarter" idx="14"/>
          </p:nvPr>
        </p:nvSpPr>
        <p:spPr/>
        <p:txBody>
          <a:bodyPr/>
          <a:lstStyle/>
          <a:p>
            <a:pPr>
              <a:defRPr/>
            </a:pPr>
            <a:fld id="{97263FB1-5F4E-49C0-818C-5AC8EE0282D4}" type="slidenum">
              <a:rPr lang="en-US" smtClean="0"/>
              <a:pPr>
                <a:defRPr/>
              </a:pPr>
              <a:t>5</a:t>
            </a:fld>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EC63BFAA-4F6C-4185-815C-707C5BBB1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181377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88346-77E0-4C94-AC41-FC0CFD492341}"/>
              </a:ext>
            </a:extLst>
          </p:cNvPr>
          <p:cNvSpPr>
            <a:spLocks noGrp="1"/>
          </p:cNvSpPr>
          <p:nvPr>
            <p:ph type="title"/>
          </p:nvPr>
        </p:nvSpPr>
        <p:spPr/>
        <p:txBody>
          <a:bodyPr/>
          <a:lstStyle/>
          <a:p>
            <a:r>
              <a:rPr lang="es-ES" dirty="0">
                <a:solidFill>
                  <a:schemeClr val="tx2"/>
                </a:solidFill>
              </a:rPr>
              <a:t>Selección de EPP para el cuidado de la piel, perineal o catéter urinario</a:t>
            </a:r>
            <a:endParaRPr lang="en-US" strike="sngStrike" dirty="0">
              <a:solidFill>
                <a:schemeClr val="tx2"/>
              </a:solidFill>
            </a:endParaRPr>
          </a:p>
        </p:txBody>
      </p:sp>
      <p:sp>
        <p:nvSpPr>
          <p:cNvPr id="3" name="Content Placeholder 2">
            <a:extLst>
              <a:ext uri="{FF2B5EF4-FFF2-40B4-BE49-F238E27FC236}">
                <a16:creationId xmlns:a16="http://schemas.microsoft.com/office/drawing/2014/main" id="{1C43F70D-7159-453A-A5E6-969ABD9BF37F}"/>
              </a:ext>
            </a:extLst>
          </p:cNvPr>
          <p:cNvSpPr>
            <a:spLocks noGrp="1"/>
          </p:cNvSpPr>
          <p:nvPr>
            <p:ph idx="1"/>
          </p:nvPr>
        </p:nvSpPr>
        <p:spPr>
          <a:xfrm>
            <a:off x="380999" y="2025135"/>
            <a:ext cx="7531476" cy="4756665"/>
          </a:xfrm>
          <a:solidFill>
            <a:schemeClr val="bg1"/>
          </a:solidFill>
        </p:spPr>
        <p:txBody>
          <a:bodyPr/>
          <a:lstStyle/>
          <a:p>
            <a:pPr>
              <a:spcBef>
                <a:spcPts val="600"/>
              </a:spcBef>
            </a:pPr>
            <a:r>
              <a:rPr lang="es-ES" dirty="0"/>
              <a:t>La selección del equipo de protección individual (PPE) depende de la actividad realizada</a:t>
            </a:r>
          </a:p>
          <a:p>
            <a:pPr lvl="1">
              <a:spcBef>
                <a:spcPts val="600"/>
              </a:spcBef>
            </a:pPr>
            <a:r>
              <a:rPr lang="es-ES" dirty="0"/>
              <a:t>Realizar la higiene de manos antes y después de la actividad de cuidado</a:t>
            </a:r>
            <a:endParaRPr lang="en-US" dirty="0"/>
          </a:p>
          <a:p>
            <a:pPr lvl="1">
              <a:spcBef>
                <a:spcPts val="600"/>
              </a:spcBef>
            </a:pPr>
            <a:r>
              <a:rPr lang="es-ES" dirty="0"/>
              <a:t>Use guantes si toca la piel o los fluidos corporales no intactos
Use PPE adicional si existe el riesgo de salpicaduras o contaminación por sangre o fluidos corporales ejemplo, bata, protector facial)</a:t>
            </a:r>
            <a:endParaRPr lang="en-US" dirty="0"/>
          </a:p>
        </p:txBody>
      </p:sp>
      <p:sp>
        <p:nvSpPr>
          <p:cNvPr id="6" name="Slide Number Placeholder 5">
            <a:extLst>
              <a:ext uri="{FF2B5EF4-FFF2-40B4-BE49-F238E27FC236}">
                <a16:creationId xmlns:a16="http://schemas.microsoft.com/office/drawing/2014/main" id="{A1898F88-968D-4F96-AF33-0438F094F8E3}"/>
              </a:ext>
            </a:extLst>
          </p:cNvPr>
          <p:cNvSpPr>
            <a:spLocks noGrp="1"/>
          </p:cNvSpPr>
          <p:nvPr>
            <p:ph type="sldNum" sz="quarter" idx="14"/>
          </p:nvPr>
        </p:nvSpPr>
        <p:spPr/>
        <p:txBody>
          <a:bodyPr/>
          <a:lstStyle/>
          <a:p>
            <a:pPr>
              <a:defRPr/>
            </a:pPr>
            <a:fld id="{97263FB1-5F4E-49C0-818C-5AC8EE0282D4}" type="slidenum">
              <a:rPr lang="en-US" smtClean="0"/>
              <a:pPr>
                <a:defRPr/>
              </a:pPr>
              <a:t>6</a:t>
            </a:fld>
            <a:endParaRPr lang="en-US" dirty="0">
              <a:solidFill>
                <a:schemeClr val="bg1"/>
              </a:solidFill>
            </a:endParaRPr>
          </a:p>
        </p:txBody>
      </p:sp>
      <p:sp>
        <p:nvSpPr>
          <p:cNvPr id="4" name="Rectangle 3">
            <a:extLst>
              <a:ext uri="{FF2B5EF4-FFF2-40B4-BE49-F238E27FC236}">
                <a16:creationId xmlns:a16="http://schemas.microsoft.com/office/drawing/2014/main" id="{8BF8B138-C9E3-4710-900A-3CF2C058F1CA}"/>
              </a:ext>
            </a:extLst>
          </p:cNvPr>
          <p:cNvSpPr/>
          <p:nvPr/>
        </p:nvSpPr>
        <p:spPr>
          <a:xfrm>
            <a:off x="7848600" y="3977670"/>
            <a:ext cx="76200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8F9C91-DC0E-495C-A58F-EBDFE1B79E61}"/>
              </a:ext>
            </a:extLst>
          </p:cNvPr>
          <p:cNvSpPr/>
          <p:nvPr/>
        </p:nvSpPr>
        <p:spPr>
          <a:xfrm>
            <a:off x="7912475" y="4501635"/>
            <a:ext cx="1057738"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PP; gafas y protectores faciales, mascarilla, bata, un par de guantes no esteriles">
            <a:extLst>
              <a:ext uri="{FF2B5EF4-FFF2-40B4-BE49-F238E27FC236}">
                <a16:creationId xmlns:a16="http://schemas.microsoft.com/office/drawing/2014/main" id="{822D86B4-E0FD-F0AF-641E-C92E2A65C8D9}"/>
              </a:ext>
            </a:extLst>
          </p:cNvPr>
          <p:cNvPicPr>
            <a:picLocks noChangeAspect="1"/>
          </p:cNvPicPr>
          <p:nvPr/>
        </p:nvPicPr>
        <p:blipFill>
          <a:blip r:embed="rId3"/>
          <a:stretch>
            <a:fillRect/>
          </a:stretch>
        </p:blipFill>
        <p:spPr>
          <a:xfrm>
            <a:off x="7834900" y="1307745"/>
            <a:ext cx="4357100" cy="5608240"/>
          </a:xfrm>
          <a:prstGeom prst="rect">
            <a:avLst/>
          </a:prstGeom>
        </p:spPr>
      </p:pic>
    </p:spTree>
    <p:extLst>
      <p:ext uri="{BB962C8B-B14F-4D97-AF65-F5344CB8AC3E}">
        <p14:creationId xmlns:p14="http://schemas.microsoft.com/office/powerpoint/2010/main" val="1722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ntes de tocar al paciente, antes de realizar una tarea limipia o aseptica, depues de exposicion a fluidos corporales, despues del contacto con el paciente, despues del contacto con entorno del paciente">
            <a:extLst>
              <a:ext uri="{FF2B5EF4-FFF2-40B4-BE49-F238E27FC236}">
                <a16:creationId xmlns:a16="http://schemas.microsoft.com/office/drawing/2014/main" id="{452EA8ED-DDB2-7485-13CB-A96DE2CC7E63}"/>
              </a:ext>
            </a:extLst>
          </p:cNvPr>
          <p:cNvPicPr>
            <a:picLocks noChangeAspect="1"/>
          </p:cNvPicPr>
          <p:nvPr/>
        </p:nvPicPr>
        <p:blipFill>
          <a:blip r:embed="rId3"/>
          <a:stretch>
            <a:fillRect/>
          </a:stretch>
        </p:blipFill>
        <p:spPr>
          <a:xfrm>
            <a:off x="2958938" y="1562003"/>
            <a:ext cx="9131462" cy="5268231"/>
          </a:xfrm>
          <a:prstGeom prst="rect">
            <a:avLst/>
          </a:prstGeom>
        </p:spPr>
      </p:pic>
      <p:sp>
        <p:nvSpPr>
          <p:cNvPr id="2" name="Title 1">
            <a:extLst>
              <a:ext uri="{FF2B5EF4-FFF2-40B4-BE49-F238E27FC236}">
                <a16:creationId xmlns:a16="http://schemas.microsoft.com/office/drawing/2014/main" id="{2FC2338C-A0FB-4B3B-8CC7-A081DAD55070}"/>
              </a:ext>
            </a:extLst>
          </p:cNvPr>
          <p:cNvSpPr>
            <a:spLocks noGrp="1"/>
          </p:cNvSpPr>
          <p:nvPr>
            <p:ph type="title"/>
          </p:nvPr>
        </p:nvSpPr>
        <p:spPr>
          <a:xfrm>
            <a:off x="380036" y="228600"/>
            <a:ext cx="9830764" cy="1143000"/>
          </a:xfrm>
        </p:spPr>
        <p:txBody>
          <a:bodyPr/>
          <a:lstStyle/>
          <a:p>
            <a:r>
              <a:rPr lang="es-ES" dirty="0">
                <a:solidFill>
                  <a:schemeClr val="tx2"/>
                </a:solidFill>
              </a:rPr>
              <a:t>5 momentos para la higiene de manos</a:t>
            </a:r>
            <a:endParaRPr lang="en-US" dirty="0">
              <a:solidFill>
                <a:schemeClr val="tx2"/>
              </a:solidFill>
            </a:endParaRPr>
          </a:p>
        </p:txBody>
      </p:sp>
      <p:sp>
        <p:nvSpPr>
          <p:cNvPr id="4" name="Slide Number Placeholder 3">
            <a:extLst>
              <a:ext uri="{FF2B5EF4-FFF2-40B4-BE49-F238E27FC236}">
                <a16:creationId xmlns:a16="http://schemas.microsoft.com/office/drawing/2014/main" id="{A49FFFDB-98E8-41FD-8A4B-5B00E7898E67}"/>
              </a:ext>
            </a:extLst>
          </p:cNvPr>
          <p:cNvSpPr>
            <a:spLocks noGrp="1"/>
          </p:cNvSpPr>
          <p:nvPr>
            <p:ph type="sldNum" sz="quarter" idx="14"/>
          </p:nvPr>
        </p:nvSpPr>
        <p:spPr/>
        <p:txBody>
          <a:bodyPr/>
          <a:lstStyle/>
          <a:p>
            <a:pPr>
              <a:defRPr/>
            </a:pPr>
            <a:fld id="{8F175D74-ED98-4489-9FB3-9363BDDBA762}" type="slidenum">
              <a:rPr lang="en-US" smtClean="0"/>
              <a:pPr>
                <a:defRPr/>
              </a:pPr>
              <a:t>7</a:t>
            </a:fld>
            <a:endParaRPr lang="en-US">
              <a:solidFill>
                <a:schemeClr val="bg1"/>
              </a:solidFill>
            </a:endParaRPr>
          </a:p>
        </p:txBody>
      </p:sp>
      <p:sp>
        <p:nvSpPr>
          <p:cNvPr id="13" name="TextBox 12">
            <a:extLst>
              <a:ext uri="{FF2B5EF4-FFF2-40B4-BE49-F238E27FC236}">
                <a16:creationId xmlns:a16="http://schemas.microsoft.com/office/drawing/2014/main" id="{D79014FA-D75F-4D70-A4C0-627672C63D0D}"/>
              </a:ext>
            </a:extLst>
          </p:cNvPr>
          <p:cNvSpPr txBox="1"/>
          <p:nvPr/>
        </p:nvSpPr>
        <p:spPr>
          <a:xfrm>
            <a:off x="46730" y="6135531"/>
            <a:ext cx="6066275" cy="646331"/>
          </a:xfrm>
          <a:prstGeom prst="rect">
            <a:avLst/>
          </a:prstGeom>
          <a:solidFill>
            <a:schemeClr val="bg1"/>
          </a:solidFill>
        </p:spPr>
        <p:txBody>
          <a:bodyPr wrap="square">
            <a:spAutoFit/>
          </a:bodyPr>
          <a:lstStyle/>
          <a:p>
            <a:r>
              <a:rPr lang="en-US" b="1" dirty="0">
                <a:latin typeface="+mn-lt"/>
                <a:hlinkClick r:id="rId4">
                  <a:extLst>
                    <a:ext uri="{A12FA001-AC4F-418D-AE19-62706E023703}">
                      <ahyp:hlinkClr xmlns:ahyp="http://schemas.microsoft.com/office/drawing/2018/hyperlinkcolor" val="tx"/>
                    </a:ext>
                  </a:extLst>
                </a:hlinkClick>
              </a:rPr>
              <a:t>World Hand Hygiene Day, World Health Organization (WHO)</a:t>
            </a:r>
            <a:r>
              <a:rPr lang="en-US" dirty="0">
                <a:latin typeface="+mn-lt"/>
                <a:hlinkClick r:id="rId4">
                  <a:extLst>
                    <a:ext uri="{A12FA001-AC4F-418D-AE19-62706E023703}">
                      <ahyp:hlinkClr xmlns:ahyp="http://schemas.microsoft.com/office/drawing/2018/hyperlinkcolor" val="tx"/>
                    </a:ext>
                  </a:extLst>
                </a:hlinkClick>
              </a:rPr>
              <a:t> </a:t>
            </a:r>
            <a:r>
              <a:rPr lang="en-US" dirty="0">
                <a:latin typeface="+mn-lt"/>
              </a:rPr>
              <a:t>(www.who.int/campaigns/world-hand-hygiene-day)</a:t>
            </a:r>
          </a:p>
        </p:txBody>
      </p:sp>
    </p:spTree>
    <p:extLst>
      <p:ext uri="{BB962C8B-B14F-4D97-AF65-F5344CB8AC3E}">
        <p14:creationId xmlns:p14="http://schemas.microsoft.com/office/powerpoint/2010/main" val="122923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B651CD-8EFC-465A-A35B-D2D97900DD18}"/>
              </a:ext>
            </a:extLst>
          </p:cNvPr>
          <p:cNvSpPr/>
          <p:nvPr/>
        </p:nvSpPr>
        <p:spPr>
          <a:xfrm>
            <a:off x="8153401" y="5257800"/>
            <a:ext cx="3937000" cy="1535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6272E-1F72-475B-AC03-881789743224}"/>
              </a:ext>
            </a:extLst>
          </p:cNvPr>
          <p:cNvSpPr>
            <a:spLocks noGrp="1"/>
          </p:cNvSpPr>
          <p:nvPr>
            <p:ph type="title"/>
          </p:nvPr>
        </p:nvSpPr>
        <p:spPr/>
        <p:txBody>
          <a:bodyPr/>
          <a:lstStyle/>
          <a:p>
            <a:r>
              <a:rPr lang="es-MX" dirty="0">
                <a:solidFill>
                  <a:srgbClr val="1F497D"/>
                </a:solidFill>
              </a:rPr>
              <a:t>Cuidado de la piel</a:t>
            </a:r>
          </a:p>
        </p:txBody>
      </p:sp>
      <p:sp>
        <p:nvSpPr>
          <p:cNvPr id="3" name="Content Placeholder 2">
            <a:extLst>
              <a:ext uri="{FF2B5EF4-FFF2-40B4-BE49-F238E27FC236}">
                <a16:creationId xmlns:a16="http://schemas.microsoft.com/office/drawing/2014/main" id="{B127053A-AA91-4526-A2D7-6D7D306D655C}"/>
              </a:ext>
            </a:extLst>
          </p:cNvPr>
          <p:cNvSpPr>
            <a:spLocks noGrp="1"/>
          </p:cNvSpPr>
          <p:nvPr>
            <p:ph idx="1"/>
          </p:nvPr>
        </p:nvSpPr>
        <p:spPr>
          <a:xfrm>
            <a:off x="508001" y="1874836"/>
            <a:ext cx="10871199" cy="4348662"/>
          </a:xfrm>
        </p:spPr>
        <p:txBody>
          <a:bodyPr/>
          <a:lstStyle/>
          <a:p>
            <a:pPr>
              <a:buFont typeface="Arial" panose="020B0604020202020204" pitchFamily="34" charset="0"/>
              <a:buChar char="•"/>
            </a:pPr>
            <a:r>
              <a:rPr lang="es-ES" dirty="0"/>
              <a:t>El cuidado de la piel es la práctica que apoya la integridad de la piel
La piel sana es una barrera natural contra los gérmenes que pueden infectar a un residente</a:t>
            </a:r>
            <a:endParaRPr lang="en-US" dirty="0"/>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p>
        </p:txBody>
      </p:sp>
      <p:sp>
        <p:nvSpPr>
          <p:cNvPr id="4" name="Slide Number Placeholder 3">
            <a:extLst>
              <a:ext uri="{FF2B5EF4-FFF2-40B4-BE49-F238E27FC236}">
                <a16:creationId xmlns:a16="http://schemas.microsoft.com/office/drawing/2014/main" id="{90C06C3A-A7AA-4099-8AB4-FB9B49D19EA9}"/>
              </a:ext>
            </a:extLst>
          </p:cNvPr>
          <p:cNvSpPr>
            <a:spLocks noGrp="1"/>
          </p:cNvSpPr>
          <p:nvPr>
            <p:ph type="sldNum" sz="quarter" idx="14"/>
          </p:nvPr>
        </p:nvSpPr>
        <p:spPr/>
        <p:txBody>
          <a:bodyPr/>
          <a:lstStyle/>
          <a:p>
            <a:pPr>
              <a:defRPr/>
            </a:pPr>
            <a:fld id="{8F175D74-ED98-4489-9FB3-9363BDDBA762}" type="slidenum">
              <a:rPr lang="en-US" smtClean="0"/>
              <a:pPr>
                <a:defRPr/>
              </a:pPr>
              <a:t>8</a:t>
            </a:fld>
            <a:endParaRPr lang="en-US" dirty="0">
              <a:solidFill>
                <a:schemeClr val="bg1"/>
              </a:solidFill>
            </a:endParaRPr>
          </a:p>
        </p:txBody>
      </p:sp>
      <p:pic>
        <p:nvPicPr>
          <p:cNvPr id="1028" name="Picture 4" descr="Photo Essay At Henry Gabrielle Hospital In Lyon, France. Department Of Urology. Postoperative Nursing Care Of Trans Man Patient After A Sex...">
            <a:extLst>
              <a:ext uri="{FF2B5EF4-FFF2-40B4-BE49-F238E27FC236}">
                <a16:creationId xmlns:a16="http://schemas.microsoft.com/office/drawing/2014/main" id="{BAAB8037-799B-4A77-803D-162E64284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416" y="3429000"/>
            <a:ext cx="4212396" cy="2794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in Care to Help Improve Outcomes | Medline Skin Health">
            <a:extLst>
              <a:ext uri="{FF2B5EF4-FFF2-40B4-BE49-F238E27FC236}">
                <a16:creationId xmlns:a16="http://schemas.microsoft.com/office/drawing/2014/main" id="{38B5D3D1-3BE8-402F-89D2-40338E3AD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190" y="3429000"/>
            <a:ext cx="4257079" cy="27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7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8626-5F65-4342-87F7-EC51F78CC60C}"/>
              </a:ext>
            </a:extLst>
          </p:cNvPr>
          <p:cNvSpPr>
            <a:spLocks noGrp="1"/>
          </p:cNvSpPr>
          <p:nvPr>
            <p:ph type="title"/>
          </p:nvPr>
        </p:nvSpPr>
        <p:spPr/>
        <p:txBody>
          <a:bodyPr/>
          <a:lstStyle/>
          <a:p>
            <a:r>
              <a:rPr lang="es-ES" dirty="0">
                <a:solidFill>
                  <a:srgbClr val="1F497D"/>
                </a:solidFill>
              </a:rPr>
              <a:t>Cómo ingresan los gérmenes al cuerpo a través de la piel</a:t>
            </a:r>
            <a:endParaRPr lang="en-US" dirty="0">
              <a:solidFill>
                <a:srgbClr val="1F497D"/>
              </a:solidFill>
            </a:endParaRPr>
          </a:p>
        </p:txBody>
      </p:sp>
      <p:sp>
        <p:nvSpPr>
          <p:cNvPr id="3" name="Content Placeholder 2">
            <a:extLst>
              <a:ext uri="{FF2B5EF4-FFF2-40B4-BE49-F238E27FC236}">
                <a16:creationId xmlns:a16="http://schemas.microsoft.com/office/drawing/2014/main" id="{D525F41F-FD70-4CB8-91A4-FD12EA80CB1D}"/>
              </a:ext>
            </a:extLst>
          </p:cNvPr>
          <p:cNvSpPr>
            <a:spLocks noGrp="1"/>
          </p:cNvSpPr>
          <p:nvPr>
            <p:ph idx="1"/>
          </p:nvPr>
        </p:nvSpPr>
        <p:spPr>
          <a:xfrm>
            <a:off x="523241" y="2008153"/>
            <a:ext cx="7846568" cy="4385733"/>
          </a:xfrm>
          <a:solidFill>
            <a:schemeClr val="bg1"/>
          </a:solidFill>
          <a:ln>
            <a:solidFill>
              <a:schemeClr val="bg1"/>
            </a:solidFill>
          </a:ln>
        </p:spPr>
        <p:txBody>
          <a:bodyPr/>
          <a:lstStyle/>
          <a:p>
            <a:r>
              <a:rPr lang="es-ES" dirty="0"/>
              <a:t>El personal colonizado puede compartir sus gérmenes durante el cuidado de la piel</a:t>
            </a:r>
            <a:endParaRPr lang="en-US" dirty="0"/>
          </a:p>
          <a:p>
            <a:pPr lvl="1"/>
            <a:r>
              <a:rPr lang="es-ES" dirty="0"/>
              <a:t>La higiene de las manos y el uso de PPE adecuados previenen la propagación de gérmenes</a:t>
            </a:r>
            <a:endParaRPr lang="en-US" dirty="0"/>
          </a:p>
          <a:p>
            <a:r>
              <a:rPr lang="es-ES" dirty="0"/>
              <a:t>La piel intacta protege el cuerpo contra los gérmenes 
Las heridas de la piel actúan como portal de entrada para los gérmenes</a:t>
            </a:r>
            <a:endParaRPr lang="en-US" dirty="0"/>
          </a:p>
        </p:txBody>
      </p:sp>
      <p:sp>
        <p:nvSpPr>
          <p:cNvPr id="4" name="Slide Number Placeholder 3">
            <a:extLst>
              <a:ext uri="{FF2B5EF4-FFF2-40B4-BE49-F238E27FC236}">
                <a16:creationId xmlns:a16="http://schemas.microsoft.com/office/drawing/2014/main" id="{2E3DB332-52B0-4F58-9A24-5E338DA7D480}"/>
              </a:ext>
            </a:extLst>
          </p:cNvPr>
          <p:cNvSpPr>
            <a:spLocks noGrp="1"/>
          </p:cNvSpPr>
          <p:nvPr>
            <p:ph type="sldNum" sz="quarter" idx="14"/>
          </p:nvPr>
        </p:nvSpPr>
        <p:spPr/>
        <p:txBody>
          <a:bodyPr/>
          <a:lstStyle/>
          <a:p>
            <a:pPr>
              <a:defRPr/>
            </a:pPr>
            <a:fld id="{8F175D74-ED98-4489-9FB3-9363BDDBA762}" type="slidenum">
              <a:rPr lang="en-US" smtClean="0"/>
              <a:pPr>
                <a:defRPr/>
              </a:pPr>
              <a:t>9</a:t>
            </a:fld>
            <a:endParaRPr lang="en-US" dirty="0">
              <a:solidFill>
                <a:schemeClr val="bg1"/>
              </a:solidFill>
            </a:endParaRPr>
          </a:p>
        </p:txBody>
      </p:sp>
      <p:pic>
        <p:nvPicPr>
          <p:cNvPr id="7" name="Picture 6">
            <a:extLst>
              <a:ext uri="{FF2B5EF4-FFF2-40B4-BE49-F238E27FC236}">
                <a16:creationId xmlns:a16="http://schemas.microsoft.com/office/drawing/2014/main" id="{691BA2FC-A036-4EE0-865F-92AAF12C891B}"/>
              </a:ext>
            </a:extLst>
          </p:cNvPr>
          <p:cNvPicPr>
            <a:picLocks noChangeAspect="1"/>
          </p:cNvPicPr>
          <p:nvPr/>
        </p:nvPicPr>
        <p:blipFill>
          <a:blip r:embed="rId3"/>
          <a:stretch>
            <a:fillRect/>
          </a:stretch>
        </p:blipFill>
        <p:spPr>
          <a:xfrm>
            <a:off x="8369809" y="2069113"/>
            <a:ext cx="2857734" cy="271977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4CF3AC0-E8B9-4B5D-BDA5-6F7A2895D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1476413248"/>
      </p:ext>
    </p:extLst>
  </p:cSld>
  <p:clrMapOvr>
    <a:masterClrMapping/>
  </p:clrMapOvr>
</p:sld>
</file>

<file path=ppt/theme/theme1.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TaxCatchAll xmlns="a48324c4-7d20-48d3-8188-32763737222b">
      <Value>97</Value>
      <Value>197</Value>
      <Value>295</Value>
      <Value>498</Value>
      <Value>123</Value>
      <Value>241</Value>
      <Value>121</Value>
      <Value>137</Value>
    </TaxCatchAll>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AF2656-D6D8-4740-BBF5-F94B9444D8C9}">
  <ds:schemaRefs>
    <ds:schemaRef ds:uri="http://schemas.microsoft.com/sharepoint/v3/contenttype/forms"/>
  </ds:schemaRefs>
</ds:datastoreItem>
</file>

<file path=customXml/itemProps2.xml><?xml version="1.0" encoding="utf-8"?>
<ds:datastoreItem xmlns:ds="http://schemas.openxmlformats.org/officeDocument/2006/customXml" ds:itemID="{FE3CB666-A958-436B-883D-CC00F0655A23}">
  <ds:schemaRefs>
    <ds:schemaRef ds:uri="http://schemas.openxmlformats.org/package/2006/metadata/core-properties"/>
    <ds:schemaRef ds:uri="http://schemas.microsoft.com/office/2006/metadata/properties"/>
    <ds:schemaRef ds:uri="7c162c85-2e33-4418-8d6a-3c9ae40ca8a5"/>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cc8a450b-1a11-4e56-adcc-c88acab015c1"/>
    <ds:schemaRef ds:uri="http://purl.org/dc/dcmitype/"/>
  </ds:schemaRefs>
</ds:datastoreItem>
</file>

<file path=customXml/itemProps3.xml><?xml version="1.0" encoding="utf-8"?>
<ds:datastoreItem xmlns:ds="http://schemas.openxmlformats.org/officeDocument/2006/customXml" ds:itemID="{9409DD23-B668-4F46-B38A-516987479F23}"/>
</file>

<file path=docProps/app.xml><?xml version="1.0" encoding="utf-8"?>
<Properties xmlns="http://schemas.openxmlformats.org/officeDocument/2006/extended-properties" xmlns:vt="http://schemas.openxmlformats.org/officeDocument/2006/docPropsVTypes">
  <Template>ColorBlock3WithPageNumbers</Template>
  <TotalTime>21806</TotalTime>
  <Words>6093</Words>
  <Application>Microsoft Office PowerPoint</Application>
  <PresentationFormat>Widescreen</PresentationFormat>
  <Paragraphs>463</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Franklin Gothic Medium Cond</vt:lpstr>
      <vt:lpstr>Roboto</vt:lpstr>
      <vt:lpstr>Tahoma</vt:lpstr>
      <vt:lpstr>ColorBlock3WithPageNumbers</vt:lpstr>
      <vt:lpstr>Cuidado de la piel, perineo y catéter urinario: mantener las primeras líneas de defensa del cuerpo contra las infecciones</vt:lpstr>
      <vt:lpstr>Prejuicio implícito</vt:lpstr>
      <vt:lpstr>PowerPoint Presentation</vt:lpstr>
      <vt:lpstr>PowerPoint Presentation</vt:lpstr>
      <vt:lpstr>Objetivos</vt:lpstr>
      <vt:lpstr>Selección de EPP para el cuidado de la piel, perineal o catéter urinario</vt:lpstr>
      <vt:lpstr>5 momentos para la higiene de manos</vt:lpstr>
      <vt:lpstr>Cuidado de la piel</vt:lpstr>
      <vt:lpstr>Cómo ingresan los gérmenes al cuerpo a través de la piel</vt:lpstr>
      <vt:lpstr>Reflexión</vt:lpstr>
      <vt:lpstr>Cuidado de la piel: heridas comunes de la piel</vt:lpstr>
      <vt:lpstr>Chequeo de conocimiento:  ulceras de presión</vt:lpstr>
      <vt:lpstr>Chequeo de conocimiento:  ulceras de presión</vt:lpstr>
      <vt:lpstr>Reflexión:  Diabetes y enfermedad vascular periférica lesión de la piel</vt:lpstr>
      <vt:lpstr>Reflexión:  Diabetes y enfermedad vascular periférica lesión de la piel</vt:lpstr>
      <vt:lpstr>Heridas quirúrgicas</vt:lpstr>
      <vt:lpstr>Prácticas de IPC y lapsos durante el cuidado de la piel</vt:lpstr>
      <vt:lpstr>Prácticas de IPC y lapsos durante el cuidado de la piel</vt:lpstr>
      <vt:lpstr>Prácticas de IPC y lapsos durante el cuidado de la piel</vt:lpstr>
      <vt:lpstr>Prácticas de IPC y lapsos durante el cuidado de la piel</vt:lpstr>
      <vt:lpstr>Prácticas de IPC y lapsos durante el cuidado de la piel</vt:lpstr>
      <vt:lpstr>Cuidado Perineal</vt:lpstr>
      <vt:lpstr>Atención perineal: Prevención de infecciones</vt:lpstr>
      <vt:lpstr>Atención Perineal: Prevención de infecciones</vt:lpstr>
      <vt:lpstr>Cuidado del catéter urinario</vt:lpstr>
      <vt:lpstr>Chequeo de conocimiento: Cuidado del catéter urinario y del PPE</vt:lpstr>
      <vt:lpstr>Chequeo de conocimiento: Cuidado del catéter urinario y del PPE</vt:lpstr>
      <vt:lpstr>Prevención de CAUTI</vt:lpstr>
      <vt:lpstr>Chequeo de conocimiento</vt:lpstr>
      <vt:lpstr>Chequeo de conocimiento</vt:lpstr>
      <vt:lpstr>Catéter urinario: Vaciado de la bolsa de drenaje</vt:lpstr>
      <vt:lpstr>Resumen</vt:lpstr>
      <vt:lpstr>Recursos</vt:lpstr>
      <vt:lpstr>Preguntas y Discusión</vt:lpstr>
      <vt:lpstr>Recursos de Project Firstline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 Curriculum Slides with Speaker Notes</dc:title>
  <dc:creator>Vicki</dc:creator>
  <cp:lastModifiedBy>Lanette Corona</cp:lastModifiedBy>
  <cp:revision>936</cp:revision>
  <dcterms:created xsi:type="dcterms:W3CDTF">2010-10-27T01:27:33Z</dcterms:created>
  <dcterms:modified xsi:type="dcterms:W3CDTF">2023-07-24T22:15:42Z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0x0101002CC577673628EB48993F371F1850BF7D002F45745B6B4FD0479F5B8BA533B83A6A</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ActionId">
    <vt:lpwstr>baba6c31-43d2-464c-88ac-5a412b6bc557</vt:lpwstr>
  </property>
  <property fmtid="{D5CDD505-2E9C-101B-9397-08002B2CF9AE}" pid="6" name="MSIP_Label_7b94a7b8-f06c-4dfe-bdcc-9b548fd58c31_Method">
    <vt:lpwstr>Privileged</vt:lpwstr>
  </property>
  <property fmtid="{D5CDD505-2E9C-101B-9397-08002B2CF9AE}" pid="7" name="MSIP_Label_7b94a7b8-f06c-4dfe-bdcc-9b548fd58c31_SetDate">
    <vt:lpwstr>2021-08-23T20:17:32Z</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ContentBits">
    <vt:lpwstr>0</vt:lpwstr>
  </property>
  <property fmtid="{D5CDD505-2E9C-101B-9397-08002B2CF9AE}" pid="10" name="Content Language">
    <vt:lpwstr>97;#English (United States)|25e340a5-d50c-48d7-adc0-a905fb7bff5c</vt:lpwstr>
  </property>
  <property fmtid="{D5CDD505-2E9C-101B-9397-08002B2CF9AE}" pid="11" name="Topic">
    <vt:lpwstr>498;#Hospital Associated Infections|ca506b30-7ad6-4050-a256-41bb719b399d;#241;#Infectious Diseases|cf067396-8ccc-4210-9f63-22e79836aa52;#295;#Infection Control|cc8526b0-961b-4484-a0db-f621d6c2c573</vt:lpwstr>
  </property>
  <property fmtid="{D5CDD505-2E9C-101B-9397-08002B2CF9AE}" pid="12" name="CDPH Audience">
    <vt:lpwstr>121;#Clinicians/Healthcare Providers|e31e14b8-e46e-494a-8300-1453b14ca9de;#197;#Local Health Jurisdiction|f68e075a-b17d-44d0-8f5c-4e108c72d912;#123;#Other Stakeholder|6b3266fc-4016-443b-9e9e-97a2230ee0e4</vt:lpwstr>
  </property>
  <property fmtid="{D5CDD505-2E9C-101B-9397-08002B2CF9AE}" pid="13" name="Program">
    <vt:lpwstr>137;#Healthcare-Associated Infections|acd27147-66db-4417-b829-7721c9284883</vt:lpwstr>
  </property>
</Properties>
</file>