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33" r:id="rId4"/>
    <p:sldMasterId id="2147484255" r:id="rId5"/>
    <p:sldMasterId id="2147484170" r:id="rId6"/>
    <p:sldMasterId id="2147484260" r:id="rId7"/>
    <p:sldMasterId id="2147484265" r:id="rId8"/>
  </p:sldMasterIdLst>
  <p:notesMasterIdLst>
    <p:notesMasterId r:id="rId68"/>
  </p:notesMasterIdLst>
  <p:handoutMasterIdLst>
    <p:handoutMasterId r:id="rId69"/>
  </p:handoutMasterIdLst>
  <p:sldIdLst>
    <p:sldId id="787" r:id="rId9"/>
    <p:sldId id="788" r:id="rId10"/>
    <p:sldId id="811" r:id="rId11"/>
    <p:sldId id="277" r:id="rId12"/>
    <p:sldId id="838" r:id="rId13"/>
    <p:sldId id="839" r:id="rId14"/>
    <p:sldId id="726" r:id="rId15"/>
    <p:sldId id="840" r:id="rId16"/>
    <p:sldId id="887" r:id="rId17"/>
    <p:sldId id="888" r:id="rId18"/>
    <p:sldId id="725" r:id="rId19"/>
    <p:sldId id="841" r:id="rId20"/>
    <p:sldId id="737" r:id="rId21"/>
    <p:sldId id="827" r:id="rId22"/>
    <p:sldId id="843" r:id="rId23"/>
    <p:sldId id="828" r:id="rId24"/>
    <p:sldId id="831" r:id="rId25"/>
    <p:sldId id="844" r:id="rId26"/>
    <p:sldId id="871" r:id="rId27"/>
    <p:sldId id="884" r:id="rId28"/>
    <p:sldId id="878" r:id="rId29"/>
    <p:sldId id="885" r:id="rId30"/>
    <p:sldId id="886" r:id="rId31"/>
    <p:sldId id="837" r:id="rId32"/>
    <p:sldId id="882" r:id="rId33"/>
    <p:sldId id="881" r:id="rId34"/>
    <p:sldId id="880" r:id="rId35"/>
    <p:sldId id="883" r:id="rId36"/>
    <p:sldId id="889" r:id="rId37"/>
    <p:sldId id="879" r:id="rId38"/>
    <p:sldId id="890" r:id="rId39"/>
    <p:sldId id="805" r:id="rId40"/>
    <p:sldId id="836" r:id="rId41"/>
    <p:sldId id="845" r:id="rId42"/>
    <p:sldId id="846" r:id="rId43"/>
    <p:sldId id="736" r:id="rId44"/>
    <p:sldId id="872" r:id="rId45"/>
    <p:sldId id="873" r:id="rId46"/>
    <p:sldId id="847" r:id="rId47"/>
    <p:sldId id="876" r:id="rId48"/>
    <p:sldId id="848" r:id="rId49"/>
    <p:sldId id="891" r:id="rId50"/>
    <p:sldId id="894" r:id="rId51"/>
    <p:sldId id="895" r:id="rId52"/>
    <p:sldId id="896" r:id="rId53"/>
    <p:sldId id="897" r:id="rId54"/>
    <p:sldId id="898" r:id="rId55"/>
    <p:sldId id="899" r:id="rId56"/>
    <p:sldId id="900" r:id="rId57"/>
    <p:sldId id="901" r:id="rId58"/>
    <p:sldId id="902" r:id="rId59"/>
    <p:sldId id="903" r:id="rId60"/>
    <p:sldId id="904" r:id="rId61"/>
    <p:sldId id="905" r:id="rId62"/>
    <p:sldId id="906" r:id="rId63"/>
    <p:sldId id="907" r:id="rId64"/>
    <p:sldId id="908" r:id="rId65"/>
    <p:sldId id="909" r:id="rId66"/>
    <p:sldId id="910" r:id="rId6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521415D9-36F7-43E2-AB2F-B90AF26B5E84}">
      <p14:sectionLst xmlns:p14="http://schemas.microsoft.com/office/powerpoint/2010/main">
        <p14:section name="Default Section" id="{47025187-D260-47FC-B438-81FACFAF37C9}">
          <p14:sldIdLst>
            <p14:sldId id="787"/>
            <p14:sldId id="788"/>
            <p14:sldId id="811"/>
            <p14:sldId id="277"/>
            <p14:sldId id="838"/>
            <p14:sldId id="839"/>
            <p14:sldId id="726"/>
            <p14:sldId id="840"/>
            <p14:sldId id="887"/>
            <p14:sldId id="888"/>
            <p14:sldId id="725"/>
            <p14:sldId id="841"/>
            <p14:sldId id="737"/>
            <p14:sldId id="827"/>
            <p14:sldId id="843"/>
            <p14:sldId id="828"/>
            <p14:sldId id="831"/>
            <p14:sldId id="844"/>
            <p14:sldId id="871"/>
            <p14:sldId id="884"/>
            <p14:sldId id="878"/>
            <p14:sldId id="885"/>
            <p14:sldId id="886"/>
            <p14:sldId id="837"/>
            <p14:sldId id="882"/>
            <p14:sldId id="881"/>
            <p14:sldId id="880"/>
            <p14:sldId id="883"/>
            <p14:sldId id="889"/>
            <p14:sldId id="879"/>
            <p14:sldId id="890"/>
            <p14:sldId id="805"/>
            <p14:sldId id="836"/>
            <p14:sldId id="845"/>
            <p14:sldId id="846"/>
            <p14:sldId id="736"/>
            <p14:sldId id="872"/>
            <p14:sldId id="873"/>
            <p14:sldId id="847"/>
            <p14:sldId id="876"/>
            <p14:sldId id="848"/>
            <p14:sldId id="891"/>
            <p14:sldId id="894"/>
            <p14:sldId id="895"/>
            <p14:sldId id="896"/>
            <p14:sldId id="897"/>
            <p14:sldId id="898"/>
            <p14:sldId id="899"/>
            <p14:sldId id="900"/>
            <p14:sldId id="901"/>
            <p14:sldId id="902"/>
            <p14:sldId id="903"/>
            <p14:sldId id="904"/>
            <p14:sldId id="905"/>
            <p14:sldId id="906"/>
            <p14:sldId id="907"/>
            <p14:sldId id="908"/>
            <p14:sldId id="909"/>
            <p14:sldId id="91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FED"/>
    <a:srgbClr val="ED7D31"/>
    <a:srgbClr val="C6D9F1"/>
    <a:srgbClr val="DAF5E2"/>
    <a:srgbClr val="E4F5E9"/>
    <a:srgbClr val="CC00FF"/>
    <a:srgbClr val="0000CC"/>
    <a:srgbClr val="FFFF99"/>
    <a:srgbClr val="008080"/>
    <a:srgbClr val="EB6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0445B-A85A-493B-AC77-BDC739E49CC5}" v="4" dt="2023-09-16T07:16:56.648"/>
    <p1510:client id="{943A4996-123A-4B30-937F-BAD426F98EA2}" v="549" dt="2023-09-15T20:42:48.643"/>
    <p1510:client id="{E0A5BC12-F5A2-1D71-FDF5-EFE9D7E80551}" v="32" dt="2023-09-15T20:44:47.853"/>
    <p1510:client id="{FB2E7FCB-6B2A-7397-FFF8-CB905708E8CF}" v="25" dt="2023-09-14T20:48:10.642"/>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0958" autoAdjust="0"/>
  </p:normalViewPr>
  <p:slideViewPr>
    <p:cSldViewPr snapToGrid="0">
      <p:cViewPr varScale="1">
        <p:scale>
          <a:sx n="61" d="100"/>
          <a:sy n="61" d="100"/>
        </p:scale>
        <p:origin x="832" y="44"/>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p:scale>
          <a:sx n="1" d="2"/>
          <a:sy n="1" d="2"/>
        </p:scale>
        <p:origin x="0" y="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0138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53174F7-F9EB-4545-8C5C-2606F374E059}" type="slidenum">
              <a:rPr lang="en-US"/>
              <a:pPr>
                <a:defRPr/>
              </a:pPr>
              <a:t>‹#›</a:t>
            </a:fld>
            <a:endParaRPr lang="en-US"/>
          </a:p>
        </p:txBody>
      </p:sp>
    </p:spTree>
    <p:extLst>
      <p:ext uri="{BB962C8B-B14F-4D97-AF65-F5344CB8AC3E}">
        <p14:creationId xmlns:p14="http://schemas.microsoft.com/office/powerpoint/2010/main" val="26450377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7"/>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93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85A88F5-D7CA-4930-B121-0C7A5736F33D}" type="slidenum">
              <a:rPr lang="en-US"/>
              <a:pPr>
                <a:defRPr/>
              </a:pPr>
              <a:t>‹#›</a:t>
            </a:fld>
            <a:endParaRPr lang="en-US"/>
          </a:p>
        </p:txBody>
      </p:sp>
    </p:spTree>
    <p:extLst>
      <p:ext uri="{BB962C8B-B14F-4D97-AF65-F5344CB8AC3E}">
        <p14:creationId xmlns:p14="http://schemas.microsoft.com/office/powerpoint/2010/main" val="274699875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latin typeface="Calibri"/>
                <a:ea typeface="ＭＳ Ｐゴシック"/>
                <a:cs typeface="Calibri"/>
              </a:rPr>
              <a:t>Instructor notes</a:t>
            </a:r>
            <a:r>
              <a:rPr lang="en-US" b="1">
                <a:latin typeface="Calibri"/>
                <a:ea typeface="ＭＳ Ｐゴシック"/>
                <a:cs typeface="Calibri"/>
              </a:rPr>
              <a:t>: </a:t>
            </a:r>
            <a:endParaRPr lang="en-US">
              <a:latin typeface="Calibri"/>
              <a:ea typeface="ＭＳ Ｐゴシック"/>
              <a:cs typeface="Calibri"/>
            </a:endParaRPr>
          </a:p>
          <a:p>
            <a:pPr>
              <a:defRPr/>
            </a:pPr>
            <a:r>
              <a:rPr lang="en-US">
                <a:latin typeface="Calibri"/>
                <a:ea typeface="ＭＳ Ｐゴシック"/>
                <a:cs typeface="Calibri"/>
              </a:rPr>
              <a:t>This course reviews the cleaning and disinfection process, walking through a standard cleaning process, a daily versus terminal clean, and how to use workplace reminders like an environmental cleaning checklist to make the job easier to navigate. </a:t>
            </a:r>
            <a:endParaRPr lang="en-US"/>
          </a:p>
          <a:p>
            <a:pPr marL="0" marR="0" lvl="0" indent="0" algn="l" defTabSz="914400">
              <a:lnSpc>
                <a:spcPct val="100000"/>
              </a:lnSpc>
              <a:spcBef>
                <a:spcPct val="30000"/>
              </a:spcBef>
              <a:spcAft>
                <a:spcPct val="0"/>
              </a:spcAft>
              <a:buClrTx/>
              <a:buSzTx/>
              <a:buFontTx/>
              <a:buNone/>
              <a:tabLst/>
              <a:defRPr/>
            </a:pPr>
            <a:endParaRPr lang="en-US" sz="1200">
              <a:solidFill>
                <a:schemeClr val="tx1"/>
              </a:solidFill>
              <a:cs typeface="Calibri"/>
            </a:endParaRPr>
          </a:p>
          <a:p>
            <a:pPr>
              <a:defRPr/>
            </a:pPr>
            <a:r>
              <a:rPr lang="en-US" b="1">
                <a:latin typeface="Calibri"/>
                <a:ea typeface="ＭＳ Ｐゴシック"/>
                <a:cs typeface="Calibri"/>
              </a:rPr>
              <a:t>(Instructor prompts are noted in bold throughout the presentation.)</a:t>
            </a:r>
            <a:endParaRPr lang="en-US">
              <a:latin typeface="Calibri"/>
              <a:ea typeface="ＭＳ Ｐゴシック"/>
              <a:cs typeface="Calibri"/>
            </a:endParaRPr>
          </a:p>
          <a:p>
            <a:pPr>
              <a:defRPr/>
            </a:pPr>
            <a:endParaRPr lang="en-US" b="1">
              <a:latin typeface="Calibri"/>
              <a:ea typeface="ＭＳ Ｐゴシック"/>
              <a:cs typeface="Calibri"/>
            </a:endParaRPr>
          </a:p>
          <a:p>
            <a:pPr>
              <a:defRPr/>
            </a:pPr>
            <a:r>
              <a:rPr lang="en-US" b="1">
                <a:latin typeface="Calibri"/>
                <a:ea typeface="ＭＳ Ｐゴシック"/>
                <a:cs typeface="Calibri"/>
              </a:rPr>
              <a:t>[Click]</a:t>
            </a:r>
            <a:endParaRPr lang="en-US">
              <a:latin typeface="Calibri"/>
              <a:ea typeface="ＭＳ Ｐゴシック"/>
              <a:cs typeface="Calibri"/>
            </a:endParaRPr>
          </a:p>
          <a:p>
            <a:pPr>
              <a:defRPr/>
            </a:pPr>
            <a:endParaRPr lang="en-US"/>
          </a:p>
          <a:p>
            <a:pPr>
              <a:defRPr/>
            </a:pPr>
            <a:endParaRPr lang="en-US" b="1">
              <a:latin typeface="Calibri"/>
              <a:ea typeface="ＭＳ Ｐゴシック"/>
              <a:cs typeface="Calibri"/>
            </a:endParaRPr>
          </a:p>
          <a:p>
            <a:pPr>
              <a:defRPr/>
            </a:pPr>
            <a:endParaRPr lang="en-US">
              <a:cs typeface="Calibri"/>
            </a:endParaRPr>
          </a:p>
          <a:p>
            <a:pPr>
              <a:defRPr/>
            </a:pP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a:t>
            </a:fld>
            <a:endParaRPr lang="en-US"/>
          </a:p>
        </p:txBody>
      </p:sp>
    </p:spTree>
    <p:extLst>
      <p:ext uri="{BB962C8B-B14F-4D97-AF65-F5344CB8AC3E}">
        <p14:creationId xmlns:p14="http://schemas.microsoft.com/office/powerpoint/2010/main" val="365918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If you chose E. All of the above you are correct! </a:t>
            </a:r>
            <a:r>
              <a:rPr lang="en-US" b="1">
                <a:latin typeface="Calibri"/>
                <a:ea typeface="ＭＳ Ｐゴシック"/>
                <a:cs typeface="Calibri"/>
              </a:rPr>
              <a:t> </a:t>
            </a:r>
            <a:endParaRPr lang="en-US">
              <a:latin typeface="Calibri"/>
              <a:ea typeface="ＭＳ Ｐゴシック"/>
              <a:cs typeface="Calibri"/>
            </a:endParaRPr>
          </a:p>
          <a:p>
            <a:pPr>
              <a:defRPr/>
            </a:pPr>
            <a:endParaRPr lang="en-US">
              <a:cs typeface="Calibri"/>
            </a:endParaRPr>
          </a:p>
          <a:p>
            <a:pPr>
              <a:defRPr/>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a:t>
            </a:r>
            <a:endParaRPr lang="en-US">
              <a:latin typeface="Calibri"/>
              <a:ea typeface="ＭＳ Ｐゴシック"/>
              <a:cs typeface="Calibri"/>
            </a:endParaRPr>
          </a:p>
          <a:p>
            <a:pPr>
              <a:defRPr/>
            </a:pPr>
            <a:endParaRPr lang="en-US"/>
          </a:p>
          <a:p>
            <a:pPr>
              <a:defRPr/>
            </a:pPr>
            <a:r>
              <a:rPr lang="en-US" b="1">
                <a:latin typeface="Calibri"/>
                <a:ea typeface="ＭＳ Ｐゴシック"/>
                <a:cs typeface="Calibri"/>
              </a:rPr>
              <a:t>[Click]</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10</a:t>
            </a:fld>
            <a:endParaRPr lang="en-US"/>
          </a:p>
        </p:txBody>
      </p:sp>
    </p:spTree>
    <p:extLst>
      <p:ext uri="{BB962C8B-B14F-4D97-AF65-F5344CB8AC3E}">
        <p14:creationId xmlns:p14="http://schemas.microsoft.com/office/powerpoint/2010/main" val="325499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ＭＳ Ｐゴシック"/>
                <a:cs typeface="Calibri"/>
              </a:rPr>
              <a:t>A</a:t>
            </a:r>
            <a:r>
              <a:rPr lang="en-US" sz="1200" dirty="0">
                <a:solidFill>
                  <a:schemeClr val="tx1"/>
                </a:solidFill>
                <a:latin typeface="+mn-lt"/>
                <a:ea typeface="ＭＳ Ｐゴシック"/>
                <a:cs typeface="Calibri"/>
              </a:rPr>
              <a:t> standard cleaning process ensures that every resident room is cleaned the same way and creates a safe care environment for each resident.</a:t>
            </a:r>
          </a:p>
          <a:p>
            <a:pPr>
              <a:defRPr/>
            </a:pPr>
            <a:endParaRPr lang="en-US" b="1">
              <a:latin typeface="Calibri"/>
              <a:ea typeface="ＭＳ Ｐゴシック"/>
              <a:cs typeface="Calibri"/>
            </a:endParaRPr>
          </a:p>
          <a:p>
            <a:pPr>
              <a:defRPr/>
            </a:pPr>
            <a:r>
              <a:rPr lang="en-US" b="1" dirty="0">
                <a:latin typeface="Calibri"/>
                <a:ea typeface="ＭＳ Ｐゴシック"/>
                <a:cs typeface="Calibri"/>
              </a:rPr>
              <a:t>[Click]</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sz="120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11</a:t>
            </a:fld>
            <a:endParaRPr lang="en-US"/>
          </a:p>
        </p:txBody>
      </p:sp>
    </p:spTree>
    <p:extLst>
      <p:ext uri="{BB962C8B-B14F-4D97-AF65-F5344CB8AC3E}">
        <p14:creationId xmlns:p14="http://schemas.microsoft.com/office/powerpoint/2010/main" val="255680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a:ea typeface="ＭＳ Ｐゴシック"/>
                <a:cs typeface="Calibri"/>
              </a:rPr>
              <a:t>A standard way of cleaning is necessary to maintain a basic standard of cleanliness. Procedures must be effective, consistent, and thorough. </a:t>
            </a:r>
          </a:p>
          <a:p>
            <a:pPr algn="just"/>
            <a:endParaRPr lang="en-US" dirty="0">
              <a:latin typeface="+mn-lt"/>
              <a:ea typeface="ＭＳ Ｐゴシック"/>
              <a:cs typeface="Calibri"/>
            </a:endParaRPr>
          </a:p>
          <a:p>
            <a:pPr algn="just"/>
            <a:r>
              <a:rPr lang="en-US" sz="1200" dirty="0">
                <a:solidFill>
                  <a:schemeClr val="tx1"/>
                </a:solidFill>
                <a:latin typeface="+mn-lt"/>
                <a:ea typeface="ＭＳ Ｐゴシック"/>
                <a:cs typeface="Calibri"/>
              </a:rPr>
              <a:t>These are examples of a standard cleaning process.</a:t>
            </a:r>
            <a:r>
              <a:rPr lang="en-US" dirty="0">
                <a:latin typeface="+mn-lt"/>
                <a:ea typeface="ＭＳ Ｐゴシック"/>
                <a:cs typeface="Calibri"/>
              </a:rPr>
              <a:t> </a:t>
            </a:r>
            <a:endParaRPr lang="en-US" b="0" dirty="0">
              <a:cs typeface="Calibri"/>
            </a:endParaRPr>
          </a:p>
          <a:p>
            <a:pPr marL="174625" indent="-174625" algn="just">
              <a:buFont typeface="Arial" panose="020B0604020202020204" pitchFamily="34" charset="0"/>
              <a:buChar char="•"/>
            </a:pPr>
            <a:r>
              <a:rPr lang="en-US" sz="1200" b="0" dirty="0">
                <a:solidFill>
                  <a:schemeClr val="tx1"/>
                </a:solidFill>
                <a:latin typeface="+mn-lt"/>
                <a:ea typeface="ＭＳ Ｐゴシック"/>
                <a:cs typeface="Calibri"/>
              </a:rPr>
              <a:t>We should always move from clean areas to dirty areas – for example, begin with common surfaces like a doorknobs before moving to the resident area, and restrooms should always be cleaned last.</a:t>
            </a:r>
            <a:r>
              <a:rPr lang="en-US" b="0" dirty="0">
                <a:latin typeface="+mn-lt"/>
                <a:ea typeface="ＭＳ Ｐゴシック"/>
                <a:cs typeface="Calibri"/>
              </a:rPr>
              <a:t> </a:t>
            </a:r>
            <a:endParaRPr lang="en-US" sz="1200" b="0" dirty="0">
              <a:solidFill>
                <a:schemeClr val="tx1"/>
              </a:solidFill>
              <a:latin typeface="+mn-lt"/>
              <a:cs typeface="Calibri"/>
            </a:endParaRPr>
          </a:p>
          <a:p>
            <a:pPr marL="174625" indent="-174625" algn="just">
              <a:buFont typeface="Arial" panose="020B0604020202020204" pitchFamily="34" charset="0"/>
              <a:buChar char="•"/>
            </a:pPr>
            <a:r>
              <a:rPr lang="en-US" sz="1200" b="0" dirty="0">
                <a:solidFill>
                  <a:schemeClr val="tx1"/>
                </a:solidFill>
                <a:latin typeface="+mn-lt"/>
                <a:ea typeface="ＭＳ Ｐゴシック"/>
                <a:cs typeface="Calibri"/>
              </a:rPr>
              <a:t>It’s also best to work around the room in the same direction every time. Clean from high to low surfaces, top to bottom – for example clean bed rails before bed legs, or high-touch surfaces before floors.</a:t>
            </a:r>
          </a:p>
          <a:p>
            <a:pPr>
              <a:spcAft>
                <a:spcPts val="1200"/>
              </a:spcAft>
              <a:buFont typeface="Arial" panose="020B0604020202020204" pitchFamily="34" charset="0"/>
              <a:defRPr/>
            </a:pPr>
            <a:r>
              <a:rPr lang="en-US" b="0" dirty="0">
                <a:latin typeface="Calibri"/>
                <a:ea typeface="ＭＳ Ｐゴシック"/>
                <a:cs typeface="Calibri"/>
              </a:rPr>
              <a:t>When using a wipe to clean from top to bottom, make sure to discard the wipe if it had contact with the floor before continuing the cleaning process. </a:t>
            </a:r>
            <a:endParaRPr lang="en-US" b="0" dirty="0">
              <a:cs typeface="Calibri"/>
            </a:endParaRPr>
          </a:p>
          <a:p>
            <a:pPr>
              <a:spcAft>
                <a:spcPts val="1200"/>
              </a:spcAft>
              <a:buFont typeface="Arial" panose="020B0604020202020204" pitchFamily="34" charset="0"/>
              <a:defRPr/>
            </a:pPr>
            <a:endParaRPr lang="en-US" b="0" dirty="0">
              <a:latin typeface="+mn-lt"/>
              <a:ea typeface="ＭＳ Ｐゴシック"/>
              <a:cs typeface="Calibri"/>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r>
              <a:rPr lang="en-US" sz="1200" b="0" dirty="0">
                <a:solidFill>
                  <a:schemeClr val="tx1"/>
                </a:solidFill>
                <a:latin typeface="+mn-lt"/>
                <a:ea typeface="ＭＳ Ｐゴシック"/>
                <a:cs typeface="Calibri"/>
              </a:rPr>
              <a:t>Establish a pattern and follow a standard cleaning process to ensure consistency in cleaning and to prevent cross-contamination.</a:t>
            </a:r>
          </a:p>
          <a:p>
            <a:pPr>
              <a:spcAft>
                <a:spcPts val="1200"/>
              </a:spcAft>
              <a:buFont typeface="Arial" panose="020B0604020202020204" pitchFamily="34" charset="0"/>
              <a:defRPr/>
            </a:pPr>
            <a:endParaRPr lang="en-US" dirty="0">
              <a:latin typeface="Calibri"/>
              <a:ea typeface="ＭＳ Ｐゴシック"/>
              <a:cs typeface="Calibri"/>
            </a:endParaRPr>
          </a:p>
          <a:p>
            <a:pPr>
              <a:defRPr/>
            </a:pPr>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dirty="0">
              <a:latin typeface="Calibri"/>
              <a:ea typeface="ＭＳ Ｐゴシック"/>
              <a:cs typeface="Calibri"/>
            </a:endParaRPr>
          </a:p>
          <a:p>
            <a:pPr marL="0" marR="0" lvl="0" indent="0" algn="l" defTabSz="914400">
              <a:lnSpc>
                <a:spcPct val="100000"/>
              </a:lnSpc>
              <a:spcBef>
                <a:spcPct val="30000"/>
              </a:spcBef>
              <a:spcAft>
                <a:spcPts val="1200"/>
              </a:spcAft>
              <a:buClrTx/>
              <a:buSzTx/>
              <a:buFont typeface="Arial" panose="020B0604020202020204" pitchFamily="34" charset="0"/>
              <a:buNone/>
              <a:tabLst/>
              <a:defRPr/>
            </a:pPr>
            <a:endParaRPr lang="en-US" sz="1200" b="1" i="0" u="none" strike="noStrike" baseline="0" dirty="0">
              <a:solidFill>
                <a:schemeClr val="tx1"/>
              </a:solidFill>
              <a:latin typeface="+mn-lt"/>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12</a:t>
            </a:fld>
            <a:endParaRPr lang="en-US"/>
          </a:p>
        </p:txBody>
      </p:sp>
    </p:spTree>
    <p:extLst>
      <p:ext uri="{BB962C8B-B14F-4D97-AF65-F5344CB8AC3E}">
        <p14:creationId xmlns:p14="http://schemas.microsoft.com/office/powerpoint/2010/main" val="42220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defRPr/>
            </a:pPr>
            <a:r>
              <a:rPr lang="en-US" sz="1200" b="0" i="0" u="none" strike="noStrike" baseline="0" dirty="0">
                <a:solidFill>
                  <a:schemeClr val="tx1"/>
                </a:solidFill>
                <a:latin typeface="+mn-lt"/>
                <a:ea typeface="ＭＳ Ｐゴシック"/>
                <a:cs typeface="Calibri"/>
              </a:rPr>
              <a:t>Here’s a visual representation of cleaning a resident room. The arrows show you the general direction of cleaning. </a:t>
            </a:r>
          </a:p>
          <a:p>
            <a:pPr>
              <a:spcAft>
                <a:spcPts val="1200"/>
              </a:spcAft>
              <a:defRPr/>
            </a:pPr>
            <a:endParaRPr lang="en-US" sz="1200" b="0" i="0" u="none" strike="noStrike" baseline="0" dirty="0">
              <a:solidFill>
                <a:schemeClr val="tx1"/>
              </a:solidFill>
              <a:latin typeface="+mn-lt"/>
              <a:ea typeface="ＭＳ Ｐゴシック"/>
              <a:cs typeface="Calibri"/>
            </a:endParaRPr>
          </a:p>
          <a:p>
            <a:pPr marL="0" marR="0" lvl="0" indent="0" algn="l" defTabSz="914400" rtl="0" eaLnBrk="0" fontAlgn="base" latinLnBrk="0" hangingPunct="0">
              <a:lnSpc>
                <a:spcPct val="100000"/>
              </a:lnSpc>
              <a:spcBef>
                <a:spcPct val="30000"/>
              </a:spcBef>
              <a:spcAft>
                <a:spcPts val="1200"/>
              </a:spcAft>
              <a:buClrTx/>
              <a:buSzTx/>
              <a:buFontTx/>
              <a:buNone/>
              <a:tabLst/>
              <a:defRPr/>
            </a:pPr>
            <a:r>
              <a:rPr lang="en-US" sz="1200" kern="1200" dirty="0">
                <a:solidFill>
                  <a:schemeClr val="tx1"/>
                </a:solidFill>
                <a:effectLst/>
                <a:latin typeface="Calibri" charset="0"/>
                <a:ea typeface="ＭＳ Ｐゴシック" charset="-128"/>
                <a:cs typeface="ＭＳ Ｐゴシック" charset="-128"/>
              </a:rPr>
              <a:t>Cleaning should be standardized. Objects distant from the resident's bed are least contaminated; they should be cleaned first. </a:t>
            </a:r>
            <a:endParaRPr lang="en-US" sz="1200" b="0" i="0" u="none" strike="noStrike" baseline="0" dirty="0">
              <a:solidFill>
                <a:schemeClr val="tx1"/>
              </a:solidFill>
              <a:latin typeface="+mn-lt"/>
              <a:ea typeface="ＭＳ Ｐゴシック"/>
              <a:cs typeface="Calibri"/>
            </a:endParaRPr>
          </a:p>
          <a:p>
            <a:pPr>
              <a:spcAft>
                <a:spcPts val="1200"/>
              </a:spcAft>
              <a:defRPr/>
            </a:pPr>
            <a:r>
              <a:rPr lang="en-US" sz="1200" b="0" i="0" u="none" strike="noStrike" baseline="0" dirty="0">
                <a:solidFill>
                  <a:schemeClr val="tx1"/>
                </a:solidFill>
                <a:latin typeface="+mn-lt"/>
                <a:ea typeface="ＭＳ Ｐゴシック"/>
                <a:cs typeface="Calibri"/>
              </a:rPr>
              <a:t>Then move to items touched during resident care like bedrails or tray tables. And lastly, we’ll clean around the direct resident area – the bed itself or IV poles – which are the most contaminated.</a:t>
            </a:r>
            <a:r>
              <a:rPr lang="en-US" dirty="0">
                <a:latin typeface="+mn-lt"/>
                <a:ea typeface="ＭＳ Ｐゴシック"/>
                <a:cs typeface="Calibri"/>
              </a:rPr>
              <a:t> </a:t>
            </a:r>
            <a:endParaRPr lang="en-US" sz="1200" b="0" i="0" u="none" strike="noStrike" baseline="0" dirty="0">
              <a:solidFill>
                <a:schemeClr val="tx1"/>
              </a:solidFill>
              <a:latin typeface="+mn-lt"/>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endParaRPr lang="en-US" sz="1200" b="0" i="0" u="none" strike="noStrike" baseline="0" dirty="0">
              <a:solidFill>
                <a:schemeClr val="tx1"/>
              </a:solidFill>
              <a:latin typeface="+mn-lt"/>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r>
              <a:rPr lang="en-US" sz="1200" b="0" i="0" u="none" strike="noStrike" kern="1200" baseline="0" dirty="0">
                <a:solidFill>
                  <a:schemeClr val="tx1"/>
                </a:solidFill>
                <a:latin typeface="Calibri" charset="0"/>
                <a:ea typeface="ＭＳ Ｐゴシック" charset="-128"/>
                <a:cs typeface="ＭＳ Ｐゴシック" charset="-128"/>
              </a:rPr>
              <a:t>By following this </a:t>
            </a:r>
            <a:r>
              <a:rPr lang="en-US" sz="1200" b="0" kern="1200" dirty="0">
                <a:solidFill>
                  <a:schemeClr val="tx1"/>
                </a:solidFill>
                <a:latin typeface="Calibri" charset="0"/>
                <a:ea typeface="ＭＳ Ｐゴシック" charset="-128"/>
                <a:cs typeface="ＭＳ Ｐゴシック" charset="-128"/>
              </a:rPr>
              <a:t>pattern we </a:t>
            </a:r>
            <a:r>
              <a:rPr lang="en-US" sz="1200" kern="1200" dirty="0">
                <a:solidFill>
                  <a:schemeClr val="tx1"/>
                </a:solidFill>
                <a:latin typeface="Calibri" charset="0"/>
                <a:ea typeface="ＭＳ Ｐゴシック" charset="-128"/>
                <a:cs typeface="ＭＳ Ｐゴシック" charset="-128"/>
              </a:rPr>
              <a:t>prevent spreading germs from a more dirty area to a less dirty or clean area.</a:t>
            </a: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endParaRPr lang="en-US" sz="1200" b="0" i="0" u="none" strike="noStrike" baseline="0" dirty="0">
              <a:solidFill>
                <a:schemeClr val="tx1"/>
              </a:solidFill>
              <a:latin typeface="+mn-lt"/>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r>
              <a:rPr lang="en-US" sz="1200" b="1" u="sng" kern="1200" dirty="0">
                <a:solidFill>
                  <a:schemeClr val="tx1"/>
                </a:solidFill>
                <a:effectLst/>
                <a:latin typeface="Calibri"/>
                <a:ea typeface="ＭＳ Ｐゴシック"/>
                <a:cs typeface="Calibri"/>
              </a:rPr>
              <a:t>Instructor notes</a:t>
            </a:r>
            <a:r>
              <a:rPr lang="en-US" sz="1200" b="1" u="none" kern="1200" dirty="0">
                <a:solidFill>
                  <a:schemeClr val="tx1"/>
                </a:solidFill>
                <a:effectLst/>
                <a:latin typeface="Calibri"/>
                <a:ea typeface="ＭＳ Ｐゴシック"/>
                <a:cs typeface="Calibri"/>
              </a:rPr>
              <a:t>: </a:t>
            </a:r>
            <a:r>
              <a:rPr lang="en-US" sz="1200" kern="1200" dirty="0">
                <a:solidFill>
                  <a:schemeClr val="tx1"/>
                </a:solidFill>
                <a:effectLst/>
                <a:latin typeface="Calibri"/>
                <a:ea typeface="ＭＳ Ｐゴシック"/>
                <a:cs typeface="Calibri"/>
              </a:rPr>
              <a:t>Shared equipment should be cleaned after every use and is generally not included in room cleaning. Complex medical equipment is usually cleaned by the department that uses it (e.g., respiratory therapy equipment</a:t>
            </a:r>
            <a:r>
              <a:rPr lang="en-US" dirty="0">
                <a:latin typeface="Calibri"/>
                <a:ea typeface="ＭＳ Ｐゴシック"/>
                <a:cs typeface="Calibri"/>
              </a:rPr>
              <a:t>).</a:t>
            </a:r>
            <a:endParaRPr lang="en-US" sz="1200" kern="1200" dirty="0">
              <a:solidFill>
                <a:schemeClr val="tx1"/>
              </a:solidFill>
              <a:effectLst/>
              <a:latin typeface="Calibri" charset="0"/>
              <a:ea typeface="ＭＳ Ｐゴシック" charset="-128"/>
              <a:cs typeface="Calibri"/>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endParaRPr lang="en-US" sz="1200" i="0" u="none" strike="noStrike" baseline="0" dirty="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endParaRPr lang="en-US" sz="1200" b="0" i="0" u="none" strike="noStrike" baseline="0" dirty="0">
              <a:solidFill>
                <a:schemeClr val="tx1"/>
              </a:solidFill>
              <a:latin typeface="+mn-lt"/>
            </a:endParaRPr>
          </a:p>
          <a:p>
            <a:pPr>
              <a:defRPr/>
            </a:pPr>
            <a:r>
              <a:rPr lang="en-US" b="1" dirty="0"/>
              <a:t>[</a:t>
            </a:r>
            <a:r>
              <a:rPr lang="en-US" b="1" i="0" u="none" strike="noStrike" baseline="0" dirty="0"/>
              <a:t>Click</a:t>
            </a:r>
            <a:r>
              <a:rPr lang="en-US" b="1" dirty="0"/>
              <a:t>]</a:t>
            </a:r>
            <a:endParaRPr lang="en-US" dirty="0"/>
          </a:p>
          <a:p>
            <a:pPr>
              <a:spcAft>
                <a:spcPts val="1200"/>
              </a:spcAft>
              <a:defRPr/>
            </a:pPr>
            <a:endParaRPr lang="en-US" dirty="0"/>
          </a:p>
          <a:p>
            <a:pPr marL="0" marR="0" lvl="0" indent="0" algn="l" defTabSz="914400">
              <a:lnSpc>
                <a:spcPct val="100000"/>
              </a:lnSpc>
              <a:spcBef>
                <a:spcPct val="30000"/>
              </a:spcBef>
              <a:spcAft>
                <a:spcPts val="1200"/>
              </a:spcAft>
              <a:buClrTx/>
              <a:buSzTx/>
              <a:buFont typeface="Arial" panose="020B0604020202020204" pitchFamily="34" charset="0"/>
              <a:buNone/>
              <a:tabLst/>
              <a:defRPr/>
            </a:pPr>
            <a:endParaRPr lang="en-US" sz="1200" b="1" i="0" u="none" strike="noStrike" baseline="0" dirty="0">
              <a:solidFill>
                <a:schemeClr val="tx1"/>
              </a:solidFill>
              <a:latin typeface="+mn-lt"/>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13</a:t>
            </a:fld>
            <a:endParaRPr lang="en-US"/>
          </a:p>
        </p:txBody>
      </p:sp>
    </p:spTree>
    <p:extLst>
      <p:ext uri="{BB962C8B-B14F-4D97-AF65-F5344CB8AC3E}">
        <p14:creationId xmlns:p14="http://schemas.microsoft.com/office/powerpoint/2010/main" val="111663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latin typeface="+mn-lt"/>
                <a:ea typeface="ＭＳ Ｐゴシック"/>
                <a:cs typeface="Calibri"/>
              </a:rPr>
              <a:t>Now that we’ve performed an assessment of the residents’ rooms, let’s prepare to clean.</a:t>
            </a:r>
            <a:r>
              <a:rPr lang="en-US">
                <a:latin typeface="+mn-lt"/>
                <a:ea typeface="ＭＳ Ｐゴシック"/>
                <a:cs typeface="Calibri"/>
              </a:rPr>
              <a:t> </a:t>
            </a:r>
            <a:endParaRPr lang="en-US">
              <a:latin typeface="+mn-lt"/>
              <a:cs typeface="Calibri"/>
            </a:endParaRPr>
          </a:p>
          <a:p>
            <a:pPr>
              <a:defRPr/>
            </a:pPr>
            <a:r>
              <a:rPr lang="en-US">
                <a:latin typeface="+mn-lt"/>
                <a:ea typeface="ＭＳ Ｐゴシック"/>
                <a:cs typeface="Calibri"/>
              </a:rPr>
              <a:t>Coordinate</a:t>
            </a:r>
            <a:r>
              <a:rPr lang="en-US" sz="1200">
                <a:solidFill>
                  <a:schemeClr val="tx1"/>
                </a:solidFill>
                <a:latin typeface="+mn-lt"/>
                <a:ea typeface="ＭＳ Ｐゴシック"/>
                <a:cs typeface="Calibri"/>
              </a:rPr>
              <a:t> with nursing staff</a:t>
            </a:r>
            <a:r>
              <a:rPr lang="en-US">
                <a:latin typeface="+mn-lt"/>
                <a:ea typeface="ＭＳ Ｐゴシック"/>
                <a:cs typeface="Calibri"/>
              </a:rPr>
              <a:t>,</a:t>
            </a:r>
            <a:r>
              <a:rPr lang="en-US" sz="1200">
                <a:solidFill>
                  <a:schemeClr val="tx1"/>
                </a:solidFill>
                <a:latin typeface="+mn-lt"/>
                <a:ea typeface="ＭＳ Ｐゴシック"/>
                <a:cs typeface="Calibri"/>
              </a:rPr>
              <a:t> </a:t>
            </a:r>
            <a:r>
              <a:rPr lang="en-US">
                <a:latin typeface="+mn-lt"/>
                <a:ea typeface="ＭＳ Ｐゴシック"/>
                <a:cs typeface="Calibri"/>
              </a:rPr>
              <a:t>follow the facility schedule, or consult with the EVS manager on which rooms need to be cleaned and when they need to be cleaned. In some facilities, nursing staff helps with</a:t>
            </a:r>
            <a:r>
              <a:rPr lang="en-US" sz="1200">
                <a:solidFill>
                  <a:schemeClr val="tx1"/>
                </a:solidFill>
                <a:latin typeface="+mn-lt"/>
                <a:ea typeface="ＭＳ Ｐゴシック"/>
                <a:cs typeface="Calibri"/>
              </a:rPr>
              <a:t> clearing the tray tables and any other personal belongings</a:t>
            </a:r>
            <a:r>
              <a:rPr lang="en-US">
                <a:latin typeface="+mn-lt"/>
                <a:ea typeface="ＭＳ Ｐゴシック"/>
                <a:cs typeface="Calibri"/>
              </a:rPr>
              <a:t> before EVS cleans the room</a:t>
            </a:r>
            <a:r>
              <a:rPr lang="en-US" sz="1200">
                <a:solidFill>
                  <a:schemeClr val="tx1"/>
                </a:solidFill>
                <a:latin typeface="+mn-lt"/>
                <a:ea typeface="ＭＳ Ｐゴシック"/>
                <a:cs typeface="Calibri"/>
              </a:rPr>
              <a:t>.</a:t>
            </a:r>
            <a:r>
              <a:rPr lang="en-US">
                <a:latin typeface="+mn-lt"/>
                <a:ea typeface="ＭＳ Ｐゴシック"/>
                <a:cs typeface="Calibri"/>
              </a:rPr>
              <a:t> </a:t>
            </a:r>
            <a:r>
              <a:rPr lang="en-US" b="1">
                <a:latin typeface="+mn-lt"/>
                <a:ea typeface="ＭＳ Ｐゴシック"/>
                <a:cs typeface="Calibri"/>
              </a:rPr>
              <a:t>(Instructor notes: This process varies from facility to facility. Consider discussing your facility's policy here.)</a:t>
            </a:r>
            <a:endParaRPr lang="en-US" sz="1200" b="1">
              <a:solidFill>
                <a:schemeClr val="tx1"/>
              </a:solidFill>
              <a:latin typeface="+mn-lt"/>
              <a:cs typeface="Calibri"/>
            </a:endParaRPr>
          </a:p>
          <a:p>
            <a:pPr>
              <a:defRPr/>
            </a:pPr>
            <a:endParaRPr lang="en-US">
              <a:latin typeface="+mn-lt"/>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tx1"/>
                </a:solidFill>
                <a:latin typeface="+mn-lt"/>
                <a:ea typeface="ＭＳ Ｐゴシック"/>
                <a:cs typeface="Calibri"/>
              </a:rPr>
              <a:t>Check for any isolation sign or if PPE is required before entering the room.</a:t>
            </a:r>
            <a:r>
              <a:rPr lang="en-US">
                <a:latin typeface="+mn-lt"/>
                <a:ea typeface="ＭＳ Ｐゴシック"/>
                <a:cs typeface="Calibri"/>
              </a:rPr>
              <a:t> </a:t>
            </a:r>
            <a:endParaRPr lang="en-US" sz="1200">
              <a:solidFill>
                <a:schemeClr val="tx1"/>
              </a:solidFill>
              <a:latin typeface="+mn-lt"/>
              <a:cs typeface="Calibri"/>
            </a:endParaRPr>
          </a:p>
          <a:p>
            <a:pPr>
              <a:defRPr/>
            </a:pPr>
            <a:r>
              <a:rPr lang="en-US">
                <a:latin typeface="Calibri"/>
                <a:ea typeface="ＭＳ Ｐゴシック"/>
                <a:cs typeface="Calibri"/>
              </a:rPr>
              <a:t>Perform hand hygiene before handling cleaning supplies.</a:t>
            </a:r>
          </a:p>
          <a:p>
            <a:pPr>
              <a:defRPr/>
            </a:pPr>
            <a:r>
              <a:rPr lang="en-US">
                <a:latin typeface="Calibri"/>
                <a:ea typeface="ＭＳ Ｐゴシック"/>
                <a:cs typeface="Calibri"/>
              </a:rPr>
              <a:t>As mentioned, assess the room to determine what supplies are needed to clean the room including number of microfiber cleaning cloths required to clean the room. Prepare these items all at once to limit the risk of cross-contamination by going back and forth to the cart.</a:t>
            </a:r>
            <a:endParaRPr lang="en-US"/>
          </a:p>
          <a:p>
            <a:pPr>
              <a:defRPr/>
            </a:pPr>
            <a:endParaRPr lang="en-US">
              <a:latin typeface="+mn-lt"/>
              <a:ea typeface="ＭＳ Ｐゴシック"/>
              <a:cs typeface="Calibri"/>
            </a:endParaRPr>
          </a:p>
          <a:p>
            <a:pPr>
              <a:defRPr/>
            </a:pPr>
            <a:r>
              <a:rPr lang="en-US" sz="1200">
                <a:solidFill>
                  <a:schemeClr val="tx1"/>
                </a:solidFill>
                <a:latin typeface="+mn-lt"/>
                <a:ea typeface="ＭＳ Ｐゴシック"/>
                <a:cs typeface="Calibri"/>
              </a:rPr>
              <a:t>Perform hand </a:t>
            </a:r>
            <a:r>
              <a:rPr lang="en-US">
                <a:latin typeface="+mn-lt"/>
                <a:ea typeface="ＭＳ Ｐゴシック"/>
                <a:cs typeface="Calibri"/>
              </a:rPr>
              <a:t>hygiene once more using</a:t>
            </a:r>
            <a:r>
              <a:rPr lang="en-US" sz="1200">
                <a:solidFill>
                  <a:schemeClr val="tx1"/>
                </a:solidFill>
                <a:latin typeface="+mn-lt"/>
                <a:ea typeface="ＭＳ Ｐゴシック"/>
                <a:cs typeface="Calibri"/>
              </a:rPr>
              <a:t> ABHR or </a:t>
            </a:r>
            <a:r>
              <a:rPr lang="en-US">
                <a:latin typeface="+mn-lt"/>
                <a:ea typeface="ＭＳ Ｐゴシック"/>
                <a:cs typeface="Calibri"/>
              </a:rPr>
              <a:t>soap and water</a:t>
            </a:r>
            <a:r>
              <a:rPr lang="en-US" sz="1200">
                <a:solidFill>
                  <a:schemeClr val="tx1"/>
                </a:solidFill>
                <a:latin typeface="+mn-lt"/>
                <a:ea typeface="ＭＳ Ｐゴシック"/>
                <a:cs typeface="Calibri"/>
              </a:rPr>
              <a:t> and don the required PPE if there are isolation precautions for that resident.</a:t>
            </a:r>
            <a:r>
              <a:rPr lang="en-US">
                <a:latin typeface="+mn-lt"/>
                <a:ea typeface="ＭＳ Ｐゴシック"/>
                <a:cs typeface="Calibri"/>
              </a:rPr>
              <a:t> </a:t>
            </a:r>
            <a:endParaRPr lang="en-US" sz="1200">
              <a:solidFill>
                <a:schemeClr val="tx1"/>
              </a:solidFill>
              <a:latin typeface="+mn-lt"/>
              <a:cs typeface="Calibri"/>
            </a:endParaRPr>
          </a:p>
          <a:p>
            <a:endParaRPr lang="en-US" b="1">
              <a:latin typeface="Calibri"/>
              <a:ea typeface="ＭＳ Ｐゴシック"/>
              <a:cs typeface="Calibri"/>
            </a:endParaRPr>
          </a:p>
          <a:p>
            <a:r>
              <a:rPr lang="en-US" b="1">
                <a:latin typeface="Calibri"/>
                <a:ea typeface="ＭＳ Ｐゴシック"/>
                <a:cs typeface="Calibri"/>
              </a:rPr>
              <a:t>[</a:t>
            </a:r>
            <a:r>
              <a:rPr lang="en-US" b="1" i="0" u="none" strike="noStrike" baseline="0">
                <a:latin typeface="Calibri"/>
                <a:ea typeface="ＭＳ Ｐゴシック"/>
                <a:cs typeface="Calibri"/>
              </a:rPr>
              <a:t>Click</a:t>
            </a:r>
            <a:r>
              <a:rPr lang="en-US" b="1">
                <a:latin typeface="Calibri"/>
                <a:ea typeface="ＭＳ Ｐゴシック"/>
                <a:cs typeface="Calibri"/>
              </a:rPr>
              <a:t>]</a:t>
            </a:r>
            <a:endParaRPr lang="en-US">
              <a:latin typeface="Calibri"/>
              <a:ea typeface="ＭＳ Ｐゴシック"/>
              <a:cs typeface="Calibri"/>
            </a:endParaRPr>
          </a:p>
          <a:p>
            <a:pPr marL="0" indent="0">
              <a:buFontTx/>
              <a:buNone/>
            </a:pPr>
            <a:endParaRPr lang="en-US" sz="1200" b="1" i="0" u="none" strike="noStrike" baseline="0">
              <a:solidFill>
                <a:schemeClr val="tx1"/>
              </a:solidFill>
              <a:latin typeface="+mn-lt"/>
              <a:ea typeface="ＭＳ Ｐゴシック"/>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14</a:t>
            </a:fld>
            <a:endParaRPr lang="en-US"/>
          </a:p>
        </p:txBody>
      </p:sp>
    </p:spTree>
    <p:extLst>
      <p:ext uri="{BB962C8B-B14F-4D97-AF65-F5344CB8AC3E}">
        <p14:creationId xmlns:p14="http://schemas.microsoft.com/office/powerpoint/2010/main" val="94727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latin typeface="Calibri"/>
                <a:ea typeface="ＭＳ Ｐゴシック"/>
                <a:cs typeface="Calibri"/>
              </a:rPr>
              <a:t>As we learned in the hand hygiene module, </a:t>
            </a:r>
          </a:p>
          <a:p>
            <a:pPr marL="171450" indent="-171450">
              <a:spcBef>
                <a:spcPct val="20000"/>
              </a:spcBef>
              <a:buFont typeface="Arial,Sans-Serif"/>
              <a:buChar char="•"/>
            </a:pPr>
            <a:r>
              <a:rPr lang="en-US" dirty="0">
                <a:latin typeface="Calibri"/>
                <a:ea typeface="ＭＳ Ｐゴシック"/>
                <a:cs typeface="Calibri"/>
              </a:rPr>
              <a:t>Gloves are not a substitute for hand cleaning. </a:t>
            </a:r>
          </a:p>
          <a:p>
            <a:pPr marL="171450" indent="-171450">
              <a:spcBef>
                <a:spcPct val="20000"/>
              </a:spcBef>
              <a:buFont typeface="Arial,Sans-Serif"/>
              <a:buChar char="•"/>
            </a:pPr>
            <a:r>
              <a:rPr lang="en-US" dirty="0">
                <a:latin typeface="Calibri"/>
                <a:ea typeface="ＭＳ Ｐゴシック"/>
                <a:cs typeface="Calibri"/>
              </a:rPr>
              <a:t>Change gloves and clean your hands when moving from dirty to clean tasks (e.g., after cleaning the toilet, before getting the mop from the cart).</a:t>
            </a:r>
            <a:endParaRPr lang="en-US" dirty="0">
              <a:cs typeface="Calibri"/>
            </a:endParaRPr>
          </a:p>
          <a:p>
            <a:pPr marL="171450" indent="-171450">
              <a:spcBef>
                <a:spcPct val="20000"/>
              </a:spcBef>
              <a:buFont typeface="Arial"/>
              <a:buChar char="•"/>
            </a:pPr>
            <a:r>
              <a:rPr lang="en-US" dirty="0">
                <a:latin typeface="Calibri"/>
                <a:ea typeface="ＭＳ Ｐゴシック"/>
                <a:cs typeface="Calibri"/>
              </a:rPr>
              <a:t>Clean your hands with ABHR or soap and water before putting on and immediately after removing gloves. When you remove your dirty gloves after cleaning an area, you contaminate your hands while removing the gloves. There might also be small tears in the gloves you may not see that can allow germs to contaminate your hands. If you put clean gloves on contaminated hands, you’ve now spread germs to your new gloves. </a:t>
            </a:r>
          </a:p>
          <a:p>
            <a:pPr marL="171450" indent="-171450">
              <a:spcBef>
                <a:spcPct val="20000"/>
              </a:spcBef>
              <a:buFont typeface="Arial"/>
              <a:buChar char="•"/>
            </a:pPr>
            <a:r>
              <a:rPr lang="en-US" dirty="0">
                <a:latin typeface="Calibri"/>
                <a:ea typeface="ＭＳ Ｐゴシック"/>
                <a:cs typeface="Calibri"/>
              </a:rPr>
              <a:t>Never reuse gloves.</a:t>
            </a:r>
          </a:p>
          <a:p>
            <a:pPr marL="171450" indent="-171450">
              <a:spcBef>
                <a:spcPct val="20000"/>
              </a:spcBef>
              <a:buFont typeface="Arial"/>
              <a:buChar char="•"/>
            </a:pPr>
            <a:endParaRPr lang="en-US" dirty="0">
              <a:latin typeface="Calibri"/>
              <a:ea typeface="ＭＳ Ｐゴシック"/>
              <a:cs typeface="Calibri"/>
            </a:endParaRPr>
          </a:p>
          <a:p>
            <a:pPr>
              <a:spcBef>
                <a:spcPct val="20000"/>
              </a:spcBef>
            </a:pPr>
            <a:r>
              <a:rPr lang="en-US" b="1" dirty="0"/>
              <a:t>[Click]</a:t>
            </a:r>
            <a:endParaRPr lang="en-US" dirty="0"/>
          </a:p>
          <a:p>
            <a:pPr marL="171450" indent="-171450">
              <a:spcBef>
                <a:spcPct val="20000"/>
              </a:spcBef>
              <a:buFont typeface="Arial"/>
              <a:buChar char="•"/>
            </a:pP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15</a:t>
            </a:fld>
            <a:endParaRPr lang="en-US"/>
          </a:p>
        </p:txBody>
      </p:sp>
    </p:spTree>
    <p:extLst>
      <p:ext uri="{BB962C8B-B14F-4D97-AF65-F5344CB8AC3E}">
        <p14:creationId xmlns:p14="http://schemas.microsoft.com/office/powerpoint/2010/main" val="359936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a:cs typeface="Calibri"/>
              </a:rPr>
              <a:t>Let's review daily room cleaning steps. </a:t>
            </a:r>
          </a:p>
          <a:p>
            <a:r>
              <a:rPr lang="en-US" dirty="0">
                <a:latin typeface="Calibri"/>
                <a:ea typeface="ＭＳ Ｐゴシック"/>
                <a:cs typeface="Calibri"/>
              </a:rPr>
              <a:t>Always follow the standard cleaning process at our facility</a:t>
            </a:r>
          </a:p>
          <a:p>
            <a:r>
              <a:rPr lang="en-US" dirty="0">
                <a:latin typeface="Calibri"/>
                <a:ea typeface="ＭＳ Ｐゴシック"/>
                <a:cs typeface="Calibri"/>
              </a:rPr>
              <a:t>Remove trash and clutter to prepare the room for proper cleaning.</a:t>
            </a:r>
          </a:p>
          <a:p>
            <a:r>
              <a:rPr lang="en-US" dirty="0">
                <a:latin typeface="Calibri"/>
                <a:ea typeface="ＭＳ Ｐゴシック"/>
                <a:cs typeface="Calibri"/>
              </a:rPr>
              <a:t>Remove gloves and clean your hands when going from a dirty task to a clean one.</a:t>
            </a:r>
            <a:r>
              <a:rPr lang="en-US" dirty="0">
                <a:latin typeface="+mn-lt"/>
                <a:ea typeface="ＭＳ Ｐゴシック"/>
                <a:cs typeface="Calibri"/>
              </a:rPr>
              <a:t> </a:t>
            </a:r>
            <a:endParaRPr lang="en-US" dirty="0">
              <a:cs typeface="Calibri"/>
            </a:endParaRPr>
          </a:p>
          <a:p>
            <a:pPr>
              <a:defRPr/>
            </a:pPr>
            <a:r>
              <a:rPr lang="en-US" sz="1200" dirty="0">
                <a:solidFill>
                  <a:schemeClr val="tx1"/>
                </a:solidFill>
                <a:latin typeface="+mn-lt"/>
                <a:ea typeface="ＭＳ Ｐゴシック"/>
                <a:cs typeface="Calibri"/>
              </a:rPr>
              <a:t>Change microfiber cleaning cloths </a:t>
            </a:r>
            <a:r>
              <a:rPr lang="en-US" dirty="0">
                <a:latin typeface="+mn-lt"/>
                <a:ea typeface="ＭＳ Ｐゴシック"/>
                <a:cs typeface="Calibri"/>
              </a:rPr>
              <a:t>between cleaning</a:t>
            </a:r>
            <a:r>
              <a:rPr lang="en-US" dirty="0">
                <a:latin typeface="Calibri"/>
                <a:ea typeface="ＭＳ Ｐゴシック"/>
                <a:cs typeface="Calibri"/>
              </a:rPr>
              <a:t> resident care areas, and when moving from a dirty to clean task. Treat each resident care area as a separate room.</a:t>
            </a:r>
          </a:p>
          <a:p>
            <a:pPr>
              <a:defRPr/>
            </a:pPr>
            <a:r>
              <a:rPr lang="en-US" dirty="0">
                <a:latin typeface="+mn-lt"/>
                <a:ea typeface="ＭＳ Ｐゴシック"/>
                <a:cs typeface="Calibri"/>
              </a:rPr>
              <a:t>Follow facility floor cleaning policy</a:t>
            </a:r>
          </a:p>
          <a:p>
            <a:pPr>
              <a:defRPr/>
            </a:pPr>
            <a:r>
              <a:rPr lang="en-US" sz="1200" dirty="0">
                <a:solidFill>
                  <a:schemeClr val="tx1"/>
                </a:solidFill>
                <a:latin typeface="+mn-lt"/>
                <a:ea typeface="ＭＳ Ｐゴシック"/>
                <a:cs typeface="Calibri"/>
              </a:rPr>
              <a:t>Lastly</a:t>
            </a:r>
            <a:r>
              <a:rPr lang="en-US" dirty="0">
                <a:latin typeface="+mn-lt"/>
                <a:ea typeface="ＭＳ Ｐゴシック"/>
                <a:cs typeface="Calibri"/>
              </a:rPr>
              <a:t>, clean and disinfect supplies used</a:t>
            </a:r>
            <a:r>
              <a:rPr lang="en-US" sz="1200" dirty="0">
                <a:solidFill>
                  <a:schemeClr val="tx1"/>
                </a:solidFill>
                <a:latin typeface="+mn-lt"/>
                <a:ea typeface="ＭＳ Ｐゴシック"/>
                <a:cs typeface="Calibri"/>
              </a:rPr>
              <a:t> to clean the resident room</a:t>
            </a:r>
            <a:r>
              <a:rPr lang="en-US" dirty="0">
                <a:latin typeface="+mn-lt"/>
                <a:ea typeface="ＭＳ Ｐゴシック"/>
                <a:cs typeface="Calibri"/>
              </a:rPr>
              <a:t> before placing them back on the cleaning</a:t>
            </a:r>
            <a:r>
              <a:rPr lang="en-US" sz="1200" dirty="0">
                <a:solidFill>
                  <a:schemeClr val="tx1"/>
                </a:solidFill>
                <a:latin typeface="+mn-lt"/>
                <a:ea typeface="ＭＳ Ｐゴシック"/>
                <a:cs typeface="Calibri"/>
              </a:rPr>
              <a:t> cart.</a:t>
            </a:r>
            <a:r>
              <a:rPr lang="en-US" dirty="0">
                <a:latin typeface="+mn-lt"/>
                <a:ea typeface="ＭＳ Ｐゴシック"/>
                <a:cs typeface="Calibri"/>
              </a:rPr>
              <a:t> </a:t>
            </a:r>
            <a:endParaRPr lang="en-US" sz="1200" dirty="0">
              <a:solidFill>
                <a:schemeClr val="tx1"/>
              </a:solidFill>
              <a:latin typeface="+mn-lt"/>
              <a:cs typeface="Calibri"/>
            </a:endParaRPr>
          </a:p>
          <a:p>
            <a:endParaRPr lang="en-US" b="1">
              <a:latin typeface="Calibri"/>
              <a:ea typeface="ＭＳ Ｐゴシック"/>
              <a:cs typeface="Calibri"/>
            </a:endParaRPr>
          </a:p>
          <a:p>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dirty="0">
              <a:latin typeface="Calibri"/>
              <a:ea typeface="ＭＳ Ｐゴシック"/>
              <a:cs typeface="Calibri"/>
            </a:endParaRPr>
          </a:p>
          <a:p>
            <a:pPr marL="0" indent="0">
              <a:buFontTx/>
              <a:buNone/>
            </a:pPr>
            <a:endParaRPr lang="en-US" sz="1200" i="0" u="none" strike="noStrike" baseline="0">
              <a:solidFill>
                <a:schemeClr val="tx1"/>
              </a:solidFill>
              <a:latin typeface="+mn-lt"/>
              <a:ea typeface="ＭＳ Ｐゴシック"/>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16</a:t>
            </a:fld>
            <a:endParaRPr lang="en-US"/>
          </a:p>
        </p:txBody>
      </p:sp>
    </p:spTree>
    <p:extLst>
      <p:ext uri="{BB962C8B-B14F-4D97-AF65-F5344CB8AC3E}">
        <p14:creationId xmlns:p14="http://schemas.microsoft.com/office/powerpoint/2010/main" val="3459914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ea typeface="ＭＳ Ｐゴシック"/>
                <a:cs typeface="Calibri"/>
              </a:rPr>
              <a:t>Terminal</a:t>
            </a:r>
            <a:r>
              <a:rPr lang="en-US" sz="1200" b="0">
                <a:solidFill>
                  <a:schemeClr val="tx1"/>
                </a:solidFill>
                <a:latin typeface="+mn-lt"/>
                <a:ea typeface="ＭＳ Ｐゴシック"/>
                <a:cs typeface="Calibri"/>
              </a:rPr>
              <a:t> room </a:t>
            </a:r>
            <a:r>
              <a:rPr lang="en-US">
                <a:latin typeface="+mn-lt"/>
                <a:ea typeface="ＭＳ Ｐゴシック"/>
                <a:cs typeface="Calibri"/>
              </a:rPr>
              <a:t>cleaning includes additional steps on top of those required for</a:t>
            </a:r>
            <a:r>
              <a:rPr lang="en-US" sz="1200" b="0">
                <a:solidFill>
                  <a:schemeClr val="tx1"/>
                </a:solidFill>
                <a:latin typeface="+mn-lt"/>
                <a:ea typeface="ＭＳ Ｐゴシック"/>
                <a:cs typeface="Calibri"/>
              </a:rPr>
              <a:t> daily room cleaning. These include:</a:t>
            </a:r>
            <a:r>
              <a:rPr lang="en-US">
                <a:latin typeface="+mn-lt"/>
                <a:ea typeface="ＭＳ Ｐゴシック"/>
                <a:cs typeface="Calibri"/>
              </a:rPr>
              <a:t> </a:t>
            </a:r>
            <a:endParaRPr lang="en-US" sz="1200" b="0">
              <a:solidFill>
                <a:schemeClr val="tx1"/>
              </a:solidFill>
              <a:latin typeface="+mn-lt"/>
            </a:endParaRPr>
          </a:p>
          <a:p>
            <a:pPr marL="285750" indent="-285750">
              <a:buFont typeface="Calibri"/>
              <a:buChar char="-"/>
            </a:pPr>
            <a:r>
              <a:rPr lang="en-US" sz="1200">
                <a:solidFill>
                  <a:schemeClr val="tx1"/>
                </a:solidFill>
                <a:latin typeface="+mn-lt"/>
                <a:ea typeface="ＭＳ Ｐゴシック"/>
                <a:cs typeface="Calibri"/>
              </a:rPr>
              <a:t>Working with CNA to remove the resident’s belongings before cleaning the room. Items like medical equipment used during resident care should be removed. Follow </a:t>
            </a:r>
            <a:r>
              <a:rPr lang="en-US">
                <a:latin typeface="+mn-lt"/>
                <a:ea typeface="ＭＳ Ｐゴシック"/>
                <a:cs typeface="Calibri"/>
              </a:rPr>
              <a:t>our</a:t>
            </a:r>
            <a:r>
              <a:rPr lang="en-US" sz="1200">
                <a:solidFill>
                  <a:schemeClr val="tx1"/>
                </a:solidFill>
                <a:latin typeface="+mn-lt"/>
                <a:ea typeface="ＭＳ Ｐゴシック"/>
                <a:cs typeface="Calibri"/>
              </a:rPr>
              <a:t> facility’s equipment cleaning policy to ensure </a:t>
            </a:r>
            <a:r>
              <a:rPr lang="en-US">
                <a:latin typeface="+mn-lt"/>
                <a:ea typeface="ＭＳ Ｐゴシック"/>
                <a:cs typeface="Calibri"/>
              </a:rPr>
              <a:t>that shared</a:t>
            </a:r>
            <a:r>
              <a:rPr lang="en-US" sz="1200">
                <a:solidFill>
                  <a:schemeClr val="tx1"/>
                </a:solidFill>
                <a:latin typeface="+mn-lt"/>
                <a:ea typeface="ＭＳ Ｐゴシック"/>
                <a:cs typeface="Calibri"/>
              </a:rPr>
              <a:t> medical equipment</a:t>
            </a:r>
            <a:r>
              <a:rPr lang="en-US">
                <a:latin typeface="+mn-lt"/>
                <a:ea typeface="ＭＳ Ｐゴシック"/>
                <a:cs typeface="Calibri"/>
              </a:rPr>
              <a:t> are</a:t>
            </a:r>
            <a:r>
              <a:rPr lang="en-US" sz="1200">
                <a:solidFill>
                  <a:schemeClr val="tx1"/>
                </a:solidFill>
                <a:latin typeface="+mn-lt"/>
                <a:ea typeface="ＭＳ Ｐゴシック"/>
                <a:cs typeface="Calibri"/>
              </a:rPr>
              <a:t> cleaned and disinfected appropriately.</a:t>
            </a:r>
            <a:endParaRPr lang="en-US" sz="1200" b="1">
              <a:solidFill>
                <a:schemeClr val="tx1"/>
              </a:solidFill>
              <a:latin typeface="+mn-lt"/>
              <a:ea typeface="ＭＳ Ｐゴシック"/>
              <a:cs typeface="Calibri"/>
            </a:endParaRPr>
          </a:p>
          <a:p>
            <a:pPr marL="285750" indent="-285750">
              <a:buFont typeface="Calibri"/>
              <a:buChar char="-"/>
            </a:pPr>
            <a:r>
              <a:rPr lang="en-US">
                <a:latin typeface="Calibri"/>
                <a:ea typeface="ＭＳ Ｐゴシック"/>
                <a:cs typeface="Calibri"/>
              </a:rPr>
              <a:t>Remove any paper and tape on walls or equipment</a:t>
            </a:r>
            <a:endParaRPr lang="en-US">
              <a:cs typeface="Calibri"/>
            </a:endParaRPr>
          </a:p>
          <a:p>
            <a:pPr marL="285750" indent="-285750">
              <a:buFont typeface="Calibri"/>
              <a:buChar char="-"/>
            </a:pPr>
            <a:r>
              <a:rPr lang="en-US">
                <a:latin typeface="Calibri"/>
                <a:ea typeface="ＭＳ Ｐゴシック"/>
                <a:cs typeface="Calibri"/>
              </a:rPr>
              <a:t>Discard</a:t>
            </a:r>
            <a:r>
              <a:rPr lang="en-US">
                <a:latin typeface="+mn-lt"/>
                <a:ea typeface="ＭＳ Ｐゴシック"/>
                <a:cs typeface="Calibri"/>
              </a:rPr>
              <a:t> disposable</a:t>
            </a:r>
            <a:r>
              <a:rPr lang="en-US" sz="1200">
                <a:solidFill>
                  <a:schemeClr val="tx1"/>
                </a:solidFill>
                <a:latin typeface="+mn-lt"/>
                <a:ea typeface="ＭＳ Ｐゴシック"/>
                <a:cs typeface="Calibri"/>
              </a:rPr>
              <a:t> </a:t>
            </a:r>
            <a:r>
              <a:rPr lang="en-US">
                <a:latin typeface="+mn-lt"/>
                <a:ea typeface="ＭＳ Ｐゴシック"/>
                <a:cs typeface="Calibri"/>
              </a:rPr>
              <a:t>items if used, for example, paper-based bedpans</a:t>
            </a:r>
            <a:endParaRPr lang="en-US">
              <a:cs typeface="Calibri"/>
            </a:endParaRPr>
          </a:p>
          <a:p>
            <a:pPr marL="285750" indent="-285750">
              <a:buFont typeface="Calibri"/>
              <a:buChar char="-"/>
            </a:pPr>
            <a:r>
              <a:rPr lang="en-US">
                <a:latin typeface="Calibri"/>
                <a:ea typeface="ＭＳ Ｐゴシック"/>
                <a:cs typeface="Calibri"/>
              </a:rPr>
              <a:t>Send any reusable items to be reprocessed  </a:t>
            </a:r>
            <a:endParaRPr lang="en-US" b="1">
              <a:latin typeface="Calibri"/>
              <a:ea typeface="ＭＳ Ｐゴシック"/>
              <a:cs typeface="Calibri"/>
            </a:endParaRPr>
          </a:p>
          <a:p>
            <a:pPr marL="285750" indent="-285750">
              <a:buFont typeface="Calibri"/>
              <a:buChar char="-"/>
            </a:pPr>
            <a:r>
              <a:rPr lang="en-US">
                <a:latin typeface="Calibri"/>
                <a:ea typeface="ＭＳ Ｐゴシック"/>
                <a:cs typeface="Calibri"/>
              </a:rPr>
              <a:t>Clean the walls, blinds, or window curtains</a:t>
            </a:r>
          </a:p>
          <a:p>
            <a:pPr marL="285750" indent="-285750">
              <a:buFont typeface="Calibri"/>
              <a:buChar char="-"/>
            </a:pPr>
            <a:r>
              <a:rPr lang="en-US">
                <a:latin typeface="Calibri"/>
                <a:ea typeface="ＭＳ Ｐゴシック"/>
                <a:cs typeface="Calibri"/>
              </a:rPr>
              <a:t>For isolation rooms, discard any open supplies and replace the privacy curtain</a:t>
            </a:r>
          </a:p>
          <a:p>
            <a:endParaRPr lang="en-US" sz="1200">
              <a:solidFill>
                <a:schemeClr val="tx1"/>
              </a:solidFill>
              <a:latin typeface="+mn-lt"/>
              <a:cs typeface="Calibri"/>
            </a:endParaRPr>
          </a:p>
          <a:p>
            <a:pPr>
              <a:defRPr/>
            </a:pPr>
            <a:r>
              <a:rPr lang="en-US" b="1">
                <a:latin typeface="Calibri"/>
                <a:ea typeface="ＭＳ Ｐゴシック"/>
                <a:cs typeface="Calibri"/>
              </a:rPr>
              <a:t>[Click]</a:t>
            </a:r>
            <a:endParaRPr lang="en-US">
              <a:latin typeface="Calibri"/>
              <a:ea typeface="ＭＳ Ｐゴシック"/>
              <a:cs typeface="Calibri"/>
            </a:endParaRPr>
          </a:p>
          <a:p>
            <a:pPr>
              <a:spcBef>
                <a:spcPct val="20000"/>
              </a:spcBef>
              <a:defRPr/>
            </a:pPr>
            <a:endParaRPr lang="en-US">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baseline="0">
              <a:solidFill>
                <a:schemeClr val="tx1"/>
              </a:solidFill>
              <a:latin typeface="+mn-lt"/>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17</a:t>
            </a:fld>
            <a:endParaRPr lang="en-US"/>
          </a:p>
        </p:txBody>
      </p:sp>
    </p:spTree>
    <p:extLst>
      <p:ext uri="{BB962C8B-B14F-4D97-AF65-F5344CB8AC3E}">
        <p14:creationId xmlns:p14="http://schemas.microsoft.com/office/powerpoint/2010/main" val="1309218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US" dirty="0">
                <a:latin typeface="Calibri"/>
                <a:ea typeface="ＭＳ Ｐゴシック"/>
                <a:cs typeface="Calibri"/>
              </a:rPr>
              <a:t>Everyone can play a role in cleaning. </a:t>
            </a:r>
            <a:endParaRPr lang="en-US" dirty="0">
              <a:cs typeface="Calibri"/>
            </a:endParaRPr>
          </a:p>
          <a:p>
            <a:pPr marL="285750" indent="-285750">
              <a:spcBef>
                <a:spcPct val="20000"/>
              </a:spcBef>
              <a:buFont typeface="Arial"/>
              <a:buChar char="•"/>
            </a:pPr>
            <a:r>
              <a:rPr lang="en-US" dirty="0">
                <a:latin typeface="Calibri"/>
                <a:ea typeface="ＭＳ Ｐゴシック"/>
                <a:cs typeface="Calibri"/>
              </a:rPr>
              <a:t>Clinical staff can remove resident's personal items so EVS can better focus on cleaning.</a:t>
            </a:r>
            <a:endParaRPr lang="en-US" dirty="0">
              <a:cs typeface="Calibri"/>
            </a:endParaRPr>
          </a:p>
          <a:p>
            <a:pPr marL="285750" indent="-285750">
              <a:spcBef>
                <a:spcPct val="20000"/>
              </a:spcBef>
              <a:buFont typeface="Arial"/>
              <a:buChar char="•"/>
            </a:pPr>
            <a:r>
              <a:rPr lang="en-US" dirty="0">
                <a:latin typeface="Calibri"/>
                <a:ea typeface="ＭＳ Ｐゴシック"/>
                <a:cs typeface="Calibri"/>
              </a:rPr>
              <a:t>If you consistently see piles of equipment or resident's personal belongings in rooms you are scheduled to clean, let your supervisor know – advocate for your role! We should work together as a team to provide a safe environment of care. The better we can communicate with each other and identify roles and responsibilities, the more efficient and successful we can be in our jobs. </a:t>
            </a:r>
          </a:p>
          <a:p>
            <a:pPr marL="285750" indent="-285750">
              <a:spcBef>
                <a:spcPct val="20000"/>
              </a:spcBef>
              <a:buFont typeface="Arial"/>
              <a:buChar char="•"/>
            </a:pPr>
            <a:r>
              <a:rPr lang="en-US" dirty="0">
                <a:latin typeface="Calibri"/>
                <a:ea typeface="ＭＳ Ｐゴシック"/>
                <a:cs typeface="Calibri"/>
              </a:rPr>
              <a:t>Remember: Cleaning decreases germ bioburden in the room. The cleaner the room, the lower the chances of transferring germs. </a:t>
            </a:r>
          </a:p>
          <a:p>
            <a:pPr marL="285750" indent="-285750">
              <a:spcBef>
                <a:spcPct val="20000"/>
              </a:spcBef>
              <a:buFont typeface="Arial"/>
              <a:buChar char="•"/>
            </a:pPr>
            <a:endParaRPr lang="en-US">
              <a:latin typeface="Calibri"/>
              <a:ea typeface="ＭＳ Ｐゴシック"/>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a:p>
            <a:pPr>
              <a:spcBef>
                <a:spcPct val="20000"/>
              </a:spcBef>
              <a:buFont typeface="Arial"/>
            </a:pP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18</a:t>
            </a:fld>
            <a:endParaRPr lang="en-US"/>
          </a:p>
        </p:txBody>
      </p:sp>
    </p:spTree>
    <p:extLst>
      <p:ext uri="{BB962C8B-B14F-4D97-AF65-F5344CB8AC3E}">
        <p14:creationId xmlns:p14="http://schemas.microsoft.com/office/powerpoint/2010/main" val="390409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mn-lt"/>
                <a:ea typeface="ＭＳ Ｐゴシック"/>
                <a:cs typeface="Calibri"/>
              </a:rPr>
              <a:t>Let's look at a single-bed room. What</a:t>
            </a:r>
            <a:r>
              <a:rPr lang="en-US" sz="1200">
                <a:solidFill>
                  <a:schemeClr val="tx1"/>
                </a:solidFill>
                <a:latin typeface="+mn-lt"/>
                <a:ea typeface="ＭＳ Ｐゴシック"/>
                <a:cs typeface="Calibri"/>
              </a:rPr>
              <a:t> would you do first</a:t>
            </a:r>
            <a:r>
              <a:rPr lang="en-US">
                <a:latin typeface="+mn-lt"/>
                <a:ea typeface="ＭＳ Ｐゴシック"/>
                <a:cs typeface="Calibri"/>
              </a:rPr>
              <a:t> to prepare for cleaning this room? </a:t>
            </a:r>
            <a:r>
              <a:rPr lang="en-US" b="1">
                <a:latin typeface="+mn-lt"/>
                <a:ea typeface="ＭＳ Ｐゴシック"/>
                <a:cs typeface="Calibri"/>
              </a:rPr>
              <a:t>(Pause for response)</a:t>
            </a:r>
            <a:endParaRPr lang="en-US" sz="1200">
              <a:solidFill>
                <a:schemeClr val="tx1"/>
              </a:solidFill>
              <a:latin typeface="+mn-lt"/>
              <a:cs typeface="Calibri"/>
            </a:endParaRPr>
          </a:p>
          <a:p>
            <a:pPr>
              <a:defRPr/>
            </a:pPr>
            <a:endParaRPr lang="en-US" b="1">
              <a:latin typeface="+mn-lt"/>
              <a:ea typeface="ＭＳ Ｐゴシック"/>
              <a:cs typeface="Calibri"/>
            </a:endParaRPr>
          </a:p>
          <a:p>
            <a:pPr>
              <a:defRPr/>
            </a:pPr>
            <a:r>
              <a:rPr lang="en-US" sz="1200">
                <a:solidFill>
                  <a:schemeClr val="tx1"/>
                </a:solidFill>
                <a:latin typeface="+mn-lt"/>
                <a:ea typeface="ＭＳ Ｐゴシック"/>
                <a:cs typeface="Calibri"/>
              </a:rPr>
              <a:t>Ensure you have all </a:t>
            </a:r>
            <a:r>
              <a:rPr lang="en-US">
                <a:latin typeface="+mn-lt"/>
                <a:ea typeface="ＭＳ Ｐゴシック"/>
                <a:cs typeface="Calibri"/>
              </a:rPr>
              <a:t>the supplies you will need to clean the room. </a:t>
            </a:r>
            <a:r>
              <a:rPr lang="en-US">
                <a:latin typeface="Calibri"/>
                <a:ea typeface="ＭＳ Ｐゴシック"/>
                <a:cs typeface="Calibri"/>
              </a:rPr>
              <a:t>Make sure you have your wet floor sign, too. Note if there are any challenges to safe cleaning, such as a resident currently present in the room, a resident on isolation precautions, or if there is a need for additional supplies or PPE due to spills or other obstacles. Any damaged or broken furniture should be reported to management, too. If you notice there are some items that may get in the way of cleaning, you can do your best to move things around and organize them, but note that this is usually done by nursing staff. Communicate with your supervisor if you regularly come across items that get in the way of cleaning, and work with your nursing staff to move certain items. </a:t>
            </a:r>
          </a:p>
          <a:p>
            <a:pPr>
              <a:defRPr/>
            </a:pPr>
            <a:endParaRPr lang="en-US">
              <a:latin typeface="Calibri"/>
              <a:ea typeface="ＭＳ Ｐゴシック"/>
              <a:cs typeface="Calibri"/>
            </a:endParaRPr>
          </a:p>
          <a:p>
            <a:pPr>
              <a:defRPr/>
            </a:pPr>
            <a:r>
              <a:rPr lang="en-US">
                <a:latin typeface="+mn-lt"/>
                <a:ea typeface="ＭＳ Ｐゴシック"/>
                <a:cs typeface="Calibri"/>
              </a:rPr>
              <a:t>Let's perform</a:t>
            </a:r>
            <a:r>
              <a:rPr lang="en-US" sz="1200">
                <a:solidFill>
                  <a:schemeClr val="tx1"/>
                </a:solidFill>
                <a:latin typeface="+mn-lt"/>
                <a:ea typeface="ＭＳ Ｐゴシック"/>
                <a:cs typeface="Calibri"/>
              </a:rPr>
              <a:t> hand hygiene, put on </a:t>
            </a:r>
            <a:r>
              <a:rPr lang="en-US">
                <a:latin typeface="+mn-lt"/>
                <a:ea typeface="ＭＳ Ｐゴシック"/>
                <a:cs typeface="Calibri"/>
              </a:rPr>
              <a:t>our </a:t>
            </a:r>
            <a:r>
              <a:rPr lang="en-US" sz="1200">
                <a:solidFill>
                  <a:schemeClr val="tx1"/>
                </a:solidFill>
                <a:latin typeface="+mn-lt"/>
                <a:ea typeface="ＭＳ Ｐゴシック"/>
                <a:cs typeface="Calibri"/>
              </a:rPr>
              <a:t>gloves, </a:t>
            </a:r>
            <a:r>
              <a:rPr lang="en-US">
                <a:latin typeface="+mn-lt"/>
                <a:ea typeface="ＭＳ Ｐゴシック"/>
                <a:cs typeface="Calibri"/>
              </a:rPr>
              <a:t>and </a:t>
            </a:r>
            <a:r>
              <a:rPr lang="en-US" sz="1200">
                <a:solidFill>
                  <a:schemeClr val="tx1"/>
                </a:solidFill>
                <a:latin typeface="+mn-lt"/>
                <a:ea typeface="ＭＳ Ｐゴシック"/>
                <a:cs typeface="Calibri"/>
              </a:rPr>
              <a:t>enter </a:t>
            </a:r>
            <a:r>
              <a:rPr lang="en-US">
                <a:latin typeface="+mn-lt"/>
                <a:ea typeface="ＭＳ Ｐゴシック"/>
                <a:cs typeface="Calibri"/>
              </a:rPr>
              <a:t>the room. Decide</a:t>
            </a:r>
            <a:r>
              <a:rPr lang="en-US" sz="1200">
                <a:solidFill>
                  <a:schemeClr val="tx1"/>
                </a:solidFill>
                <a:latin typeface="+mn-lt"/>
                <a:ea typeface="ＭＳ Ｐゴシック"/>
                <a:cs typeface="Calibri"/>
              </a:rPr>
              <a:t> if </a:t>
            </a:r>
            <a:r>
              <a:rPr lang="en-US">
                <a:latin typeface="+mn-lt"/>
                <a:ea typeface="ＭＳ Ｐゴシック"/>
                <a:cs typeface="Calibri"/>
              </a:rPr>
              <a:t>you should go clockwise or counterclockwise. Remember, we generally want to move from clean to dirty. </a:t>
            </a:r>
            <a:r>
              <a:rPr lang="en-US" sz="1200">
                <a:solidFill>
                  <a:schemeClr val="tx1"/>
                </a:solidFill>
                <a:latin typeface="+mn-lt"/>
                <a:ea typeface="ＭＳ Ｐゴシック"/>
                <a:cs typeface="Calibri"/>
              </a:rPr>
              <a:t>In this room we’ll go </a:t>
            </a:r>
            <a:r>
              <a:rPr lang="en-US">
                <a:latin typeface="+mn-lt"/>
                <a:ea typeface="ＭＳ Ｐゴシック"/>
                <a:cs typeface="Calibri"/>
              </a:rPr>
              <a:t>clockwise so</a:t>
            </a:r>
            <a:r>
              <a:rPr lang="en-US" sz="1200">
                <a:solidFill>
                  <a:schemeClr val="tx1"/>
                </a:solidFill>
                <a:latin typeface="+mn-lt"/>
                <a:ea typeface="ＭＳ Ｐゴシック"/>
                <a:cs typeface="Calibri"/>
              </a:rPr>
              <a:t> that we move from </a:t>
            </a:r>
            <a:r>
              <a:rPr lang="en-US">
                <a:latin typeface="+mn-lt"/>
                <a:ea typeface="ＭＳ Ｐゴシック"/>
                <a:cs typeface="Calibri"/>
              </a:rPr>
              <a:t>the cleanest</a:t>
            </a:r>
            <a:r>
              <a:rPr lang="en-US" sz="1200">
                <a:solidFill>
                  <a:schemeClr val="tx1"/>
                </a:solidFill>
                <a:latin typeface="+mn-lt"/>
                <a:ea typeface="ＭＳ Ｐゴシック"/>
                <a:cs typeface="Calibri"/>
              </a:rPr>
              <a:t> to </a:t>
            </a:r>
            <a:r>
              <a:rPr lang="en-US">
                <a:latin typeface="+mn-lt"/>
                <a:ea typeface="ＭＳ Ｐゴシック"/>
                <a:cs typeface="Calibri"/>
              </a:rPr>
              <a:t>the dirtiest</a:t>
            </a:r>
            <a:r>
              <a:rPr lang="en-US" sz="1200">
                <a:solidFill>
                  <a:schemeClr val="tx1"/>
                </a:solidFill>
                <a:latin typeface="+mn-lt"/>
                <a:ea typeface="ＭＳ Ｐゴシック"/>
                <a:cs typeface="Calibri"/>
              </a:rPr>
              <a:t> </a:t>
            </a:r>
            <a:r>
              <a:rPr lang="en-US">
                <a:latin typeface="+mn-lt"/>
                <a:ea typeface="ＭＳ Ｐゴシック"/>
                <a:cs typeface="Calibri"/>
              </a:rPr>
              <a:t>parts</a:t>
            </a:r>
            <a:r>
              <a:rPr lang="en-US" sz="1200">
                <a:solidFill>
                  <a:schemeClr val="tx1"/>
                </a:solidFill>
                <a:latin typeface="+mn-lt"/>
                <a:ea typeface="ＭＳ Ｐゴシック"/>
                <a:cs typeface="Calibri"/>
              </a:rPr>
              <a:t> of the room.</a:t>
            </a:r>
            <a:r>
              <a:rPr lang="en-US">
                <a:latin typeface="+mn-lt"/>
                <a:ea typeface="ＭＳ Ｐゴシック"/>
                <a:cs typeface="Calibri"/>
              </a:rPr>
              <a:t> </a:t>
            </a:r>
            <a:endParaRPr lang="en-US">
              <a:latin typeface="+mn-lt"/>
              <a:cs typeface="Calibri"/>
            </a:endParaRPr>
          </a:p>
          <a:p>
            <a:pPr>
              <a:defRPr/>
            </a:pPr>
            <a:endParaRPr lang="en-US">
              <a:latin typeface="+mn-lt"/>
              <a:ea typeface="ＭＳ Ｐゴシック"/>
              <a:cs typeface="Calibri"/>
            </a:endParaRPr>
          </a:p>
          <a:p>
            <a:pPr>
              <a:defRPr/>
            </a:pPr>
            <a:r>
              <a:rPr lang="en-US" b="1">
                <a:latin typeface="+mn-lt"/>
                <a:ea typeface="ＭＳ Ｐゴシック"/>
                <a:cs typeface="Calibri"/>
              </a:rPr>
              <a:t>[Click]</a:t>
            </a:r>
          </a:p>
          <a:p>
            <a:pPr>
              <a:defRPr/>
            </a:pP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19</a:t>
            </a:fld>
            <a:endParaRPr lang="en-US"/>
          </a:p>
        </p:txBody>
      </p:sp>
    </p:spTree>
    <p:extLst>
      <p:ext uri="{BB962C8B-B14F-4D97-AF65-F5344CB8AC3E}">
        <p14:creationId xmlns:p14="http://schemas.microsoft.com/office/powerpoint/2010/main" val="15360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a:solidFill>
                  <a:schemeClr val="tx1"/>
                </a:solidFill>
                <a:latin typeface="+mn-lt"/>
                <a:ea typeface="+mj-lt"/>
                <a:cs typeface="Calibri"/>
              </a:rPr>
              <a:t>Today we will review the how and why of cleaning and disinfecting resident rooms. After this presentation you will be able to describe why and how cleaning and disinfection play a key role in keeping the care environment safe. You will be able to discuss the elements of a daily versus a terminal cleaning process, and know how to obtain and use an environmental cleaning checklist.</a:t>
            </a:r>
            <a:endParaRPr lang="en-US" sz="1200">
              <a:solidFill>
                <a:schemeClr val="tx1"/>
              </a:solidFill>
              <a:latin typeface="+mn-lt"/>
              <a:ea typeface="+mj-lt"/>
              <a:cs typeface="Calibri" panose="020F0502020204030204" pitchFamily="34" charset="0"/>
            </a:endParaRPr>
          </a:p>
          <a:p>
            <a:pPr>
              <a:spcBef>
                <a:spcPts val="600"/>
              </a:spcBef>
              <a:spcAft>
                <a:spcPts val="600"/>
              </a:spcAft>
            </a:pPr>
            <a:endParaRPr lang="en-US" sz="1200">
              <a:solidFill>
                <a:schemeClr val="tx1"/>
              </a:solidFill>
              <a:latin typeface="+mn-lt"/>
              <a:cs typeface="Calibri" panose="020F0502020204030204" pitchFamily="34" charset="0"/>
            </a:endParaRPr>
          </a:p>
          <a:p>
            <a:pPr lvl="0" algn="l" defTabSz="914400">
              <a:lnSpc>
                <a:spcPct val="100000"/>
              </a:lnSpc>
              <a:buNone/>
              <a:tabLst/>
              <a:defRPr/>
            </a:pPr>
            <a:r>
              <a:rPr lang="en-US" b="1">
                <a:latin typeface="Calibri"/>
                <a:ea typeface="ＭＳ Ｐゴシック"/>
                <a:cs typeface="Calibri"/>
              </a:rPr>
              <a:t>[</a:t>
            </a:r>
            <a:r>
              <a:rPr lang="en-US" b="1" i="0" u="none" strike="noStrike" baseline="0">
                <a:latin typeface="Calibri"/>
                <a:ea typeface="ＭＳ Ｐゴシック"/>
                <a:cs typeface="Calibri"/>
              </a:rPr>
              <a:t>Click</a:t>
            </a:r>
            <a:r>
              <a:rPr lang="en-US" b="1">
                <a:latin typeface="Calibri"/>
                <a:ea typeface="ＭＳ Ｐゴシック"/>
                <a:cs typeface="Calibri"/>
              </a:rPr>
              <a:t>]</a:t>
            </a:r>
            <a:endParaRPr lang="en-US" i="0" u="none" strike="noStrike" baseline="0">
              <a:latin typeface="Calibri"/>
              <a:ea typeface="ＭＳ Ｐゴシック"/>
              <a:cs typeface="Calibri"/>
            </a:endParaRPr>
          </a:p>
          <a:p>
            <a:pPr>
              <a:spcBef>
                <a:spcPts val="600"/>
              </a:spcBef>
              <a:spcAft>
                <a:spcPts val="600"/>
              </a:spcAft>
            </a:pPr>
            <a:endParaRPr lang="en-US" sz="1200" b="1">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a:t>
            </a:fld>
            <a:endParaRPr lang="en-US"/>
          </a:p>
        </p:txBody>
      </p:sp>
    </p:spTree>
    <p:extLst>
      <p:ext uri="{BB962C8B-B14F-4D97-AF65-F5344CB8AC3E}">
        <p14:creationId xmlns:p14="http://schemas.microsoft.com/office/powerpoint/2010/main" val="384675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latin typeface="+mn-lt"/>
                <a:ea typeface="ＭＳ Ｐゴシック"/>
                <a:cs typeface="Calibri"/>
              </a:rPr>
              <a:t>We’ll start with the light switch, AHBR</a:t>
            </a:r>
            <a:r>
              <a:rPr lang="en-US">
                <a:latin typeface="+mn-lt"/>
                <a:ea typeface="ＭＳ Ｐゴシック"/>
                <a:cs typeface="Calibri"/>
              </a:rPr>
              <a:t> dispenser</a:t>
            </a:r>
            <a:r>
              <a:rPr lang="en-US" sz="1200">
                <a:solidFill>
                  <a:schemeClr val="tx1"/>
                </a:solidFill>
                <a:latin typeface="+mn-lt"/>
                <a:ea typeface="ＭＳ Ｐゴシック"/>
                <a:cs typeface="Calibri"/>
              </a:rPr>
              <a:t>, closet, chairs, and the wall </a:t>
            </a:r>
            <a:r>
              <a:rPr lang="en-US">
                <a:latin typeface="+mn-lt"/>
                <a:ea typeface="ＭＳ Ｐゴシック"/>
                <a:cs typeface="Calibri"/>
              </a:rPr>
              <a:t>- </a:t>
            </a:r>
            <a:r>
              <a:rPr lang="en-US" sz="1200">
                <a:solidFill>
                  <a:schemeClr val="tx1"/>
                </a:solidFill>
                <a:latin typeface="+mn-lt"/>
                <a:ea typeface="ＭＳ Ｐゴシック"/>
                <a:cs typeface="Calibri"/>
              </a:rPr>
              <a:t>on the left</a:t>
            </a:r>
            <a:r>
              <a:rPr lang="en-US">
                <a:latin typeface="+mn-lt"/>
                <a:ea typeface="ＭＳ Ｐゴシック"/>
                <a:cs typeface="Calibri"/>
              </a:rPr>
              <a:t>.</a:t>
            </a:r>
            <a:r>
              <a:rPr lang="en-US" sz="1200">
                <a:solidFill>
                  <a:schemeClr val="tx1"/>
                </a:solidFill>
                <a:latin typeface="+mn-lt"/>
                <a:ea typeface="ＭＳ Ｐゴシック"/>
                <a:cs typeface="Calibri"/>
              </a:rPr>
              <a:t> There might be a TV or white boards here, too. </a:t>
            </a:r>
            <a:r>
              <a:rPr lang="en-US">
                <a:latin typeface="+mn-lt"/>
                <a:ea typeface="ＭＳ Ｐゴシック"/>
                <a:cs typeface="Calibri"/>
              </a:rPr>
              <a:t>Remember to go from top to bottom. Then</a:t>
            </a:r>
            <a:r>
              <a:rPr lang="en-US" sz="1200">
                <a:solidFill>
                  <a:schemeClr val="tx1"/>
                </a:solidFill>
                <a:latin typeface="+mn-lt"/>
                <a:ea typeface="ＭＳ Ｐゴシック"/>
                <a:cs typeface="Calibri"/>
              </a:rPr>
              <a:t> clean the window sill. This can generally be done with one cleaning cloth.</a:t>
            </a:r>
            <a:r>
              <a:rPr lang="en-US">
                <a:latin typeface="+mn-lt"/>
                <a:ea typeface="ＭＳ Ｐゴシック"/>
                <a:cs typeface="Calibri"/>
              </a:rPr>
              <a:t> </a:t>
            </a:r>
            <a:endParaRPr lang="en-US" sz="120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latin typeface="+mn-lt"/>
            </a:endParaRPr>
          </a:p>
          <a:p>
            <a:pPr>
              <a:defRPr/>
            </a:pPr>
            <a:r>
              <a:rPr lang="en-US" b="1">
                <a:latin typeface="Calibri"/>
                <a:ea typeface="ＭＳ Ｐゴシック"/>
                <a:cs typeface="Calibri"/>
              </a:rPr>
              <a:t>[Click]</a:t>
            </a:r>
            <a:endParaRPr lang="en-US">
              <a:latin typeface="Calibri"/>
              <a:ea typeface="ＭＳ Ｐゴシック"/>
              <a:cs typeface="Calibri"/>
            </a:endParaRPr>
          </a:p>
          <a:p>
            <a:endParaRPr lang="en-US" sz="1200" b="1">
              <a:solidFill>
                <a:schemeClr val="tx1"/>
              </a:solidFill>
              <a:latin typeface="+mn-lt"/>
              <a:ea typeface="ＭＳ Ｐゴシック"/>
              <a:cs typeface="Calibri"/>
            </a:endParaRPr>
          </a:p>
          <a:p>
            <a:endParaRPr lang="en-US">
              <a:solidFill>
                <a:schemeClr val="tx1"/>
              </a:solidFill>
              <a:latin typeface="+mn-lt"/>
            </a:endParaRPr>
          </a:p>
          <a:p>
            <a:endParaRPr lang="en-US">
              <a:solidFill>
                <a:schemeClr val="tx1"/>
              </a:solidFill>
              <a:latin typeface="+mn-lt"/>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20</a:t>
            </a:fld>
            <a:endParaRPr lang="en-US"/>
          </a:p>
        </p:txBody>
      </p:sp>
    </p:spTree>
    <p:extLst>
      <p:ext uri="{BB962C8B-B14F-4D97-AF65-F5344CB8AC3E}">
        <p14:creationId xmlns:p14="http://schemas.microsoft.com/office/powerpoint/2010/main" val="270420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latin typeface="+mn-lt"/>
                <a:ea typeface="ＭＳ Ｐゴシック"/>
                <a:cs typeface="Calibri"/>
              </a:rPr>
              <a:t>Then you would remove your gloves, perform hand hygiene, put on a clean pair of gloves, and change your cleaning cloth, before moving to the bed area. Here</a:t>
            </a:r>
            <a:r>
              <a:rPr lang="en-US">
                <a:latin typeface="+mn-lt"/>
                <a:ea typeface="ＭＳ Ｐゴシック"/>
                <a:cs typeface="Calibri"/>
              </a:rPr>
              <a:t>, </a:t>
            </a:r>
            <a:r>
              <a:rPr lang="en-US" sz="1200">
                <a:solidFill>
                  <a:schemeClr val="tx1"/>
                </a:solidFill>
                <a:latin typeface="+mn-lt"/>
                <a:ea typeface="ＭＳ Ｐゴシック"/>
                <a:cs typeface="Calibri"/>
              </a:rPr>
              <a:t>start with items like the overhead lights, night stand, and overbed table. Remember, we want to move from top to bottom. Then move to the IV pole, call button, TV remote, and bedframe which are in direct contact with the resident.</a:t>
            </a:r>
            <a:r>
              <a:rPr lang="en-US">
                <a:latin typeface="+mn-lt"/>
                <a:ea typeface="ＭＳ Ｐゴシック"/>
                <a:cs typeface="Calibri"/>
              </a:rPr>
              <a:t> </a:t>
            </a:r>
            <a:endParaRPr lang="en-US" sz="120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Calibri"/>
                <a:ea typeface="ＭＳ Ｐゴシック"/>
                <a:cs typeface="Calibri"/>
              </a:rPr>
              <a:t>[Click]</a:t>
            </a:r>
            <a:endParaRPr lang="en-US">
              <a:latin typeface="Calibri"/>
              <a:ea typeface="ＭＳ Ｐゴシック"/>
              <a:cs typeface="Calibri"/>
            </a:endParaRPr>
          </a:p>
          <a:p>
            <a:endParaRPr lang="en-US" sz="1200" b="1">
              <a:solidFill>
                <a:schemeClr val="tx1"/>
              </a:solidFill>
              <a:latin typeface="+mn-lt"/>
              <a:ea typeface="ＭＳ Ｐゴシック"/>
              <a:cs typeface="Calibri"/>
            </a:endParaRPr>
          </a:p>
          <a:p>
            <a:endParaRPr lang="en-US">
              <a:solidFill>
                <a:schemeClr val="tx1"/>
              </a:solidFill>
              <a:latin typeface="+mn-lt"/>
            </a:endParaRPr>
          </a:p>
          <a:p>
            <a:endParaRPr lang="en-US">
              <a:solidFill>
                <a:schemeClr val="tx1"/>
              </a:solidFill>
              <a:latin typeface="+mn-lt"/>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21</a:t>
            </a:fld>
            <a:endParaRPr lang="en-US"/>
          </a:p>
        </p:txBody>
      </p:sp>
    </p:spTree>
    <p:extLst>
      <p:ext uri="{BB962C8B-B14F-4D97-AF65-F5344CB8AC3E}">
        <p14:creationId xmlns:p14="http://schemas.microsoft.com/office/powerpoint/2010/main" val="3196662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chemeClr val="tx1"/>
                </a:solidFill>
                <a:latin typeface="+mn-lt"/>
                <a:ea typeface="ＭＳ Ｐゴシック"/>
                <a:cs typeface="Calibri"/>
              </a:rPr>
              <a:t>Lastly, you’ll move to the bathroom. </a:t>
            </a:r>
            <a:r>
              <a:rPr lang="en-US" dirty="0">
                <a:latin typeface="Calibri"/>
                <a:ea typeface="ＭＳ Ｐゴシック"/>
                <a:cs typeface="Calibri"/>
              </a:rPr>
              <a:t>Even though this is a single-resident room, you would remove your gloves, perform hand hygiene, and put on a clean pair of gloves</a:t>
            </a:r>
            <a:r>
              <a:rPr lang="en-US" dirty="0">
                <a:latin typeface="+mn-lt"/>
                <a:ea typeface="ＭＳ Ｐゴシック"/>
                <a:cs typeface="Calibri"/>
              </a:rPr>
              <a:t> before moving to the bathroom because you will likely go back to your cart to get cleaning supplies</a:t>
            </a:r>
            <a:r>
              <a:rPr lang="en-US" sz="1200" dirty="0">
                <a:solidFill>
                  <a:schemeClr val="tx1"/>
                </a:solidFill>
                <a:latin typeface="+mn-lt"/>
                <a:ea typeface="ＭＳ Ｐゴシック"/>
                <a:cs typeface="Calibri"/>
              </a:rPr>
              <a:t>. Start with the sink area – clean the mirror, paper towel dispenser, soap dispenser, faucet and handles, the lip of the sink, and the bowl of the sink last. Then move to the toilet – clean the hand rail or grab bar, toilet roll holder, toilet flusher, toilet seat, and toilet bowl</a:t>
            </a:r>
            <a:r>
              <a:rPr lang="en-US" dirty="0">
                <a:latin typeface="+mn-lt"/>
                <a:ea typeface="ＭＳ Ｐゴシック"/>
                <a:cs typeface="Calibri"/>
              </a:rPr>
              <a:t>.</a:t>
            </a:r>
            <a:endParaRPr lang="en-US" sz="1200" dirty="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Calibri"/>
                <a:ea typeface="ＭＳ Ｐゴシック"/>
                <a:cs typeface="Calibri"/>
              </a:rPr>
              <a:t>[Click]</a:t>
            </a:r>
            <a:endParaRPr lang="en-US" dirty="0">
              <a:latin typeface="Calibri"/>
              <a:ea typeface="ＭＳ Ｐゴシック"/>
              <a:cs typeface="Calibri"/>
            </a:endParaRPr>
          </a:p>
          <a:p>
            <a:endParaRPr lang="en-US" sz="1200" b="1" dirty="0">
              <a:solidFill>
                <a:schemeClr val="tx1"/>
              </a:solidFill>
              <a:latin typeface="+mn-lt"/>
              <a:ea typeface="ＭＳ Ｐゴシック"/>
              <a:cs typeface="Calibri"/>
            </a:endParaRPr>
          </a:p>
          <a:p>
            <a:r>
              <a:rPr lang="en-US" b="1" u="sng" dirty="0">
                <a:latin typeface="+mn-lt"/>
                <a:ea typeface="ＭＳ Ｐゴシック"/>
                <a:cs typeface="Calibri"/>
              </a:rPr>
              <a:t>Instructor notes</a:t>
            </a:r>
            <a:r>
              <a:rPr lang="en-US" b="1" dirty="0">
                <a:latin typeface="+mn-lt"/>
                <a:ea typeface="ＭＳ Ｐゴシック"/>
                <a:cs typeface="Calibri"/>
              </a:rPr>
              <a:t>: </a:t>
            </a:r>
            <a:r>
              <a:rPr lang="en-US" b="0" dirty="0">
                <a:latin typeface="Calibri"/>
                <a:ea typeface="ＭＳ Ｐゴシック"/>
                <a:cs typeface="Calibri"/>
              </a:rPr>
              <a:t>If the toilet and bathroom is very dirty, EVS staff may use a disinfectant (sometime bleach) first. Then remove their gloves, perform, hand hygiene, put on a clean pair of gloves and proceed with the cleaning process.</a:t>
            </a:r>
            <a:endParaRPr lang="en-US" b="1" dirty="0">
              <a:solidFill>
                <a:schemeClr val="tx1"/>
              </a:solidFill>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22</a:t>
            </a:fld>
            <a:endParaRPr lang="en-US"/>
          </a:p>
        </p:txBody>
      </p:sp>
    </p:spTree>
    <p:extLst>
      <p:ext uri="{BB962C8B-B14F-4D97-AF65-F5344CB8AC3E}">
        <p14:creationId xmlns:p14="http://schemas.microsoft.com/office/powerpoint/2010/main" val="318816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mn-lt"/>
                <a:ea typeface="ＭＳ Ｐゴシック"/>
                <a:cs typeface="Calibri"/>
              </a:rPr>
              <a:t>Then, you'll leave the resident room and remove your gloves outside of the room, and perform hand hygiene. </a:t>
            </a:r>
            <a:endParaRPr lang="en-US" sz="1200">
              <a:solidFill>
                <a:schemeClr val="tx1"/>
              </a:solidFill>
              <a:latin typeface="+mn-lt"/>
              <a:cs typeface="Calibri"/>
            </a:endParaRPr>
          </a:p>
          <a:p>
            <a:pPr>
              <a:defRPr/>
            </a:pPr>
            <a:endParaRPr lang="en-US">
              <a:latin typeface="+mn-lt"/>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Calibri"/>
                <a:ea typeface="ＭＳ Ｐゴシック"/>
                <a:cs typeface="Calibri"/>
              </a:rPr>
              <a:t>[Click]</a:t>
            </a:r>
            <a:endParaRPr lang="en-US">
              <a:latin typeface="Calibri"/>
              <a:ea typeface="ＭＳ Ｐゴシック"/>
              <a:cs typeface="Calibri"/>
            </a:endParaRPr>
          </a:p>
          <a:p>
            <a:endParaRPr lang="en-US" sz="1200" b="1">
              <a:solidFill>
                <a:schemeClr val="tx1"/>
              </a:solidFill>
              <a:latin typeface="+mn-lt"/>
              <a:ea typeface="ＭＳ Ｐゴシック"/>
              <a:cs typeface="Calibri"/>
            </a:endParaRPr>
          </a:p>
          <a:p>
            <a:endParaRPr lang="en-US">
              <a:solidFill>
                <a:schemeClr val="tx1"/>
              </a:solidFill>
              <a:latin typeface="+mn-lt"/>
            </a:endParaRPr>
          </a:p>
          <a:p>
            <a:endParaRPr lang="en-US">
              <a:solidFill>
                <a:schemeClr val="tx1"/>
              </a:solidFill>
              <a:latin typeface="+mn-lt"/>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23</a:t>
            </a:fld>
            <a:endParaRPr lang="en-US"/>
          </a:p>
        </p:txBody>
      </p:sp>
    </p:spTree>
    <p:extLst>
      <p:ext uri="{BB962C8B-B14F-4D97-AF65-F5344CB8AC3E}">
        <p14:creationId xmlns:p14="http://schemas.microsoft.com/office/powerpoint/2010/main" val="2174724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You may use this as an opportunity to engage staff. Ask which direction they would move in this example, what items they would clean throughout the process, and when they would perform hand hygiene and change into a new pair of gloves.)</a:t>
            </a:r>
          </a:p>
          <a:p>
            <a:pPr>
              <a:defRPr/>
            </a:pPr>
            <a:endParaRPr lang="en-US">
              <a:cs typeface="Calibri"/>
            </a:endParaRPr>
          </a:p>
          <a:p>
            <a:pPr>
              <a:defRPr/>
            </a:pPr>
            <a:r>
              <a:rPr lang="en-US" dirty="0">
                <a:latin typeface="+mn-lt"/>
                <a:ea typeface="ＭＳ Ｐゴシック"/>
                <a:cs typeface="Calibri"/>
              </a:rPr>
              <a:t>Now let's look at a two-bed room. </a:t>
            </a:r>
            <a:r>
              <a:rPr lang="en-US" dirty="0">
                <a:latin typeface="Calibri"/>
                <a:ea typeface="ＭＳ Ｐゴシック"/>
                <a:cs typeface="Calibri"/>
              </a:rPr>
              <a:t>We'll perform hand hygiene, put on our gloves, and enter the room. In</a:t>
            </a:r>
            <a:r>
              <a:rPr lang="en-US" dirty="0">
                <a:latin typeface="+mn-lt"/>
                <a:ea typeface="ＭＳ Ｐゴシック"/>
                <a:cs typeface="Calibri"/>
              </a:rPr>
              <a:t> </a:t>
            </a:r>
            <a:r>
              <a:rPr lang="en-US" sz="1200" dirty="0">
                <a:solidFill>
                  <a:schemeClr val="tx1"/>
                </a:solidFill>
                <a:latin typeface="+mn-lt"/>
                <a:ea typeface="ＭＳ Ｐゴシック"/>
                <a:cs typeface="Calibri"/>
              </a:rPr>
              <a:t>this room we’ll go </a:t>
            </a:r>
            <a:r>
              <a:rPr lang="en-US" dirty="0">
                <a:latin typeface="+mn-lt"/>
                <a:ea typeface="ＭＳ Ｐゴシック"/>
                <a:cs typeface="Calibri"/>
              </a:rPr>
              <a:t>counterclockwise so</a:t>
            </a:r>
            <a:r>
              <a:rPr lang="en-US" sz="1200" dirty="0">
                <a:solidFill>
                  <a:schemeClr val="tx1"/>
                </a:solidFill>
                <a:latin typeface="+mn-lt"/>
                <a:ea typeface="ＭＳ Ｐゴシック"/>
                <a:cs typeface="Calibri"/>
              </a:rPr>
              <a:t> that we move from </a:t>
            </a:r>
            <a:r>
              <a:rPr lang="en-US" dirty="0">
                <a:latin typeface="+mn-lt"/>
                <a:ea typeface="ＭＳ Ｐゴシック"/>
                <a:cs typeface="Calibri"/>
              </a:rPr>
              <a:t>the cleanest</a:t>
            </a:r>
            <a:r>
              <a:rPr lang="en-US" sz="1200" dirty="0">
                <a:solidFill>
                  <a:schemeClr val="tx1"/>
                </a:solidFill>
                <a:latin typeface="+mn-lt"/>
                <a:ea typeface="ＭＳ Ｐゴシック"/>
                <a:cs typeface="Calibri"/>
              </a:rPr>
              <a:t> to </a:t>
            </a:r>
            <a:r>
              <a:rPr lang="en-US" dirty="0">
                <a:latin typeface="+mn-lt"/>
                <a:ea typeface="ＭＳ Ｐゴシック"/>
                <a:cs typeface="Calibri"/>
              </a:rPr>
              <a:t>the </a:t>
            </a:r>
            <a:r>
              <a:rPr lang="en-US" sz="1200" dirty="0">
                <a:solidFill>
                  <a:schemeClr val="tx1"/>
                </a:solidFill>
                <a:latin typeface="+mn-lt"/>
                <a:ea typeface="ＭＳ Ｐゴシック"/>
                <a:cs typeface="Calibri"/>
              </a:rPr>
              <a:t>dirtiest </a:t>
            </a:r>
            <a:r>
              <a:rPr lang="en-US" dirty="0">
                <a:latin typeface="+mn-lt"/>
                <a:ea typeface="ＭＳ Ｐゴシック"/>
                <a:cs typeface="Calibri"/>
              </a:rPr>
              <a:t>parts</a:t>
            </a:r>
            <a:r>
              <a:rPr lang="en-US" sz="1200" dirty="0">
                <a:solidFill>
                  <a:schemeClr val="tx1"/>
                </a:solidFill>
                <a:latin typeface="+mn-lt"/>
                <a:ea typeface="ＭＳ Ｐゴシック"/>
                <a:cs typeface="Calibri"/>
              </a:rPr>
              <a:t> of the room.</a:t>
            </a:r>
            <a:r>
              <a:rPr lang="en-US" dirty="0">
                <a:latin typeface="+mn-lt"/>
                <a:ea typeface="ＭＳ Ｐゴシック"/>
                <a:cs typeface="Calibri"/>
              </a:rPr>
              <a:t> </a:t>
            </a:r>
            <a:endParaRPr lang="en-US">
              <a:latin typeface="+mn-lt"/>
              <a:cs typeface="Calibri"/>
            </a:endParaRPr>
          </a:p>
          <a:p>
            <a:pPr>
              <a:defRPr/>
            </a:pPr>
            <a:endParaRPr lang="en-US">
              <a:latin typeface="+mn-lt"/>
              <a:ea typeface="ＭＳ Ｐゴシック"/>
              <a:cs typeface="Calibri"/>
            </a:endParaRPr>
          </a:p>
          <a:p>
            <a:pPr>
              <a:defRPr/>
            </a:pPr>
            <a:r>
              <a:rPr lang="en-US" b="1" dirty="0">
                <a:latin typeface="+mn-lt"/>
                <a:ea typeface="ＭＳ Ｐゴシック"/>
                <a:cs typeface="Calibri"/>
              </a:rPr>
              <a:t>[Click]</a:t>
            </a:r>
          </a:p>
          <a:p>
            <a:pPr>
              <a:buFont typeface="Arial" panose="020B0604020202020204" pitchFamily="34" charset="0"/>
              <a:defRPr/>
            </a:pPr>
            <a:endParaRPr lang="en-US">
              <a:cs typeface="Calibri"/>
            </a:endParaRPr>
          </a:p>
          <a:p>
            <a:pPr>
              <a:buFont typeface="Arial" panose="020B0604020202020204" pitchFamily="34" charset="0"/>
              <a:defRPr/>
            </a:pP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24</a:t>
            </a:fld>
            <a:endParaRPr lang="en-US"/>
          </a:p>
        </p:txBody>
      </p:sp>
    </p:spTree>
    <p:extLst>
      <p:ext uri="{BB962C8B-B14F-4D97-AF65-F5344CB8AC3E}">
        <p14:creationId xmlns:p14="http://schemas.microsoft.com/office/powerpoint/2010/main" val="392143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Similar to the previous example, we’ll start with the light switch, the AHBR dispenser, the closets, chairs, and the wall. Then clean the window sill. Again, this can generally be done with one cleaning cloth. </a:t>
            </a:r>
          </a:p>
          <a:p>
            <a:pPr>
              <a:defRPr/>
            </a:pPr>
            <a:endParaRPr lang="en-US"/>
          </a:p>
          <a:p>
            <a:pPr>
              <a:defRPr/>
            </a:pPr>
            <a:r>
              <a:rPr lang="en-US">
                <a:latin typeface="Calibri"/>
                <a:ea typeface="ＭＳ Ｐゴシック"/>
                <a:cs typeface="Calibri"/>
              </a:rPr>
              <a:t>Then you would remove your gloves, perform hand hygiene, put on a clean pair of gloves, and change your cleaning cloth, before moving to the first resident care area on the top right. </a:t>
            </a:r>
          </a:p>
          <a:p>
            <a:pPr>
              <a:defRPr/>
            </a:pPr>
            <a:endParaRPr lang="en-US">
              <a:latin typeface="Calibri"/>
              <a:ea typeface="ＭＳ Ｐゴシック"/>
              <a:cs typeface="Calibri"/>
            </a:endParaRPr>
          </a:p>
          <a:p>
            <a:pPr>
              <a:defRPr/>
            </a:pPr>
            <a:r>
              <a:rPr lang="en-US" b="1">
                <a:latin typeface="Calibri"/>
                <a:ea typeface="ＭＳ Ｐゴシック"/>
                <a:cs typeface="Calibri"/>
              </a:rPr>
              <a:t>[Click]</a:t>
            </a:r>
            <a:endParaRPr lang="en-US">
              <a:latin typeface="Calibri"/>
              <a:ea typeface="ＭＳ Ｐゴシック"/>
              <a:cs typeface="Calibri"/>
            </a:endParaRPr>
          </a:p>
          <a:p>
            <a:pPr>
              <a:defRPr/>
            </a:pP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25</a:t>
            </a:fld>
            <a:endParaRPr lang="en-US"/>
          </a:p>
        </p:txBody>
      </p:sp>
    </p:spTree>
    <p:extLst>
      <p:ext uri="{BB962C8B-B14F-4D97-AF65-F5344CB8AC3E}">
        <p14:creationId xmlns:p14="http://schemas.microsoft.com/office/powerpoint/2010/main" val="256911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Clean items like the overhead lights, night stand, and overbed table. Remember, we want to move from top to bottom. Then move to the IV pole, call button, TV remote, and bedframe which are in direct contact with the resident. </a:t>
            </a:r>
          </a:p>
          <a:p>
            <a:pPr>
              <a:defRPr/>
            </a:pPr>
            <a:endParaRPr lang="en-US"/>
          </a:p>
          <a:p>
            <a:pPr>
              <a:defRPr/>
            </a:pPr>
            <a:r>
              <a:rPr lang="en-US">
                <a:latin typeface="Calibri"/>
                <a:ea typeface="ＭＳ Ｐゴシック"/>
                <a:cs typeface="Calibri"/>
              </a:rPr>
              <a:t>In a multioccupancy room like this one each resident area is considered a new room. Between moving from the first resident's bedspace to the second resident's bedspace, you'll first remove your gloves, perform hand hygiene, put on a clean pair of gloves, and change your cleaning cloth.</a:t>
            </a:r>
            <a:endParaRPr lang="en-US">
              <a:cs typeface="Calibri"/>
            </a:endParaRPr>
          </a:p>
          <a:p>
            <a:pPr>
              <a:defRPr/>
            </a:pPr>
            <a:endParaRPr lang="en-US">
              <a:latin typeface="Calibri"/>
              <a:ea typeface="ＭＳ Ｐゴシック"/>
              <a:cs typeface="Calibri"/>
            </a:endParaRPr>
          </a:p>
          <a:p>
            <a:pPr>
              <a:defRPr/>
            </a:pPr>
            <a:r>
              <a:rPr lang="en-US" b="1">
                <a:latin typeface="Calibri"/>
                <a:ea typeface="ＭＳ Ｐゴシック"/>
                <a:cs typeface="Calibri"/>
              </a:rPr>
              <a:t>[Click]</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26</a:t>
            </a:fld>
            <a:endParaRPr lang="en-US"/>
          </a:p>
        </p:txBody>
      </p:sp>
    </p:spTree>
    <p:extLst>
      <p:ext uri="{BB962C8B-B14F-4D97-AF65-F5344CB8AC3E}">
        <p14:creationId xmlns:p14="http://schemas.microsoft.com/office/powerpoint/2010/main" val="3030822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In the second resident's bedspace, again, clean items like the overhead lights, night stand, and overbed table first, moving from top to bottom. Then move to the IV pole, call button, TV remote, and bedframe. </a:t>
            </a:r>
          </a:p>
          <a:p>
            <a:pPr>
              <a:defRPr/>
            </a:pPr>
            <a:endParaRPr lang="en-US"/>
          </a:p>
          <a:p>
            <a:pPr>
              <a:defRPr/>
            </a:pPr>
            <a:r>
              <a:rPr lang="en-US" b="1">
                <a:latin typeface="Calibri"/>
                <a:ea typeface="ＭＳ Ｐゴシック"/>
                <a:cs typeface="Calibri"/>
              </a:rPr>
              <a:t>[Click]</a:t>
            </a: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27</a:t>
            </a:fld>
            <a:endParaRPr lang="en-US"/>
          </a:p>
        </p:txBody>
      </p:sp>
    </p:spTree>
    <p:extLst>
      <p:ext uri="{BB962C8B-B14F-4D97-AF65-F5344CB8AC3E}">
        <p14:creationId xmlns:p14="http://schemas.microsoft.com/office/powerpoint/2010/main" val="6595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Lastly, you’ll move to the bathroom. Remove your gloves, perform hand hygiene, and put on a clean pair of gloves before starting in the bathroom. Start with the sink area – clean the mirror, paper towel dispenser, soap dispenser, faucet and handles, the lip of the sink, and the bowl of the sink last. Then move to the toilet – clean the hand rail or grab bar, toilet roll holder, toilet flusher, toilet seat, and toilet bowl. </a:t>
            </a:r>
          </a:p>
          <a:p>
            <a:pPr>
              <a:defRPr/>
            </a:pPr>
            <a:endParaRPr lang="en-US"/>
          </a:p>
          <a:p>
            <a:pPr>
              <a:defRPr/>
            </a:pPr>
            <a:r>
              <a:rPr lang="en-US"/>
              <a:t>Then, you'll leave the resident room and remove your gloves outside of the room, and perform hand hygiene. </a:t>
            </a:r>
          </a:p>
          <a:p>
            <a:pPr>
              <a:defRPr/>
            </a:pPr>
            <a:endParaRPr lang="en-US">
              <a:cs typeface="Calibri"/>
            </a:endParaRPr>
          </a:p>
          <a:p>
            <a:pPr>
              <a:defRPr/>
            </a:pPr>
            <a:r>
              <a:rPr lang="en-US" b="1">
                <a:latin typeface="Calibri"/>
                <a:ea typeface="ＭＳ Ｐゴシック"/>
                <a:cs typeface="Calibri"/>
              </a:rPr>
              <a:t>[Click]</a:t>
            </a:r>
            <a:endParaRPr lang="en-US">
              <a:latin typeface="Calibri"/>
              <a:ea typeface="ＭＳ Ｐゴシック"/>
              <a:cs typeface="Calibri"/>
            </a:endParaRPr>
          </a:p>
          <a:p>
            <a:pPr algn="just">
              <a:buFont typeface="Arial" panose="020B0604020202020204" pitchFamily="34" charset="0"/>
              <a:defRPr/>
            </a:pPr>
            <a:endParaRPr lang="en-US"/>
          </a:p>
          <a:p>
            <a:pPr>
              <a:defRPr/>
            </a:pPr>
            <a:endParaRPr lang="en-US">
              <a:cs typeface="Calibri"/>
            </a:endParaRPr>
          </a:p>
          <a:p>
            <a:pPr>
              <a:defRPr/>
            </a:pP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28</a:t>
            </a:fld>
            <a:endParaRPr lang="en-US"/>
          </a:p>
        </p:txBody>
      </p:sp>
    </p:spTree>
    <p:extLst>
      <p:ext uri="{BB962C8B-B14F-4D97-AF65-F5344CB8AC3E}">
        <p14:creationId xmlns:p14="http://schemas.microsoft.com/office/powerpoint/2010/main" val="1864180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One way some facilities might think about cleaning a room is by breaking up the room into zones: resident zones and healthcare zones. </a:t>
            </a:r>
            <a:endParaRPr lang="en-US">
              <a:cs typeface="Calibri"/>
            </a:endParaRPr>
          </a:p>
          <a:p>
            <a:pPr>
              <a:defRPr/>
            </a:pPr>
            <a:endParaRPr lang="en-US">
              <a:latin typeface="Calibri"/>
              <a:ea typeface="ＭＳ Ｐゴシック"/>
              <a:cs typeface="Calibri"/>
            </a:endParaRPr>
          </a:p>
          <a:p>
            <a:pPr>
              <a:defRPr/>
            </a:pPr>
            <a:r>
              <a:rPr lang="en-US" b="1">
                <a:latin typeface="Calibri"/>
                <a:ea typeface="ＭＳ Ｐゴシック"/>
                <a:cs typeface="Calibri"/>
              </a:rPr>
              <a:t>[Click]</a:t>
            </a:r>
            <a:endParaRPr lang="en-US" b="1">
              <a:cs typeface="Calibri"/>
            </a:endParaRPr>
          </a:p>
          <a:p>
            <a:pPr>
              <a:defRPr/>
            </a:pP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29</a:t>
            </a:fld>
            <a:endParaRPr lang="en-US"/>
          </a:p>
        </p:txBody>
      </p:sp>
    </p:spTree>
    <p:extLst>
      <p:ext uri="{BB962C8B-B14F-4D97-AF65-F5344CB8AC3E}">
        <p14:creationId xmlns:p14="http://schemas.microsoft.com/office/powerpoint/2010/main" val="32236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1"/>
                </a:solidFill>
                <a:latin typeface="+mn-lt"/>
                <a:ea typeface="ＭＳ Ｐゴシック"/>
                <a:cs typeface="Calibri"/>
              </a:rPr>
              <a:t>Why do cleaning and disinfection matter?</a:t>
            </a:r>
          </a:p>
          <a:p>
            <a:pPr>
              <a:defRPr/>
            </a:pPr>
            <a:r>
              <a:rPr lang="en-US" sz="1200" b="0" dirty="0">
                <a:solidFill>
                  <a:schemeClr val="tx1"/>
                </a:solidFill>
                <a:latin typeface="+mn-lt"/>
                <a:ea typeface="ＭＳ Ｐゴシック"/>
                <a:cs typeface="Calibri"/>
              </a:rPr>
              <a:t>Germs are present everywhere </a:t>
            </a:r>
            <a:r>
              <a:rPr lang="en-US" sz="1200" b="0" strike="noStrike" dirty="0">
                <a:solidFill>
                  <a:schemeClr val="tx1"/>
                </a:solidFill>
                <a:latin typeface="+mn-lt"/>
                <a:ea typeface="ＭＳ Ｐゴシック"/>
                <a:cs typeface="Calibri"/>
              </a:rPr>
              <a:t>including</a:t>
            </a:r>
            <a:r>
              <a:rPr lang="en-US" sz="1200" b="0" dirty="0">
                <a:solidFill>
                  <a:schemeClr val="tx1"/>
                </a:solidFill>
                <a:latin typeface="+mn-lt"/>
                <a:ea typeface="ＭＳ Ｐゴシック"/>
                <a:cs typeface="Calibri"/>
              </a:rPr>
              <a:t> objects and surfaces in the resident’s room – we cannot identify which surfaces need cleaning by just looking with our eyes.</a:t>
            </a:r>
            <a:r>
              <a:rPr lang="en-US" dirty="0">
                <a:latin typeface="+mn-lt"/>
                <a:ea typeface="ＭＳ Ｐゴシック"/>
                <a:cs typeface="Calibri"/>
              </a:rPr>
              <a:t> </a:t>
            </a:r>
            <a:endParaRPr lang="en-US" sz="1200" b="0" dirty="0">
              <a:solidFill>
                <a:schemeClr val="tx1"/>
              </a:solidFill>
              <a:latin typeface="+mn-lt"/>
              <a:cs typeface="Calibri" panose="020F0502020204030204" pitchFamily="34" charset="0"/>
            </a:endParaRPr>
          </a:p>
          <a:p>
            <a:pPr>
              <a:defRPr/>
            </a:pPr>
            <a:r>
              <a:rPr lang="en-US" sz="1200" b="0" dirty="0">
                <a:solidFill>
                  <a:schemeClr val="tx1"/>
                </a:solidFill>
                <a:latin typeface="+mn-lt"/>
                <a:ea typeface="ＭＳ Ｐゴシック"/>
                <a:cs typeface="Calibri"/>
              </a:rPr>
              <a:t>Germs are a source of infection - What you can’t see can spread to your residents and you!</a:t>
            </a:r>
            <a:r>
              <a:rPr lang="en-US" dirty="0">
                <a:latin typeface="+mn-lt"/>
                <a:ea typeface="ＭＳ Ｐゴシック"/>
                <a:cs typeface="Calibri"/>
              </a:rPr>
              <a:t> </a:t>
            </a:r>
            <a:endParaRPr lang="en-US" sz="1200" b="0" dirty="0">
              <a:solidFill>
                <a:schemeClr val="tx1"/>
              </a:solidFill>
              <a:latin typeface="+mn-lt"/>
              <a:cs typeface="Calibri" panose="020F0502020204030204" pitchFamily="34" charset="0"/>
            </a:endParaRPr>
          </a:p>
          <a:p>
            <a:pPr>
              <a:defRPr/>
            </a:pPr>
            <a:r>
              <a:rPr lang="en-US" sz="1200" b="0" dirty="0">
                <a:solidFill>
                  <a:schemeClr val="tx1"/>
                </a:solidFill>
                <a:latin typeface="+mn-lt"/>
                <a:ea typeface="ＭＳ Ｐゴシック"/>
                <a:cs typeface="Calibri"/>
              </a:rPr>
              <a:t>Improper cleaning and disinfection allow germs to spread which can lead to more infections - By only cleaning what you see, you may overlook a contaminated surface and increase the load of germs in the environment which can be transmitted to someone else.</a:t>
            </a:r>
            <a:r>
              <a:rPr lang="en-US" dirty="0">
                <a:latin typeface="+mn-lt"/>
                <a:ea typeface="ＭＳ Ｐゴシック"/>
                <a:cs typeface="Calibri"/>
              </a:rPr>
              <a:t> </a:t>
            </a:r>
            <a:endParaRPr lang="en-US" sz="1200" b="0" dirty="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solidFill>
                <a:schemeClr val="tx1"/>
              </a:solidFill>
              <a:latin typeface="+mn-lt"/>
              <a:cs typeface="Calibri" panose="020F0502020204030204" pitchFamily="34" charset="0"/>
            </a:endParaRPr>
          </a:p>
          <a:p>
            <a:pPr>
              <a:defRPr/>
            </a:pPr>
            <a:r>
              <a:rPr lang="en-US" b="1" dirty="0"/>
              <a:t>[Click]</a:t>
            </a:r>
            <a:endParaRPr lang="en-US" dirty="0"/>
          </a:p>
          <a:p>
            <a:pPr marL="0" marR="0" lvl="0" indent="0" algn="l" defTabSz="914400">
              <a:lnSpc>
                <a:spcPct val="100000"/>
              </a:lnSpc>
              <a:spcBef>
                <a:spcPct val="30000"/>
              </a:spcBef>
              <a:spcAft>
                <a:spcPct val="0"/>
              </a:spcAft>
              <a:buClrTx/>
              <a:buSzTx/>
              <a:buFontTx/>
              <a:buNone/>
              <a:tabLst/>
              <a:defRPr/>
            </a:pPr>
            <a:endParaRPr lang="en-US" sz="1200" b="0">
              <a:solidFill>
                <a:schemeClr val="tx1"/>
              </a:solidFill>
              <a:latin typeface="+mn-lt"/>
              <a:cs typeface="Calibri" panose="020F0502020204030204" pitchFamily="34" charset="0"/>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a:t>
            </a:fld>
            <a:endParaRPr lang="en-US"/>
          </a:p>
        </p:txBody>
      </p:sp>
    </p:spTree>
    <p:extLst>
      <p:ext uri="{BB962C8B-B14F-4D97-AF65-F5344CB8AC3E}">
        <p14:creationId xmlns:p14="http://schemas.microsoft.com/office/powerpoint/2010/main" val="33475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ＭＳ Ｐゴシック"/>
                <a:cs typeface="Calibri"/>
              </a:rPr>
              <a:t>The resident zone includes the resident and their immediate surroundings. Many high-touch surfaces are within the resident zone – the bed, for example. </a:t>
            </a:r>
            <a:endParaRPr lang="en-US" dirty="0"/>
          </a:p>
          <a:p>
            <a:pPr>
              <a:defRPr/>
            </a:pPr>
            <a:r>
              <a:rPr lang="en-US" dirty="0">
                <a:latin typeface="Calibri"/>
                <a:ea typeface="ＭＳ Ｐゴシック"/>
                <a:cs typeface="Calibri"/>
              </a:rPr>
              <a:t>Each resident zone can have their own set of germs. If each resident zone is not properly cleaned, the germ-filled surfaces can be a reservoir of those germs. </a:t>
            </a:r>
            <a:endParaRPr lang="en-US" dirty="0">
              <a:cs typeface="Calibri"/>
            </a:endParaRPr>
          </a:p>
          <a:p>
            <a:pPr>
              <a:defRPr/>
            </a:pPr>
            <a:endParaRPr lang="en-US" dirty="0">
              <a:latin typeface="Calibri"/>
              <a:ea typeface="ＭＳ Ｐゴシック"/>
              <a:cs typeface="Calibri"/>
            </a:endParaRPr>
          </a:p>
          <a:p>
            <a:pPr>
              <a:defRPr/>
            </a:pPr>
            <a:r>
              <a:rPr lang="en-US" b="1" dirty="0">
                <a:latin typeface="Calibri"/>
                <a:ea typeface="ＭＳ Ｐゴシック"/>
                <a:cs typeface="Calibri"/>
              </a:rPr>
              <a:t>[Click]</a:t>
            </a:r>
            <a:endParaRPr lang="en-US" b="1" dirty="0">
              <a:cs typeface="Calibri"/>
            </a:endParaRPr>
          </a:p>
          <a:p>
            <a:pPr>
              <a:defRPr/>
            </a:pPr>
            <a:endParaRPr lang="en-US"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30</a:t>
            </a:fld>
            <a:endParaRPr lang="en-US"/>
          </a:p>
        </p:txBody>
      </p:sp>
    </p:spTree>
    <p:extLst>
      <p:ext uri="{BB962C8B-B14F-4D97-AF65-F5344CB8AC3E}">
        <p14:creationId xmlns:p14="http://schemas.microsoft.com/office/powerpoint/2010/main" val="323280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Similarly, germs in the healthcare zones – or those areas outside the resident zone like the seating area or closets, may have other germs that we don't want to spread to other parts of the room. By cleaning our hands, putting on clean gloves, and changing out our cleaning cloths, between moving to each zone, we can help prevent moving germs from one zone to another. </a:t>
            </a:r>
            <a:endParaRPr lang="en-US">
              <a:cs typeface="Calibri"/>
            </a:endParaRPr>
          </a:p>
          <a:p>
            <a:pPr>
              <a:defRPr/>
            </a:pPr>
            <a:endParaRPr lang="en-US">
              <a:latin typeface="Calibri"/>
              <a:ea typeface="ＭＳ Ｐゴシック"/>
              <a:cs typeface="Calibri"/>
            </a:endParaRPr>
          </a:p>
          <a:p>
            <a:pPr>
              <a:defRPr/>
            </a:pPr>
            <a:r>
              <a:rPr lang="en-US">
                <a:latin typeface="Calibri"/>
                <a:ea typeface="ＭＳ Ｐゴシック"/>
                <a:cs typeface="Calibri"/>
              </a:rPr>
              <a:t>Always remember to move from cleanest to dirtiest, and to perform hand hygiene and change your gloves at key moments in the cleaning process.</a:t>
            </a:r>
            <a:endParaRPr lang="en-US">
              <a:cs typeface="Calibri"/>
            </a:endParaRPr>
          </a:p>
          <a:p>
            <a:pPr>
              <a:defRPr/>
            </a:pPr>
            <a:endParaRPr lang="en-US" b="1">
              <a:latin typeface="Calibri"/>
              <a:ea typeface="ＭＳ Ｐゴシック"/>
              <a:cs typeface="Calibri"/>
            </a:endParaRPr>
          </a:p>
          <a:p>
            <a:pPr>
              <a:defRPr/>
            </a:pPr>
            <a:r>
              <a:rPr lang="en-US" b="1">
                <a:latin typeface="Calibri"/>
                <a:ea typeface="ＭＳ Ｐゴシック"/>
                <a:cs typeface="Calibri"/>
              </a:rPr>
              <a:t>[Click]</a:t>
            </a:r>
            <a:endParaRPr lang="en-US" b="1">
              <a:cs typeface="Calibri"/>
            </a:endParaRPr>
          </a:p>
          <a:p>
            <a:pPr>
              <a:defRPr/>
            </a:pP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31</a:t>
            </a:fld>
            <a:endParaRPr lang="en-US"/>
          </a:p>
        </p:txBody>
      </p:sp>
    </p:spTree>
    <p:extLst>
      <p:ext uri="{BB962C8B-B14F-4D97-AF65-F5344CB8AC3E}">
        <p14:creationId xmlns:p14="http://schemas.microsoft.com/office/powerpoint/2010/main" val="2303216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latin typeface="+mn-lt"/>
                <a:ea typeface="ＭＳ Ｐゴシック"/>
                <a:cs typeface="Calibri"/>
              </a:rPr>
              <a:t>(</a:t>
            </a:r>
            <a:r>
              <a:rPr lang="en-US" b="1" u="sng" dirty="0">
                <a:latin typeface="+mn-lt"/>
                <a:ea typeface="ＭＳ Ｐゴシック"/>
                <a:cs typeface="Calibri"/>
              </a:rPr>
              <a:t>Instructor notes</a:t>
            </a:r>
            <a:r>
              <a:rPr lang="en-US" b="1" dirty="0">
                <a:latin typeface="+mn-lt"/>
                <a:ea typeface="ＭＳ Ｐゴシック"/>
                <a:cs typeface="Calibri"/>
              </a:rPr>
              <a:t>: Use this tool or one you already use in your facility to discuss a way of keeping track of cleaning high-touch surfaces.)</a:t>
            </a:r>
            <a:endParaRPr lang="en-US" b="1" dirty="0"/>
          </a:p>
          <a:p>
            <a:pPr>
              <a:defRPr/>
            </a:pPr>
            <a:endParaRPr lang="en-US" b="1">
              <a:latin typeface="+mn-lt"/>
              <a:ea typeface="ＭＳ Ｐゴシック"/>
              <a:cs typeface="Calibri"/>
            </a:endParaRPr>
          </a:p>
          <a:p>
            <a:pPr>
              <a:defRPr/>
            </a:pPr>
            <a:r>
              <a:rPr lang="en-US" sz="1200" dirty="0">
                <a:solidFill>
                  <a:schemeClr val="tx1"/>
                </a:solidFill>
                <a:latin typeface="+mn-lt"/>
                <a:ea typeface="ＭＳ Ｐゴシック"/>
                <a:cs typeface="Calibri"/>
              </a:rPr>
              <a:t>Checklists are useful tools </a:t>
            </a:r>
            <a:r>
              <a:rPr lang="en-US" dirty="0">
                <a:latin typeface="+mn-lt"/>
                <a:ea typeface="ＭＳ Ｐゴシック"/>
                <a:cs typeface="Calibri"/>
              </a:rPr>
              <a:t>to ensure that</a:t>
            </a:r>
            <a:r>
              <a:rPr lang="en-US" dirty="0">
                <a:latin typeface="Calibri"/>
                <a:ea typeface="ＭＳ Ｐゴシック"/>
                <a:cs typeface="Calibri"/>
              </a:rPr>
              <a:t> all staff EVS and nursing included, know their cleaning responsibilities.</a:t>
            </a:r>
            <a:r>
              <a:rPr lang="en-US" dirty="0">
                <a:latin typeface="+mn-lt"/>
                <a:ea typeface="ＭＳ Ｐゴシック"/>
                <a:cs typeface="Calibri"/>
              </a:rPr>
              <a:t> Checklists can help us standardize</a:t>
            </a:r>
            <a:r>
              <a:rPr lang="en-US" sz="1200" dirty="0">
                <a:solidFill>
                  <a:schemeClr val="tx1"/>
                </a:solidFill>
                <a:latin typeface="+mn-lt"/>
                <a:ea typeface="ＭＳ Ｐゴシック"/>
                <a:cs typeface="Calibri"/>
              </a:rPr>
              <a:t> daily and terminal room cleaning processes. They help ensure all surfaces are cleaned.</a:t>
            </a:r>
            <a:r>
              <a:rPr lang="en-US" dirty="0">
                <a:latin typeface="+mn-lt"/>
                <a:ea typeface="ＭＳ Ｐゴシック"/>
                <a:cs typeface="Calibri"/>
              </a:rPr>
              <a:t> </a:t>
            </a:r>
            <a:endParaRPr lang="en-US" dirty="0">
              <a:cs typeface="Calibri"/>
            </a:endParaRPr>
          </a:p>
          <a:p>
            <a:pPr>
              <a:defRPr/>
            </a:pPr>
            <a:endParaRPr lang="en-US">
              <a:latin typeface="+mn-lt"/>
              <a:ea typeface="ＭＳ Ｐゴシック"/>
              <a:cs typeface="Calibri"/>
            </a:endParaRPr>
          </a:p>
          <a:p>
            <a:pPr>
              <a:defRPr/>
            </a:pPr>
            <a:r>
              <a:rPr lang="en-US" sz="1200" dirty="0">
                <a:solidFill>
                  <a:schemeClr val="tx1"/>
                </a:solidFill>
                <a:effectLst/>
                <a:latin typeface="+mn-lt"/>
                <a:ea typeface="ＭＳ Ｐゴシック"/>
                <a:cs typeface="Calibri"/>
              </a:rPr>
              <a:t>Here is an example of terminal cleaning checklist from the Centers for Disease Control and Prevention or CDC.</a:t>
            </a:r>
            <a:endParaRPr lang="en-US" dirty="0">
              <a:cs typeface="Calibri"/>
            </a:endParaRPr>
          </a:p>
          <a:p>
            <a:pPr>
              <a:defRPr/>
            </a:pPr>
            <a:endParaRPr lang="en-US">
              <a:cs typeface="Calibri"/>
            </a:endParaRPr>
          </a:p>
          <a:p>
            <a:pPr>
              <a:defRPr/>
            </a:pPr>
            <a:r>
              <a:rPr lang="en-US" sz="1200" dirty="0">
                <a:solidFill>
                  <a:schemeClr val="tx1"/>
                </a:solidFill>
                <a:latin typeface="+mn-lt"/>
                <a:ea typeface="ＭＳ Ｐゴシック"/>
                <a:cs typeface="Calibri"/>
              </a:rPr>
              <a:t>How many of you use a daily or terminal cleaning checklists or assignment sheets?</a:t>
            </a:r>
            <a:r>
              <a:rPr lang="en-US" dirty="0">
                <a:latin typeface="+mn-lt"/>
                <a:ea typeface="ＭＳ Ｐゴシック"/>
                <a:cs typeface="Calibri"/>
              </a:rPr>
              <a:t> Are</a:t>
            </a:r>
            <a:r>
              <a:rPr lang="en-US" sz="1200" dirty="0">
                <a:solidFill>
                  <a:schemeClr val="tx1"/>
                </a:solidFill>
                <a:latin typeface="+mn-lt"/>
                <a:ea typeface="ＭＳ Ｐゴシック"/>
                <a:cs typeface="Calibri"/>
              </a:rPr>
              <a:t> you familiar with your facility’s cleaning checklist?</a:t>
            </a:r>
            <a:r>
              <a:rPr lang="en-US" dirty="0">
                <a:latin typeface="+mn-lt"/>
                <a:ea typeface="ＭＳ Ｐゴシック"/>
                <a:cs typeface="Calibri"/>
              </a:rPr>
              <a:t> </a:t>
            </a:r>
            <a:r>
              <a:rPr lang="en-US" dirty="0">
                <a:latin typeface="Calibri"/>
                <a:ea typeface="ＭＳ Ｐゴシック"/>
                <a:cs typeface="Calibri"/>
              </a:rPr>
              <a:t>If you are unsure, ask your EVS manager to review the checklist with you.</a:t>
            </a:r>
          </a:p>
          <a:p>
            <a:pPr>
              <a:defRPr/>
            </a:pPr>
            <a:r>
              <a:rPr lang="en-US" dirty="0">
                <a:latin typeface="Calibri"/>
                <a:ea typeface="ＭＳ Ｐゴシック"/>
                <a:cs typeface="Calibri"/>
              </a:rPr>
              <a:t> </a:t>
            </a:r>
            <a:endParaRPr lang="en-US" sz="1200" dirty="0">
              <a:solidFill>
                <a:schemeClr val="tx1"/>
              </a:solidFill>
              <a:latin typeface="+mn-lt"/>
              <a:cs typeface="Calibri"/>
            </a:endParaRPr>
          </a:p>
          <a:p>
            <a:pPr>
              <a:defRPr/>
            </a:pPr>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sz="1200" b="1" i="0" u="none" strike="noStrike" baseline="0">
              <a:solidFill>
                <a:schemeClr val="tx1"/>
              </a:solidFill>
              <a:latin typeface="+mn-lt"/>
              <a:ea typeface="ＭＳ Ｐゴシック"/>
              <a:cs typeface="Calibri"/>
            </a:endParaRPr>
          </a:p>
          <a:p>
            <a:pPr>
              <a:defRPr/>
            </a:pP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32</a:t>
            </a:fld>
            <a:endParaRPr lang="en-US"/>
          </a:p>
        </p:txBody>
      </p:sp>
    </p:spTree>
    <p:extLst>
      <p:ext uri="{BB962C8B-B14F-4D97-AF65-F5344CB8AC3E}">
        <p14:creationId xmlns:p14="http://schemas.microsoft.com/office/powerpoint/2010/main" val="103224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a:ea typeface="ＭＳ Ｐゴシック"/>
                <a:cs typeface="Calibri"/>
              </a:rPr>
              <a:t>Let's review best practices for cleaning and disinfection.</a:t>
            </a:r>
            <a:endParaRPr lang="en-US" dirty="0"/>
          </a:p>
          <a:p>
            <a:pPr>
              <a:spcBef>
                <a:spcPct val="0"/>
              </a:spcBef>
            </a:pPr>
            <a:r>
              <a:rPr lang="en-US" dirty="0">
                <a:latin typeface="Calibri"/>
                <a:ea typeface="ＭＳ Ｐゴシック"/>
                <a:cs typeface="Calibri"/>
              </a:rPr>
              <a:t>Ensure surfaces are clean before disinfecting</a:t>
            </a:r>
            <a:endParaRPr lang="en-US" dirty="0"/>
          </a:p>
          <a:p>
            <a:pPr>
              <a:spcBef>
                <a:spcPct val="0"/>
              </a:spcBef>
            </a:pPr>
            <a:r>
              <a:rPr lang="en-US" dirty="0">
                <a:latin typeface="Calibri"/>
                <a:ea typeface="ＭＳ Ｐゴシック"/>
                <a:cs typeface="Calibri"/>
              </a:rPr>
              <a:t>Organize supplies in the EVS cart </a:t>
            </a:r>
          </a:p>
          <a:p>
            <a:pPr>
              <a:spcBef>
                <a:spcPct val="0"/>
              </a:spcBef>
            </a:pPr>
            <a:r>
              <a:rPr lang="en-US" dirty="0">
                <a:latin typeface="Calibri"/>
                <a:ea typeface="ＭＳ Ｐゴシック"/>
                <a:cs typeface="Calibri"/>
              </a:rPr>
              <a:t>Identify high-touch surfaces to clean / Focus on high-touch surfaces</a:t>
            </a:r>
          </a:p>
          <a:p>
            <a:pPr marL="0" indent="0" algn="l">
              <a:buNone/>
            </a:pPr>
            <a:endParaRPr lang="en-US" sz="1200" i="0" dirty="0">
              <a:solidFill>
                <a:schemeClr val="tx1"/>
              </a:solidFill>
              <a:effectLst/>
              <a:latin typeface="+mn-lt"/>
              <a:cs typeface="Calibri" panose="020F0502020204030204" pitchFamily="34" charset="0"/>
            </a:endParaRPr>
          </a:p>
          <a:p>
            <a:pPr lvl="0" algn="l" defTabSz="914400">
              <a:lnSpc>
                <a:spcPct val="100000"/>
              </a:lnSpc>
              <a:spcBef>
                <a:spcPct val="30000"/>
              </a:spcBef>
              <a:spcAft>
                <a:spcPct val="0"/>
              </a:spcAft>
              <a:buNone/>
              <a:tabLst/>
              <a:defRPr/>
            </a:pPr>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i="0" u="none" strike="noStrike" baseline="0" dirty="0">
              <a:latin typeface="Calibri"/>
              <a:ea typeface="ＭＳ Ｐゴシック"/>
              <a:cs typeface="Calibri"/>
            </a:endParaRPr>
          </a:p>
          <a:p>
            <a:pPr marL="0" indent="0" algn="l">
              <a:buNone/>
            </a:pPr>
            <a:endParaRPr lang="en-US" sz="1200" b="1" i="0" dirty="0">
              <a:solidFill>
                <a:schemeClr val="tx1"/>
              </a:solidFill>
              <a:effectLst/>
              <a:latin typeface="+mn-lt"/>
              <a:cs typeface="Calibri" panose="020F0502020204030204" pitchFamily="34" charset="0"/>
            </a:endParaRPr>
          </a:p>
          <a:p>
            <a:pPr marL="0" indent="0" algn="l">
              <a:buNone/>
            </a:pPr>
            <a:endParaRPr lang="en-US" sz="1200" b="0" i="0" dirty="0">
              <a:solidFill>
                <a:srgbClr val="1E988A"/>
              </a:solidFill>
              <a:effectLst/>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33</a:t>
            </a:fld>
            <a:endParaRPr lang="en-US"/>
          </a:p>
        </p:txBody>
      </p:sp>
    </p:spTree>
    <p:extLst>
      <p:ext uri="{BB962C8B-B14F-4D97-AF65-F5344CB8AC3E}">
        <p14:creationId xmlns:p14="http://schemas.microsoft.com/office/powerpoint/2010/main" val="4160589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Clean from clean to dirty areas</a:t>
            </a:r>
          </a:p>
          <a:p>
            <a:pPr>
              <a:spcBef>
                <a:spcPct val="0"/>
              </a:spcBef>
            </a:pPr>
            <a:r>
              <a:rPr lang="en-US"/>
              <a:t>Clean from top to bottom</a:t>
            </a:r>
          </a:p>
          <a:p>
            <a:pPr>
              <a:spcBef>
                <a:spcPct val="0"/>
              </a:spcBef>
            </a:pPr>
            <a:r>
              <a:rPr lang="en-US">
                <a:latin typeface="Calibri"/>
                <a:ea typeface="ＭＳ Ｐゴシック"/>
                <a:cs typeface="Calibri"/>
              </a:rPr>
              <a:t>Don appropriate PPE</a:t>
            </a:r>
          </a:p>
          <a:p>
            <a:pPr>
              <a:spcBef>
                <a:spcPct val="0"/>
              </a:spcBef>
            </a:pPr>
            <a:r>
              <a:rPr lang="en-US"/>
              <a:t>Clean hands before and after cleaning tasks</a:t>
            </a:r>
          </a:p>
          <a:p>
            <a:pPr marL="0" indent="0" algn="l">
              <a:buNone/>
            </a:pPr>
            <a:endParaRPr lang="en-US" sz="1200" i="0">
              <a:solidFill>
                <a:schemeClr val="tx1"/>
              </a:solidFill>
              <a:effectLst/>
              <a:latin typeface="+mn-lt"/>
              <a:cs typeface="Calibri" panose="020F0502020204030204" pitchFamily="34" charset="0"/>
            </a:endParaRPr>
          </a:p>
          <a:p>
            <a:pPr>
              <a:defRPr/>
            </a:pPr>
            <a:r>
              <a:rPr lang="en-US" b="1"/>
              <a:t>[</a:t>
            </a:r>
            <a:r>
              <a:rPr lang="en-US" b="1" i="0" u="none" strike="noStrike" baseline="0"/>
              <a:t>Click</a:t>
            </a:r>
            <a:r>
              <a:rPr lang="en-US" b="1"/>
              <a:t>]</a:t>
            </a:r>
            <a:endParaRPr lang="en-US"/>
          </a:p>
          <a:p>
            <a:pPr marL="0" marR="0" lvl="0" indent="0" algn="l" defTabSz="914400">
              <a:lnSpc>
                <a:spcPct val="100000"/>
              </a:lnSpc>
              <a:spcBef>
                <a:spcPct val="30000"/>
              </a:spcBef>
              <a:spcAft>
                <a:spcPct val="0"/>
              </a:spcAft>
              <a:buClrTx/>
              <a:buSzTx/>
              <a:buFontTx/>
              <a:buNone/>
              <a:tabLst/>
              <a:defRPr/>
            </a:pPr>
            <a:endParaRPr lang="en-US" sz="1200" b="1" i="0" u="none" strike="noStrike" baseline="0">
              <a:solidFill>
                <a:schemeClr val="tx1"/>
              </a:solidFill>
              <a:latin typeface="+mn-lt"/>
              <a:cs typeface="Calibri"/>
            </a:endParaRPr>
          </a:p>
          <a:p>
            <a:pPr marL="0" indent="0" algn="l">
              <a:buNone/>
            </a:pPr>
            <a:endParaRPr lang="en-US" sz="1200" i="0">
              <a:solidFill>
                <a:schemeClr val="tx1"/>
              </a:solidFill>
              <a:effectLst/>
              <a:latin typeface="+mn-lt"/>
              <a:cs typeface="Calibri" panose="020F0502020204030204" pitchFamily="34" charset="0"/>
            </a:endParaRPr>
          </a:p>
          <a:p>
            <a:pPr marL="0" indent="0" algn="l">
              <a:buNone/>
            </a:pPr>
            <a:endParaRPr lang="en-US" sz="1200" b="0" i="0">
              <a:solidFill>
                <a:srgbClr val="1E988A"/>
              </a:solidFill>
              <a:effectLst/>
              <a:latin typeface="Calibri" panose="020F0502020204030204" pitchFamily="34" charset="0"/>
              <a:cs typeface="Calibri" panose="020F0502020204030204" pitchFamily="34" charset="0"/>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34</a:t>
            </a:fld>
            <a:endParaRPr lang="en-US"/>
          </a:p>
        </p:txBody>
      </p:sp>
    </p:spTree>
    <p:extLst>
      <p:ext uri="{BB962C8B-B14F-4D97-AF65-F5344CB8AC3E}">
        <p14:creationId xmlns:p14="http://schemas.microsoft.com/office/powerpoint/2010/main" val="785069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a:ea typeface="ＭＳ Ｐゴシック"/>
                <a:cs typeface="Calibri"/>
              </a:rPr>
              <a:t>Don’t touch clean supplies with dirty hands</a:t>
            </a:r>
          </a:p>
          <a:p>
            <a:pPr>
              <a:spcBef>
                <a:spcPct val="0"/>
              </a:spcBef>
            </a:pPr>
            <a:r>
              <a:rPr lang="en-US" dirty="0">
                <a:latin typeface="Calibri"/>
                <a:ea typeface="ＭＳ Ｐゴシック"/>
                <a:cs typeface="Calibri"/>
              </a:rPr>
              <a:t>And, never mix bleach and quaternary disinfectants</a:t>
            </a:r>
          </a:p>
          <a:p>
            <a:pPr marL="0" indent="0" algn="l">
              <a:buNone/>
            </a:pPr>
            <a:endParaRPr lang="en-US" sz="1200" i="0" dirty="0">
              <a:solidFill>
                <a:schemeClr val="tx1"/>
              </a:solidFill>
              <a:effectLst/>
              <a:latin typeface="+mn-lt"/>
              <a:cs typeface="Calibri" panose="020F0502020204030204" pitchFamily="34" charset="0"/>
            </a:endParaRPr>
          </a:p>
          <a:p>
            <a:pPr>
              <a:defRPr/>
            </a:pPr>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sz="1200" b="1" i="0" u="none" strike="noStrike" baseline="0" dirty="0">
              <a:solidFill>
                <a:schemeClr val="tx1"/>
              </a:solidFill>
              <a:latin typeface="+mn-lt"/>
              <a:cs typeface="Calibri"/>
            </a:endParaRPr>
          </a:p>
          <a:p>
            <a:pPr marL="0" indent="0" algn="l">
              <a:buNone/>
            </a:pPr>
            <a:endParaRPr lang="en-US" sz="1200" i="0" dirty="0">
              <a:solidFill>
                <a:schemeClr val="tx1"/>
              </a:solidFill>
              <a:effectLst/>
              <a:latin typeface="+mn-lt"/>
              <a:cs typeface="Calibri" panose="020F0502020204030204" pitchFamily="34" charset="0"/>
            </a:endParaRPr>
          </a:p>
          <a:p>
            <a:pPr marL="0" indent="0" algn="l">
              <a:buNone/>
            </a:pPr>
            <a:endParaRPr lang="en-US" sz="1200" b="0" i="0" dirty="0">
              <a:solidFill>
                <a:srgbClr val="1E988A"/>
              </a:solidFill>
              <a:effectLst/>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35</a:t>
            </a:fld>
            <a:endParaRPr lang="en-US"/>
          </a:p>
        </p:txBody>
      </p:sp>
    </p:spTree>
    <p:extLst>
      <p:ext uri="{BB962C8B-B14F-4D97-AF65-F5344CB8AC3E}">
        <p14:creationId xmlns:p14="http://schemas.microsoft.com/office/powerpoint/2010/main" val="153473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latin typeface="Calibri"/>
                <a:ea typeface="ＭＳ Ｐゴシック"/>
                <a:cs typeface="Calibri"/>
              </a:rPr>
              <a:t>Instructor notes</a:t>
            </a:r>
            <a:r>
              <a:rPr lang="en-US" b="1">
                <a:latin typeface="Calibri"/>
                <a:ea typeface="ＭＳ Ｐゴシック"/>
                <a:cs typeface="Calibri"/>
              </a:rPr>
              <a:t>: </a:t>
            </a:r>
            <a:r>
              <a:rPr lang="en-US">
                <a:latin typeface="Calibri"/>
                <a:ea typeface="ＭＳ Ｐゴシック"/>
                <a:cs typeface="Calibri"/>
              </a:rPr>
              <a:t>Review any of the listed references for more information.</a:t>
            </a:r>
            <a:endParaRPr lang="en-US">
              <a:cs typeface="Calibri"/>
            </a:endParaRPr>
          </a:p>
          <a:p>
            <a:pPr>
              <a:defRPr/>
            </a:pPr>
            <a:endParaRPr lang="en-US" b="1">
              <a:latin typeface="Calibri"/>
              <a:ea typeface="ＭＳ Ｐゴシック"/>
              <a:cs typeface="Calibri"/>
            </a:endParaRPr>
          </a:p>
          <a:p>
            <a:pPr>
              <a:defRPr/>
            </a:pPr>
            <a:r>
              <a:rPr lang="en-US" b="1">
                <a:latin typeface="Calibri"/>
                <a:ea typeface="ＭＳ Ｐゴシック"/>
                <a:cs typeface="Calibri"/>
              </a:rPr>
              <a:t>[Click]</a:t>
            </a:r>
            <a:endParaRPr lang="en-US">
              <a:latin typeface="Calibri"/>
              <a:ea typeface="ＭＳ Ｐゴシック"/>
              <a:cs typeface="Calibri"/>
            </a:endParaRPr>
          </a:p>
          <a:p>
            <a:pPr>
              <a:spcAft>
                <a:spcPts val="1200"/>
              </a:spcAft>
              <a:defRPr/>
            </a:pPr>
            <a:endParaRPr lang="en-US"/>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a:cs typeface="Calibri"/>
            </a:endParaRPr>
          </a:p>
          <a:p>
            <a:pPr marL="0" marR="0" lvl="0" indent="0" algn="l" defTabSz="914400">
              <a:lnSpc>
                <a:spcPct val="100000"/>
              </a:lnSpc>
              <a:spcBef>
                <a:spcPct val="30000"/>
              </a:spcBef>
              <a:spcAft>
                <a:spcPct val="0"/>
              </a:spcAft>
              <a:buClrTx/>
              <a:buSzTx/>
              <a:buFontTx/>
              <a:buNone/>
              <a:tabLst/>
              <a:defRPr/>
            </a:pPr>
            <a:endParaRPr lang="en-US" sz="1200" b="1">
              <a:solidFill>
                <a:schemeClr val="tx1"/>
              </a:solidFill>
              <a:latin typeface="+mn-lt"/>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36</a:t>
            </a:fld>
            <a:endParaRPr lang="en-US"/>
          </a:p>
        </p:txBody>
      </p:sp>
    </p:spTree>
    <p:extLst>
      <p:ext uri="{BB962C8B-B14F-4D97-AF65-F5344CB8AC3E}">
        <p14:creationId xmlns:p14="http://schemas.microsoft.com/office/powerpoint/2010/main" val="373794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u="sng" dirty="0">
                <a:latin typeface="Calibri"/>
                <a:ea typeface="ＭＳ Ｐゴシック"/>
                <a:cs typeface="Calibri"/>
              </a:rPr>
              <a:t>Instructor notes</a:t>
            </a:r>
            <a:r>
              <a:rPr lang="en-US" b="1" u="none" dirty="0">
                <a:latin typeface="Calibri"/>
                <a:ea typeface="ＭＳ Ｐゴシック"/>
                <a:cs typeface="Calibri"/>
              </a:rPr>
              <a:t>:</a:t>
            </a:r>
            <a:r>
              <a:rPr lang="en-US" b="1" dirty="0">
                <a:solidFill>
                  <a:srgbClr val="000000"/>
                </a:solidFill>
                <a:latin typeface="Calibri"/>
                <a:ea typeface="ＭＳ Ｐゴシック"/>
                <a:cs typeface="Calibri"/>
              </a:rPr>
              <a:t> </a:t>
            </a:r>
            <a:r>
              <a:rPr lang="en-US" dirty="0">
                <a:solidFill>
                  <a:srgbClr val="242424"/>
                </a:solidFill>
                <a:latin typeface="-apple-system"/>
                <a:ea typeface="ＭＳ Ｐゴシック"/>
              </a:rPr>
              <a:t>For additional Project Firstline resources, you may direct EVS staff to access materials on the Project Firstline website or email our Project Firstline </a:t>
            </a:r>
            <a:r>
              <a:rPr lang="en-US" dirty="0" err="1">
                <a:solidFill>
                  <a:srgbClr val="242424"/>
                </a:solidFill>
                <a:latin typeface="-apple-system"/>
                <a:ea typeface="ＭＳ Ｐゴシック"/>
              </a:rPr>
              <a:t>AskBox</a:t>
            </a:r>
            <a:r>
              <a:rPr lang="en-US" dirty="0">
                <a:solidFill>
                  <a:srgbClr val="242424"/>
                </a:solidFill>
                <a:latin typeface="-apple-system"/>
                <a:ea typeface="ＭＳ Ｐゴシック"/>
              </a:rPr>
              <a:t>. </a:t>
            </a:r>
            <a:endParaRPr lang="en-US" dirty="0">
              <a:solidFill>
                <a:srgbClr val="242424"/>
              </a:solidFill>
              <a:latin typeface="-apple-system"/>
            </a:endParaRPr>
          </a:p>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37</a:t>
            </a:fld>
            <a:endParaRPr lang="en-US"/>
          </a:p>
        </p:txBody>
      </p:sp>
    </p:spTree>
    <p:extLst>
      <p:ext uri="{BB962C8B-B14F-4D97-AF65-F5344CB8AC3E}">
        <p14:creationId xmlns:p14="http://schemas.microsoft.com/office/powerpoint/2010/main" val="3004934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Calibri"/>
                <a:ea typeface="ＭＳ Ｐゴシック"/>
                <a:cs typeface="Calibri"/>
              </a:rPr>
              <a:t>Instructor notes</a:t>
            </a:r>
            <a:r>
              <a:rPr lang="en-US" b="1" u="none" dirty="0">
                <a:latin typeface="Calibri"/>
                <a:ea typeface="ＭＳ Ｐゴシック"/>
                <a:cs typeface="Calibri"/>
              </a:rPr>
              <a:t>: </a:t>
            </a:r>
            <a:r>
              <a:rPr lang="en-US" dirty="0">
                <a:latin typeface="Calibri"/>
                <a:ea typeface="ＭＳ Ｐゴシック"/>
                <a:cs typeface="Calibri"/>
              </a:rPr>
              <a:t>Use the following slides as alternatives to printing copies of worksheets. See the Activity Cards file for additional information.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38</a:t>
            </a:fld>
            <a:endParaRPr lang="en-US"/>
          </a:p>
        </p:txBody>
      </p:sp>
    </p:spTree>
    <p:extLst>
      <p:ext uri="{BB962C8B-B14F-4D97-AF65-F5344CB8AC3E}">
        <p14:creationId xmlns:p14="http://schemas.microsoft.com/office/powerpoint/2010/main" val="2870010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u="sng" dirty="0">
                <a:latin typeface="Calibri"/>
                <a:ea typeface="ＭＳ Ｐゴシック"/>
                <a:cs typeface="Calibri"/>
              </a:rPr>
              <a:t>Instructor notes:</a:t>
            </a:r>
            <a:r>
              <a:rPr lang="en-US" b="1" dirty="0">
                <a:latin typeface="Calibri"/>
                <a:ea typeface="ＭＳ Ｐゴシック"/>
                <a:cs typeface="Calibri"/>
              </a:rPr>
              <a:t> </a:t>
            </a:r>
            <a:r>
              <a:rPr lang="en-US" dirty="0">
                <a:latin typeface="Calibri"/>
                <a:ea typeface="ＭＳ Ｐゴシック"/>
                <a:cs typeface="Calibri"/>
              </a:rPr>
              <a:t>Use this slide as an alternative to printing copies for the "Proper Cleaning and Disinfection Order" activity. See the Activity Cards file for additional information. </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200" dirty="0">
                <a:latin typeface="Calibri"/>
                <a:ea typeface="ＭＳ Ｐゴシック"/>
                <a:cs typeface="Calibri"/>
              </a:rPr>
              <a:t>Ask staff </a:t>
            </a:r>
            <a:r>
              <a:rPr lang="en-US" sz="1200" i="1" dirty="0">
                <a:latin typeface="Calibri"/>
                <a:ea typeface="ＭＳ Ｐゴシック"/>
                <a:cs typeface="Calibri"/>
              </a:rPr>
              <a:t>How can you help stop the spread of germs when you are cleaning a resident room?</a:t>
            </a:r>
          </a:p>
          <a:p>
            <a:pPr>
              <a:spcBef>
                <a:spcPts val="0"/>
              </a:spcBef>
              <a:spcAft>
                <a:spcPts val="0"/>
              </a:spcAft>
            </a:pPr>
            <a:endParaRPr lang="en-US" dirty="0">
              <a:latin typeface="Calibri"/>
              <a:ea typeface="ＭＳ Ｐゴシック"/>
              <a:cs typeface="Calibri"/>
            </a:endParaRPr>
          </a:p>
          <a:p>
            <a:endParaRPr lang="en-US" dirty="0"/>
          </a:p>
          <a:p>
            <a:pPr>
              <a:spcBef>
                <a:spcPts val="0"/>
              </a:spcBef>
              <a:spcAft>
                <a:spcPts val="0"/>
              </a:spcAft>
            </a:pP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39</a:t>
            </a:fld>
            <a:endParaRPr lang="en-US"/>
          </a:p>
        </p:txBody>
      </p:sp>
    </p:spTree>
    <p:extLst>
      <p:ext uri="{BB962C8B-B14F-4D97-AF65-F5344CB8AC3E}">
        <p14:creationId xmlns:p14="http://schemas.microsoft.com/office/powerpoint/2010/main" val="32666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baseline="0" dirty="0">
                <a:solidFill>
                  <a:schemeClr val="tx1"/>
                </a:solidFill>
                <a:latin typeface="+mn-lt"/>
                <a:ea typeface="ＭＳ Ｐゴシック"/>
                <a:cs typeface="Calibri"/>
              </a:rPr>
              <a:t>We must clean before</a:t>
            </a:r>
            <a:r>
              <a:rPr lang="en-US" dirty="0">
                <a:latin typeface="+mn-lt"/>
                <a:ea typeface="ＭＳ Ｐゴシック"/>
                <a:cs typeface="Calibri"/>
              </a:rPr>
              <a:t> we</a:t>
            </a:r>
            <a:r>
              <a:rPr lang="en-US" sz="1200" b="0" i="0" u="none" strike="noStrike" baseline="0" dirty="0">
                <a:solidFill>
                  <a:schemeClr val="tx1"/>
                </a:solidFill>
                <a:latin typeface="+mn-lt"/>
                <a:ea typeface="ＭＳ Ｐゴシック"/>
                <a:cs typeface="Calibri"/>
              </a:rPr>
              <a:t> can disinfect a surface. Let’s talk about why.</a:t>
            </a:r>
            <a:r>
              <a:rPr lang="en-US" dirty="0">
                <a:latin typeface="+mn-lt"/>
                <a:ea typeface="ＭＳ Ｐゴシック"/>
                <a:cs typeface="Calibri"/>
              </a:rPr>
              <a:t> </a:t>
            </a:r>
            <a:endParaRPr lang="en-US" sz="1200" b="0" i="0" u="none" strike="noStrike" baseline="0" dirty="0">
              <a:solidFill>
                <a:schemeClr val="tx1"/>
              </a:solidFill>
              <a:latin typeface="+mn-lt"/>
            </a:endParaRPr>
          </a:p>
          <a:p>
            <a:pPr marL="0" indent="0">
              <a:spcAft>
                <a:spcPts val="1200"/>
              </a:spcAft>
              <a:buFont typeface="Arial" panose="020B0604020202020204" pitchFamily="34" charset="0"/>
              <a:buNone/>
            </a:pPr>
            <a:endParaRPr lang="en-US" sz="1200" b="1" i="0" u="none" strike="noStrike" baseline="0">
              <a:solidFill>
                <a:schemeClr val="tx1"/>
              </a:solidFill>
              <a:latin typeface="+mn-lt"/>
              <a:cs typeface="Calibri"/>
            </a:endParaRPr>
          </a:p>
          <a:p>
            <a:pPr>
              <a:spcAft>
                <a:spcPts val="1200"/>
              </a:spcAft>
            </a:pPr>
            <a:r>
              <a:rPr lang="en-US" sz="1200" b="0" dirty="0">
                <a:solidFill>
                  <a:schemeClr val="tx1"/>
                </a:solidFill>
                <a:latin typeface="+mn-lt"/>
                <a:ea typeface="ＭＳ Ｐゴシック"/>
                <a:cs typeface="Calibri"/>
              </a:rPr>
              <a:t>Cleaning is the physical removal of foreign material like dust or soil and organic material like blood or germs. Cleaning removes large numbers of germs f</a:t>
            </a:r>
            <a:r>
              <a:rPr lang="en-US" sz="1200" dirty="0">
                <a:solidFill>
                  <a:schemeClr val="tx1"/>
                </a:solidFill>
                <a:latin typeface="+mn-lt"/>
                <a:ea typeface="ＭＳ Ｐゴシック"/>
                <a:cs typeface="Calibri"/>
              </a:rPr>
              <a:t>rom a surface that would otherwise interfere with the disinfection process.</a:t>
            </a:r>
            <a:r>
              <a:rPr lang="en-US" dirty="0">
                <a:latin typeface="+mn-lt"/>
                <a:ea typeface="ＭＳ Ｐゴシック"/>
                <a:cs typeface="Calibri"/>
              </a:rPr>
              <a:t> </a:t>
            </a:r>
            <a:endParaRPr lang="en-US" sz="1200" dirty="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endParaRPr lang="en-US" sz="1200" b="1">
              <a:solidFill>
                <a:schemeClr val="tx1"/>
              </a:solidFill>
              <a:latin typeface="+mn-lt"/>
              <a:cs typeface="Calibri"/>
            </a:endParaRPr>
          </a:p>
          <a:p>
            <a:pPr>
              <a:spcAft>
                <a:spcPts val="1200"/>
              </a:spcAft>
            </a:pPr>
            <a:r>
              <a:rPr lang="en-US" sz="1200" dirty="0">
                <a:solidFill>
                  <a:schemeClr val="tx1"/>
                </a:solidFill>
                <a:latin typeface="+mn-lt"/>
                <a:ea typeface="ＭＳ Ｐゴシック"/>
                <a:cs typeface="Calibri"/>
              </a:rPr>
              <a:t>Disinfection</a:t>
            </a:r>
            <a:r>
              <a:rPr lang="en-US" dirty="0">
                <a:latin typeface="+mn-lt"/>
                <a:ea typeface="ＭＳ Ｐゴシック"/>
                <a:cs typeface="Calibri"/>
              </a:rPr>
              <a:t> is</a:t>
            </a:r>
            <a:r>
              <a:rPr lang="en-US" sz="1200" dirty="0">
                <a:solidFill>
                  <a:schemeClr val="tx1"/>
                </a:solidFill>
                <a:latin typeface="+mn-lt"/>
                <a:ea typeface="ＭＳ Ｐゴシック"/>
                <a:cs typeface="Calibri"/>
              </a:rPr>
              <a:t> the chemical process that kills germs present on surfaces that can cause an infection or disease.</a:t>
            </a:r>
            <a:r>
              <a:rPr lang="en-US" dirty="0">
                <a:latin typeface="+mn-lt"/>
                <a:ea typeface="ＭＳ Ｐゴシック"/>
                <a:cs typeface="Calibri"/>
              </a:rPr>
              <a:t> </a:t>
            </a:r>
            <a:endParaRPr lang="en-US" sz="1200" b="1" dirty="0">
              <a:solidFill>
                <a:schemeClr val="tx1"/>
              </a:solidFill>
              <a:latin typeface="+mn-lt"/>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endParaRPr lang="en-US" b="1">
              <a:cs typeface="Calibri"/>
            </a:endParaRPr>
          </a:p>
          <a:p>
            <a:pPr>
              <a:defRPr/>
            </a:pPr>
            <a:r>
              <a:rPr lang="en-US" b="1" dirty="0">
                <a:latin typeface="Calibri"/>
                <a:ea typeface="ＭＳ Ｐゴシック"/>
                <a:cs typeface="Calibri"/>
              </a:rPr>
              <a:t>[Click]</a:t>
            </a:r>
            <a:endParaRPr lang="en-US" dirty="0">
              <a:latin typeface="Calibri"/>
              <a:ea typeface="ＭＳ Ｐゴシック"/>
              <a:cs typeface="Calibri"/>
            </a:endParaRPr>
          </a:p>
          <a:p>
            <a:pPr>
              <a:spcAft>
                <a:spcPts val="1200"/>
              </a:spcAft>
              <a:buFont typeface="Arial" panose="020B0604020202020204" pitchFamily="34" charset="0"/>
              <a:defRPr/>
            </a:pPr>
            <a:endParaRPr lang="en-US" b="1">
              <a:cs typeface="Calibri"/>
            </a:endParaRP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4</a:t>
            </a:fld>
            <a:endParaRPr lang="en-US"/>
          </a:p>
        </p:txBody>
      </p:sp>
    </p:spTree>
    <p:extLst>
      <p:ext uri="{BB962C8B-B14F-4D97-AF65-F5344CB8AC3E}">
        <p14:creationId xmlns:p14="http://schemas.microsoft.com/office/powerpoint/2010/main" val="411737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u="sng" dirty="0">
                <a:latin typeface="Calibri"/>
                <a:ea typeface="ＭＳ Ｐゴシック"/>
                <a:cs typeface="Calibri"/>
              </a:rPr>
              <a:t>Instructor notes</a:t>
            </a:r>
            <a:r>
              <a:rPr lang="en-US" b="1" u="none" dirty="0">
                <a:latin typeface="Calibri"/>
                <a:ea typeface="ＭＳ Ｐゴシック"/>
                <a:cs typeface="Calibri"/>
              </a:rPr>
              <a:t>:</a:t>
            </a:r>
            <a:r>
              <a:rPr lang="en-US" b="1" dirty="0">
                <a:latin typeface="Calibri"/>
                <a:ea typeface="ＭＳ Ｐゴシック"/>
                <a:cs typeface="Calibri"/>
              </a:rPr>
              <a:t> </a:t>
            </a:r>
            <a:r>
              <a:rPr lang="en-US" dirty="0">
                <a:latin typeface="Calibri"/>
                <a:ea typeface="ＭＳ Ｐゴシック"/>
                <a:cs typeface="Calibri"/>
              </a:rPr>
              <a:t>Use this slide for the "Proper Cleaning and Disinfection Order" activity to show the correct cleaning and disinfection order. See the Activity Cards file for additional information. </a:t>
            </a:r>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40</a:t>
            </a:fld>
            <a:endParaRPr lang="en-US"/>
          </a:p>
        </p:txBody>
      </p:sp>
    </p:spTree>
    <p:extLst>
      <p:ext uri="{BB962C8B-B14F-4D97-AF65-F5344CB8AC3E}">
        <p14:creationId xmlns:p14="http://schemas.microsoft.com/office/powerpoint/2010/main" val="1676638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u="sng" dirty="0">
                <a:latin typeface="Calibri"/>
                <a:ea typeface="ＭＳ Ｐゴシック"/>
                <a:cs typeface="Calibri"/>
              </a:rPr>
              <a:t>Instructor notes</a:t>
            </a:r>
            <a:r>
              <a:rPr lang="en-US" b="1" u="none" dirty="0">
                <a:latin typeface="Calibri"/>
                <a:ea typeface="ＭＳ Ｐゴシック"/>
                <a:cs typeface="Calibri"/>
              </a:rPr>
              <a:t>:</a:t>
            </a:r>
            <a:r>
              <a:rPr lang="en-US" dirty="0">
                <a:latin typeface="Calibri"/>
                <a:ea typeface="ＭＳ Ｐゴシック"/>
                <a:cs typeface="Calibri"/>
              </a:rPr>
              <a:t> Use this slide as an alternative to printing copies for the "High-Touch Surfaces: Identifying Who Cleans What" activity. See the Activity Cards file for additional information.</a:t>
            </a:r>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41</a:t>
            </a:fld>
            <a:endParaRPr lang="en-US"/>
          </a:p>
        </p:txBody>
      </p:sp>
    </p:spTree>
    <p:extLst>
      <p:ext uri="{BB962C8B-B14F-4D97-AF65-F5344CB8AC3E}">
        <p14:creationId xmlns:p14="http://schemas.microsoft.com/office/powerpoint/2010/main" val="3254662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u="sng" dirty="0">
                <a:latin typeface="Calibri"/>
                <a:ea typeface="ＭＳ Ｐゴシック"/>
                <a:cs typeface="Calibri"/>
              </a:rPr>
              <a:t>Instructor notes</a:t>
            </a:r>
            <a:r>
              <a:rPr lang="en-US" b="1" u="none" dirty="0">
                <a:latin typeface="Calibri"/>
                <a:ea typeface="ＭＳ Ｐゴシック"/>
                <a:cs typeface="Calibri"/>
              </a:rPr>
              <a:t>:</a:t>
            </a:r>
            <a:r>
              <a:rPr lang="en-US" u="none" dirty="0">
                <a:latin typeface="Calibri"/>
                <a:ea typeface="ＭＳ Ｐゴシック"/>
                <a:cs typeface="Calibri"/>
              </a:rPr>
              <a:t> </a:t>
            </a:r>
            <a:r>
              <a:rPr lang="en-US" dirty="0">
                <a:latin typeface="Calibri"/>
                <a:ea typeface="ＭＳ Ｐゴシック"/>
                <a:cs typeface="Calibri"/>
              </a:rPr>
              <a:t>Use the following slides for the "What Would You Do? Understanding Proper IPC Practices" activity. See the Activity Cards file for additional information.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42</a:t>
            </a:fld>
            <a:endParaRPr lang="en-US"/>
          </a:p>
        </p:txBody>
      </p:sp>
    </p:spTree>
    <p:extLst>
      <p:ext uri="{BB962C8B-B14F-4D97-AF65-F5344CB8AC3E}">
        <p14:creationId xmlns:p14="http://schemas.microsoft.com/office/powerpoint/2010/main" val="1105412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43</a:t>
            </a:fld>
            <a:endParaRPr lang="en-US"/>
          </a:p>
        </p:txBody>
      </p:sp>
    </p:spTree>
    <p:extLst>
      <p:ext uri="{BB962C8B-B14F-4D97-AF65-F5344CB8AC3E}">
        <p14:creationId xmlns:p14="http://schemas.microsoft.com/office/powerpoint/2010/main" val="3409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45</a:t>
            </a:fld>
            <a:endParaRPr lang="en-US"/>
          </a:p>
        </p:txBody>
      </p:sp>
    </p:spTree>
    <p:extLst>
      <p:ext uri="{BB962C8B-B14F-4D97-AF65-F5344CB8AC3E}">
        <p14:creationId xmlns:p14="http://schemas.microsoft.com/office/powerpoint/2010/main" val="2926242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47</a:t>
            </a:fld>
            <a:endParaRPr lang="en-US"/>
          </a:p>
        </p:txBody>
      </p:sp>
    </p:spTree>
    <p:extLst>
      <p:ext uri="{BB962C8B-B14F-4D97-AF65-F5344CB8AC3E}">
        <p14:creationId xmlns:p14="http://schemas.microsoft.com/office/powerpoint/2010/main" val="2463043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48</a:t>
            </a:fld>
            <a:endParaRPr lang="en-US"/>
          </a:p>
        </p:txBody>
      </p:sp>
    </p:spTree>
    <p:extLst>
      <p:ext uri="{BB962C8B-B14F-4D97-AF65-F5344CB8AC3E}">
        <p14:creationId xmlns:p14="http://schemas.microsoft.com/office/powerpoint/2010/main" val="1305471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49</a:t>
            </a:fld>
            <a:endParaRPr lang="en-US"/>
          </a:p>
        </p:txBody>
      </p:sp>
    </p:spTree>
    <p:extLst>
      <p:ext uri="{BB962C8B-B14F-4D97-AF65-F5344CB8AC3E}">
        <p14:creationId xmlns:p14="http://schemas.microsoft.com/office/powerpoint/2010/main" val="2916567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51</a:t>
            </a:fld>
            <a:endParaRPr lang="en-US"/>
          </a:p>
        </p:txBody>
      </p:sp>
    </p:spTree>
    <p:extLst>
      <p:ext uri="{BB962C8B-B14F-4D97-AF65-F5344CB8AC3E}">
        <p14:creationId xmlns:p14="http://schemas.microsoft.com/office/powerpoint/2010/main" val="2251934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52</a:t>
            </a:fld>
            <a:endParaRPr lang="en-US"/>
          </a:p>
        </p:txBody>
      </p:sp>
    </p:spTree>
    <p:extLst>
      <p:ext uri="{BB962C8B-B14F-4D97-AF65-F5344CB8AC3E}">
        <p14:creationId xmlns:p14="http://schemas.microsoft.com/office/powerpoint/2010/main" val="358453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1200" b="0" i="0" u="none" strike="noStrike" baseline="0">
                <a:solidFill>
                  <a:schemeClr val="tx1"/>
                </a:solidFill>
                <a:latin typeface="+mn-lt"/>
                <a:ea typeface="ＭＳ Ｐゴシック"/>
                <a:cs typeface="Calibri"/>
              </a:rPr>
              <a:t>Disinfectants won’t work if a thorough cleaning doesn’t </a:t>
            </a:r>
            <a:r>
              <a:rPr lang="en-US">
                <a:latin typeface="+mn-lt"/>
                <a:ea typeface="ＭＳ Ｐゴシック"/>
                <a:cs typeface="Calibri"/>
              </a:rPr>
              <a:t>happen</a:t>
            </a:r>
            <a:r>
              <a:rPr lang="en-US" sz="1200" b="0" i="0" u="none" strike="noStrike" baseline="0">
                <a:solidFill>
                  <a:schemeClr val="tx1"/>
                </a:solidFill>
                <a:latin typeface="+mn-lt"/>
                <a:ea typeface="ＭＳ Ｐゴシック"/>
                <a:cs typeface="Calibri"/>
              </a:rPr>
              <a:t> first.</a:t>
            </a:r>
          </a:p>
          <a:p>
            <a:pPr>
              <a:spcAft>
                <a:spcPts val="1200"/>
              </a:spcAft>
            </a:pPr>
            <a:r>
              <a:rPr lang="en-US" sz="1200" b="0" i="0" u="none" strike="noStrike" baseline="0">
                <a:solidFill>
                  <a:schemeClr val="tx1"/>
                </a:solidFill>
                <a:latin typeface="+mn-lt"/>
                <a:ea typeface="ＭＳ Ｐゴシック"/>
                <a:cs typeface="Calibri"/>
              </a:rPr>
              <a:t>This can be illustrated by thinking about your dog’s water dish. As the water dish is used, a </a:t>
            </a:r>
            <a:r>
              <a:rPr lang="en-US">
                <a:latin typeface="+mn-lt"/>
                <a:ea typeface="ＭＳ Ｐゴシック"/>
                <a:cs typeface="Calibri"/>
              </a:rPr>
              <a:t>biofilm </a:t>
            </a:r>
            <a:r>
              <a:rPr lang="en-US" sz="1200" b="0" i="0" u="none" strike="noStrike" baseline="0">
                <a:solidFill>
                  <a:schemeClr val="tx1"/>
                </a:solidFill>
                <a:latin typeface="+mn-lt"/>
                <a:ea typeface="ＭＳ Ｐゴシック"/>
                <a:cs typeface="Calibri"/>
              </a:rPr>
              <a:t>or a slimy substance starts to build up on the water bowl. You need to clean off the slimy substance before you can get to the dish to disinfect the dish itself.</a:t>
            </a:r>
            <a:r>
              <a:rPr lang="en-US">
                <a:latin typeface="+mn-lt"/>
                <a:ea typeface="ＭＳ Ｐゴシック"/>
                <a:cs typeface="Calibri"/>
              </a:rPr>
              <a:t> </a:t>
            </a:r>
            <a:endParaRPr lang="en-US" sz="1200" b="0" i="0" u="none" strike="noStrike" baseline="0">
              <a:solidFill>
                <a:schemeClr val="tx1"/>
              </a:solidFill>
              <a:latin typeface="+mn-lt"/>
              <a:cs typeface="Calibri"/>
            </a:endParaRPr>
          </a:p>
          <a:p>
            <a:pPr marL="0" indent="0">
              <a:spcAft>
                <a:spcPts val="1200"/>
              </a:spcAft>
              <a:buFont typeface="Arial" panose="020B0604020202020204" pitchFamily="34" charset="0"/>
              <a:buNone/>
            </a:pPr>
            <a:endParaRPr lang="en-US" sz="1200" b="0" i="0" u="none" strike="noStrike" baseline="0">
              <a:solidFill>
                <a:schemeClr val="tx1"/>
              </a:solidFill>
              <a:latin typeface="+mn-lt"/>
            </a:endParaRPr>
          </a:p>
          <a:p>
            <a:pPr>
              <a:spcAft>
                <a:spcPts val="1200"/>
              </a:spcAft>
              <a:defRPr/>
            </a:pPr>
            <a:r>
              <a:rPr lang="en-US" sz="1200" b="0" i="0" u="none" strike="noStrike" baseline="0">
                <a:solidFill>
                  <a:schemeClr val="tx1"/>
                </a:solidFill>
                <a:latin typeface="+mn-lt"/>
                <a:ea typeface="ＭＳ Ｐゴシック"/>
                <a:cs typeface="Calibri"/>
              </a:rPr>
              <a:t>So, to recap - always remember to thoroughly clean a surface or object with a microfiber cleaning cloth to remove any foreign material. Then your surface will be ready for the next step – disinfection. If we try to disinfect something that isn’t clean, the disinfectant won’t work as it should.</a:t>
            </a:r>
            <a:r>
              <a:rPr lang="en-US">
                <a:latin typeface="+mn-lt"/>
                <a:ea typeface="ＭＳ Ｐゴシック"/>
                <a:cs typeface="Calibri"/>
              </a:rPr>
              <a:t> </a:t>
            </a:r>
            <a:endParaRPr lang="en-US" sz="1200" b="0" i="0" u="none" strike="noStrike" baseline="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endParaRPr lang="en-US" sz="1200" b="0" i="0" u="none" strike="noStrike" baseline="0">
              <a:solidFill>
                <a:schemeClr val="tx1"/>
              </a:solidFill>
              <a:latin typeface="+mn-lt"/>
            </a:endParaRPr>
          </a:p>
          <a:p>
            <a:pPr lvl="0" algn="l" defTabSz="914400">
              <a:lnSpc>
                <a:spcPct val="100000"/>
              </a:lnSpc>
              <a:spcBef>
                <a:spcPct val="30000"/>
              </a:spcBef>
              <a:buNone/>
              <a:tabLst/>
              <a:defRPr/>
            </a:pPr>
            <a:r>
              <a:rPr lang="en-US" b="1">
                <a:latin typeface="Calibri"/>
                <a:ea typeface="ＭＳ Ｐゴシック"/>
                <a:cs typeface="Calibri"/>
              </a:rPr>
              <a:t>[</a:t>
            </a:r>
            <a:r>
              <a:rPr lang="en-US" b="1" i="0" u="none" strike="noStrike" baseline="0">
                <a:latin typeface="Calibri"/>
                <a:ea typeface="ＭＳ Ｐゴシック"/>
                <a:cs typeface="Calibri"/>
              </a:rPr>
              <a:t>Click</a:t>
            </a:r>
            <a:r>
              <a:rPr lang="en-US" b="1">
                <a:latin typeface="Calibri"/>
                <a:ea typeface="ＭＳ Ｐゴシック"/>
                <a:cs typeface="Calibri"/>
              </a:rPr>
              <a:t>]</a:t>
            </a:r>
            <a:endParaRPr lang="en-US" i="0" u="none" strike="noStrike" baseline="0">
              <a:latin typeface="Calibri"/>
              <a:ea typeface="ＭＳ Ｐゴシック"/>
              <a:cs typeface="Calibri"/>
            </a:endParaRPr>
          </a:p>
          <a:p>
            <a:pPr marL="0" marR="0" lvl="0" indent="0" algn="l" defTabSz="914400">
              <a:lnSpc>
                <a:spcPct val="100000"/>
              </a:lnSpc>
              <a:spcBef>
                <a:spcPct val="30000"/>
              </a:spcBef>
              <a:spcAft>
                <a:spcPts val="1200"/>
              </a:spcAft>
              <a:buClrTx/>
              <a:buSzTx/>
              <a:buFont typeface="Arial" panose="020B0604020202020204" pitchFamily="34" charset="0"/>
              <a:buNone/>
              <a:tabLst/>
              <a:defRPr/>
            </a:pPr>
            <a:endParaRPr lang="en-US" sz="1200" b="1" i="0" u="none" strike="noStrike" baseline="0">
              <a:solidFill>
                <a:srgbClr val="000000"/>
              </a:solidFill>
              <a:latin typeface="+mn-lt"/>
              <a:cs typeface="Calibri"/>
            </a:endParaRP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5</a:t>
            </a:fld>
            <a:endParaRPr lang="en-US"/>
          </a:p>
        </p:txBody>
      </p:sp>
    </p:spTree>
    <p:extLst>
      <p:ext uri="{BB962C8B-B14F-4D97-AF65-F5344CB8AC3E}">
        <p14:creationId xmlns:p14="http://schemas.microsoft.com/office/powerpoint/2010/main" val="3087809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53</a:t>
            </a:fld>
            <a:endParaRPr lang="en-US"/>
          </a:p>
        </p:txBody>
      </p:sp>
    </p:spTree>
    <p:extLst>
      <p:ext uri="{BB962C8B-B14F-4D97-AF65-F5344CB8AC3E}">
        <p14:creationId xmlns:p14="http://schemas.microsoft.com/office/powerpoint/2010/main" val="4773367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55</a:t>
            </a:fld>
            <a:endParaRPr lang="en-US"/>
          </a:p>
        </p:txBody>
      </p:sp>
    </p:spTree>
    <p:extLst>
      <p:ext uri="{BB962C8B-B14F-4D97-AF65-F5344CB8AC3E}">
        <p14:creationId xmlns:p14="http://schemas.microsoft.com/office/powerpoint/2010/main" val="4065752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57</a:t>
            </a:fld>
            <a:endParaRPr lang="en-US"/>
          </a:p>
        </p:txBody>
      </p:sp>
    </p:spTree>
    <p:extLst>
      <p:ext uri="{BB962C8B-B14F-4D97-AF65-F5344CB8AC3E}">
        <p14:creationId xmlns:p14="http://schemas.microsoft.com/office/powerpoint/2010/main" val="771746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58</a:t>
            </a:fld>
            <a:endParaRPr lang="en-US"/>
          </a:p>
        </p:txBody>
      </p:sp>
    </p:spTree>
    <p:extLst>
      <p:ext uri="{BB962C8B-B14F-4D97-AF65-F5344CB8AC3E}">
        <p14:creationId xmlns:p14="http://schemas.microsoft.com/office/powerpoint/2010/main" val="155761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This is an animated slide.)</a:t>
            </a:r>
            <a:endParaRPr lang="en-US" dirty="0">
              <a:latin typeface="Calibri"/>
              <a:ea typeface="ＭＳ Ｐゴシック"/>
              <a:cs typeface="Calibri"/>
            </a:endParaRPr>
          </a:p>
          <a:p>
            <a:pPr>
              <a:defRPr/>
            </a:pPr>
            <a:endParaRPr lang="en-US" dirty="0">
              <a:latin typeface="+mn-lt"/>
              <a:ea typeface="ＭＳ Ｐゴシック"/>
              <a:cs typeface="Calibri"/>
            </a:endParaRPr>
          </a:p>
          <a:p>
            <a:pPr>
              <a:defRPr/>
            </a:pPr>
            <a:r>
              <a:rPr lang="en-US" sz="1200" b="0" dirty="0">
                <a:solidFill>
                  <a:schemeClr val="tx1"/>
                </a:solidFill>
                <a:latin typeface="+mn-lt"/>
                <a:ea typeface="ＭＳ Ｐゴシック"/>
                <a:cs typeface="Calibri"/>
              </a:rPr>
              <a:t>Let’s get some engagement – Take a look at this picture. Where do you think the most germs are in this resident room?</a:t>
            </a:r>
            <a:r>
              <a:rPr lang="en-US" dirty="0">
                <a:latin typeface="+mn-lt"/>
                <a:ea typeface="ＭＳ Ｐゴシック"/>
                <a:cs typeface="Calibri"/>
              </a:rPr>
              <a:t> </a:t>
            </a:r>
            <a:endParaRPr lang="en-US" sz="1200" b="0" dirty="0">
              <a:solidFill>
                <a:schemeClr val="tx1"/>
              </a:solidFill>
              <a:latin typeface="+mn-lt"/>
              <a:cs typeface="Calibri" panose="020F0502020204030204" pitchFamily="34" charset="0"/>
            </a:endParaRPr>
          </a:p>
          <a:p>
            <a:pPr>
              <a:defRPr/>
            </a:pPr>
            <a:r>
              <a:rPr lang="en-US" sz="1200" b="1" dirty="0">
                <a:solidFill>
                  <a:schemeClr val="tx1"/>
                </a:solidFill>
                <a:latin typeface="+mn-lt"/>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Pause for 10 seconds</a:t>
            </a:r>
            <a:r>
              <a:rPr lang="en-US" b="1" dirty="0">
                <a:latin typeface="+mn-lt"/>
                <a:ea typeface="ＭＳ Ｐゴシック"/>
                <a:cs typeface="Calibri"/>
              </a:rPr>
              <a:t>,</a:t>
            </a:r>
            <a:r>
              <a:rPr lang="en-US" sz="1200" b="1" dirty="0">
                <a:solidFill>
                  <a:schemeClr val="tx1"/>
                </a:solidFill>
                <a:latin typeface="+mn-lt"/>
                <a:ea typeface="ＭＳ Ｐゴシック"/>
                <a:cs typeface="Calibri"/>
              </a:rPr>
              <a:t> let people answer ideas</a:t>
            </a:r>
            <a:r>
              <a:rPr lang="en-US" b="1" dirty="0">
                <a:latin typeface="+mn-lt"/>
                <a:ea typeface="ＭＳ Ｐゴシック"/>
                <a:cs typeface="Calibri"/>
              </a:rPr>
              <a:t>).</a:t>
            </a:r>
            <a:endParaRPr lang="en-US" sz="1200" b="0" dirty="0">
              <a:solidFill>
                <a:schemeClr val="tx1"/>
              </a:solidFill>
              <a:latin typeface="+mn-lt"/>
              <a:ea typeface="ＭＳ Ｐゴシック"/>
              <a:cs typeface="Calibri"/>
            </a:endParaRPr>
          </a:p>
          <a:p>
            <a:pPr>
              <a:defRPr/>
            </a:pPr>
            <a:endParaRPr lang="en-US" b="1" dirty="0">
              <a:latin typeface="+mn-lt"/>
              <a:ea typeface="ＭＳ Ｐゴシック"/>
              <a:cs typeface="Calibri"/>
            </a:endParaRPr>
          </a:p>
          <a:p>
            <a:pPr>
              <a:defRPr/>
            </a:pPr>
            <a:r>
              <a:rPr lang="en-US" sz="1200" b="0" dirty="0">
                <a:solidFill>
                  <a:schemeClr val="tx1"/>
                </a:solidFill>
                <a:latin typeface="+mn-lt"/>
                <a:ea typeface="ＭＳ Ｐゴシック"/>
                <a:cs typeface="Calibri"/>
              </a:rPr>
              <a:t>Great answers.</a:t>
            </a:r>
            <a:r>
              <a:rPr lang="en-US" dirty="0">
                <a:latin typeface="+mn-lt"/>
                <a:ea typeface="ＭＳ Ｐゴシック"/>
                <a:cs typeface="Calibri"/>
              </a:rPr>
              <a:t> </a:t>
            </a:r>
            <a:endParaRPr lang="en-US" sz="1200" b="0" dirty="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latin typeface="+mn-lt"/>
                <a:ea typeface="ＭＳ Ｐゴシック"/>
                <a:cs typeface="Calibri"/>
              </a:rPr>
              <a:t>(Click to display germs) </a:t>
            </a:r>
            <a:r>
              <a:rPr lang="en-US" sz="1200" b="0" dirty="0">
                <a:solidFill>
                  <a:schemeClr val="tx1"/>
                </a:solidFill>
                <a:latin typeface="+mn-lt"/>
                <a:ea typeface="ＭＳ Ｐゴシック"/>
                <a:cs typeface="Calibri"/>
              </a:rPr>
              <a:t>The highest amount of germs in a resident room would be on or around the bed. You will also find germs on door handles, light switches, walkers, and many other places. These are referred to as high-touch surfaces.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latin typeface="+mn-lt"/>
              <a:cs typeface="Calibri" panose="020F0502020204030204" pitchFamily="34" charset="0"/>
            </a:endParaRPr>
          </a:p>
          <a:p>
            <a:pPr>
              <a:defRPr/>
            </a:pPr>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sz="1200" b="1" i="0" u="none" strike="noStrike" baseline="0" dirty="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6</a:t>
            </a:fld>
            <a:endParaRPr lang="en-US"/>
          </a:p>
        </p:txBody>
      </p:sp>
    </p:spTree>
    <p:extLst>
      <p:ext uri="{BB962C8B-B14F-4D97-AF65-F5344CB8AC3E}">
        <p14:creationId xmlns:p14="http://schemas.microsoft.com/office/powerpoint/2010/main" val="274085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dirty="0">
                <a:solidFill>
                  <a:schemeClr val="tx1"/>
                </a:solidFill>
                <a:latin typeface="+mn-lt"/>
                <a:ea typeface="ＭＳ Ｐゴシック"/>
                <a:cs typeface="Calibri"/>
              </a:rPr>
              <a:t>High-touch surfaces are surfaces and equipment that are most likely to be contaminated by germs. These are surfaces that healthcare workers and residents touch more often, and therefore must be properly cleaned and disinfected regularly to prevent spreading germs.</a:t>
            </a:r>
            <a:r>
              <a:rPr lang="en-US" dirty="0">
                <a:latin typeface="Calibri"/>
                <a:ea typeface="ＭＳ Ｐゴシック"/>
                <a:cs typeface="Calibri"/>
              </a:rPr>
              <a:t> Generally, the more people who touch a surface, the higher the risk of spreading germs. </a:t>
            </a:r>
          </a:p>
          <a:p>
            <a:r>
              <a:rPr lang="en-US" dirty="0">
                <a:latin typeface="Calibri"/>
                <a:ea typeface="ＭＳ Ｐゴシック"/>
                <a:cs typeface="Calibri"/>
              </a:rPr>
              <a:t>Prioritize cleaning high-touch surfaces at least once a day to reduce the likelihood of germ spread. You should consider more frequently cleaning the areas or rooms with high-risk conditions such as rooms with immunocompromised residents, during an outbreak, or if there are residents in isolation.</a:t>
            </a:r>
          </a:p>
          <a:p>
            <a:endParaRPr lang="en-US">
              <a:latin typeface="Calibri"/>
              <a:ea typeface="ＭＳ Ｐゴシック"/>
              <a:cs typeface="Calibri"/>
            </a:endParaRPr>
          </a:p>
          <a:p>
            <a:r>
              <a:rPr lang="en-US" b="1" dirty="0">
                <a:latin typeface="Calibri"/>
                <a:ea typeface="ＭＳ Ｐゴシック"/>
                <a:cs typeface="Calibri"/>
              </a:rPr>
              <a:t>[Click]</a:t>
            </a:r>
            <a:endParaRPr lang="en-US">
              <a:latin typeface="Calibri"/>
              <a:ea typeface="ＭＳ Ｐゴシック"/>
              <a:cs typeface="Calibri"/>
            </a:endParaRPr>
          </a:p>
          <a:p>
            <a:endParaRPr lang="en-US" b="1">
              <a:cs typeface="Calibri"/>
            </a:endParaRPr>
          </a:p>
          <a:p>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High-touch surfaces can differ from facility to facility. Ensure you review any nuances in your policy with staff.)</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7</a:t>
            </a:fld>
            <a:endParaRPr lang="en-US"/>
          </a:p>
        </p:txBody>
      </p:sp>
    </p:spTree>
    <p:extLst>
      <p:ext uri="{BB962C8B-B14F-4D97-AF65-F5344CB8AC3E}">
        <p14:creationId xmlns:p14="http://schemas.microsoft.com/office/powerpoint/2010/main" val="412659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solidFill>
                  <a:schemeClr val="tx1"/>
                </a:solidFill>
                <a:latin typeface="+mn-lt"/>
                <a:ea typeface="ＭＳ Ｐゴシック"/>
                <a:cs typeface="Calibri"/>
              </a:rPr>
              <a:t>Here are some examples of high-touch surfaces you may find in a resident’s room</a:t>
            </a:r>
            <a:r>
              <a:rPr lang="en-US" dirty="0">
                <a:latin typeface="+mn-lt"/>
                <a:ea typeface="ＭＳ Ｐゴシック"/>
                <a:cs typeface="Calibri"/>
              </a:rPr>
              <a:t>. </a:t>
            </a:r>
            <a:r>
              <a:rPr lang="en-US" dirty="0">
                <a:latin typeface="Calibri"/>
                <a:ea typeface="ＭＳ Ｐゴシック"/>
                <a:cs typeface="Calibri"/>
              </a:rPr>
              <a:t>This is not a comprehensive list. </a:t>
            </a:r>
            <a:endParaRPr lang="en-US" b="1" dirty="0">
              <a:latin typeface="+mn-lt"/>
              <a:cs typeface="Calibri"/>
            </a:endParaRPr>
          </a:p>
          <a:p>
            <a:pPr defTabSz="931774">
              <a:defRPr/>
            </a:pPr>
            <a:r>
              <a:rPr lang="en-US" sz="1200" dirty="0">
                <a:solidFill>
                  <a:schemeClr val="tx1"/>
                </a:solidFill>
                <a:effectLst/>
                <a:latin typeface="+mn-lt"/>
                <a:ea typeface="ＭＳ Ｐゴシック"/>
                <a:cs typeface="Calibri"/>
              </a:rPr>
              <a:t>All of these surfaces mentioned may not all be the sole responsibility of EVS staff to clean. In some facilities, nursing staff are responsible for cleaning some surfaces as well. Environmental cleaning is a collaborative effort among ALL healthcare staff. It takes ALL to prevent the spread of infection.</a:t>
            </a:r>
            <a:r>
              <a:rPr lang="en-US" dirty="0">
                <a:latin typeface="+mn-lt"/>
                <a:ea typeface="ＭＳ Ｐゴシック"/>
                <a:cs typeface="Calibri"/>
              </a:rPr>
              <a:t> </a:t>
            </a:r>
            <a:endParaRPr lang="en-US" sz="1200" b="1" dirty="0">
              <a:solidFill>
                <a:schemeClr val="tx1"/>
              </a:solidFill>
              <a:effectLst/>
              <a:latin typeface="+mn-lt"/>
              <a:cs typeface="Calibri"/>
            </a:endParaRP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200">
              <a:solidFill>
                <a:schemeClr val="tx1"/>
              </a:solidFill>
              <a:effectLst/>
              <a:latin typeface="+mn-lt"/>
              <a:cs typeface="Calibri"/>
            </a:endParaRPr>
          </a:p>
          <a:p>
            <a:pPr defTabSz="931774">
              <a:spcBef>
                <a:spcPts val="0"/>
              </a:spcBef>
              <a:defRPr/>
            </a:pPr>
            <a:r>
              <a:rPr lang="en-US" dirty="0">
                <a:latin typeface="Calibri"/>
                <a:ea typeface="ＭＳ Ｐゴシック"/>
                <a:cs typeface="Calibri"/>
              </a:rPr>
              <a:t>Here's a tip – You can keep a list of high-touch surfaces on your EVS cart and refer to it as needed. Keep it </a:t>
            </a:r>
            <a:r>
              <a:rPr lang="en-US" altLang="en-US" dirty="0">
                <a:latin typeface="Calibri"/>
                <a:ea typeface="ＭＳ Ｐゴシック"/>
                <a:cs typeface="Calibri"/>
              </a:rPr>
              <a:t>sealed in a laminated and cleanable surface. </a:t>
            </a:r>
            <a:endParaRPr lang="en-US" dirty="0">
              <a:latin typeface="Calibri"/>
              <a:ea typeface="ＭＳ Ｐゴシック"/>
              <a:cs typeface="Calibri"/>
            </a:endParaRPr>
          </a:p>
          <a:p>
            <a:pPr defTabSz="931774">
              <a:defRPr/>
            </a:pPr>
            <a:r>
              <a:rPr lang="en-US" sz="1200" dirty="0">
                <a:solidFill>
                  <a:schemeClr val="tx1"/>
                </a:solidFill>
                <a:latin typeface="+mn-lt"/>
                <a:ea typeface="ＭＳ Ｐゴシック"/>
                <a:cs typeface="Calibri"/>
              </a:rPr>
              <a:t>How can you, the EVS staff member, perform cleaning? </a:t>
            </a:r>
            <a:r>
              <a:rPr lang="en-US" sz="1200" b="1" dirty="0">
                <a:solidFill>
                  <a:schemeClr val="tx1"/>
                </a:solidFill>
                <a:latin typeface="+mn-lt"/>
                <a:ea typeface="ＭＳ Ｐゴシック"/>
                <a:cs typeface="Calibri"/>
              </a:rPr>
              <a:t>(Note: next slide has answer)</a:t>
            </a:r>
            <a:r>
              <a:rPr lang="en-US" b="1" dirty="0">
                <a:latin typeface="+mn-lt"/>
                <a:ea typeface="ＭＳ Ｐゴシック"/>
                <a:cs typeface="Calibri"/>
              </a:rPr>
              <a:t> </a:t>
            </a:r>
            <a:endParaRPr lang="en-US" sz="1200" b="1" dirty="0">
              <a:solidFill>
                <a:schemeClr val="tx1"/>
              </a:solidFill>
              <a:latin typeface="+mn-lt"/>
              <a:cs typeface="Calibri"/>
            </a:endParaRP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200">
              <a:solidFill>
                <a:schemeClr val="tx1"/>
              </a:solidFill>
              <a:effectLst/>
              <a:latin typeface="+mn-lt"/>
            </a:endParaRPr>
          </a:p>
          <a:p>
            <a:pPr lvl="0" algn="l" defTabSz="931774">
              <a:lnSpc>
                <a:spcPct val="100000"/>
              </a:lnSpc>
              <a:spcBef>
                <a:spcPct val="30000"/>
              </a:spcBef>
              <a:spcAft>
                <a:spcPct val="0"/>
              </a:spcAft>
              <a:buNone/>
              <a:tabLst/>
              <a:defRPr/>
            </a:pPr>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i="0" u="none" strike="noStrike" baseline="0" dirty="0">
              <a:latin typeface="Calibri"/>
              <a:ea typeface="ＭＳ Ｐゴシック"/>
              <a:cs typeface="Calibri"/>
            </a:endParaRPr>
          </a:p>
          <a:p>
            <a:pPr marL="0" marR="0" lvl="0" indent="0" algn="l" defTabSz="931774">
              <a:lnSpc>
                <a:spcPct val="100000"/>
              </a:lnSpc>
              <a:spcBef>
                <a:spcPct val="30000"/>
              </a:spcBef>
              <a:spcAft>
                <a:spcPct val="0"/>
              </a:spcAft>
              <a:buClrTx/>
              <a:buSzTx/>
              <a:buFontTx/>
              <a:buNone/>
              <a:tabLst/>
              <a:defRPr/>
            </a:pPr>
            <a:endParaRPr lang="en-US" sz="1200" b="1" u="sng">
              <a:solidFill>
                <a:schemeClr val="tx1"/>
              </a:solidFill>
              <a:effectLst/>
              <a:latin typeface="+mn-lt"/>
              <a:cs typeface="Calibri"/>
            </a:endParaRPr>
          </a:p>
          <a:p>
            <a:r>
              <a:rPr lang="en-US" b="1" u="sng" dirty="0">
                <a:latin typeface="Calibri"/>
                <a:ea typeface="ＭＳ Ｐゴシック"/>
                <a:cs typeface="Calibri"/>
              </a:rPr>
              <a:t>Instructor notes</a:t>
            </a:r>
            <a:r>
              <a:rPr lang="en-US" b="1" dirty="0">
                <a:latin typeface="Calibri"/>
                <a:ea typeface="ＭＳ Ｐゴシック"/>
                <a:cs typeface="Calibri"/>
              </a:rPr>
              <a:t>:</a:t>
            </a:r>
            <a:r>
              <a:rPr lang="en-US" dirty="0">
                <a:latin typeface="Calibri"/>
                <a:ea typeface="ＭＳ Ｐゴシック"/>
                <a:cs typeface="Calibri"/>
              </a:rPr>
              <a:t> It is a best practice to not tape anything to the EVS cart to avoid leaving sticky residue behind for germs to stick to. You can place laminated documents on a ring for staff to easily keep on the cart and reference, or place documents in a binder.</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8</a:t>
            </a:fld>
            <a:endParaRPr lang="en-US"/>
          </a:p>
        </p:txBody>
      </p:sp>
    </p:spTree>
    <p:extLst>
      <p:ext uri="{BB962C8B-B14F-4D97-AF65-F5344CB8AC3E}">
        <p14:creationId xmlns:p14="http://schemas.microsoft.com/office/powerpoint/2010/main" val="248575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ＭＳ Ｐゴシック"/>
                <a:cs typeface="Calibri"/>
              </a:rPr>
              <a:t>Let's test your knowledge, </a:t>
            </a:r>
          </a:p>
          <a:p>
            <a:pPr>
              <a:defRPr/>
            </a:pPr>
            <a:endParaRPr lang="en-US" b="0" i="1" dirty="0">
              <a:latin typeface="Calibri"/>
              <a:ea typeface="ＭＳ Ｐゴシック"/>
              <a:cs typeface="Calibri"/>
            </a:endParaRPr>
          </a:p>
          <a:p>
            <a:pPr>
              <a:defRPr/>
            </a:pPr>
            <a:r>
              <a:rPr lang="en-US" b="0" i="1" dirty="0">
                <a:latin typeface="Calibri"/>
                <a:ea typeface="ＭＳ Ｐゴシック"/>
                <a:cs typeface="Calibri"/>
              </a:rPr>
              <a:t>What are some examples of high touch surfaces?  Select all that apply.</a:t>
            </a:r>
            <a:endParaRPr lang="en-US" b="0" dirty="0">
              <a:latin typeface="Calibri"/>
              <a:ea typeface="ＭＳ Ｐゴシック"/>
              <a:cs typeface="Calibri"/>
            </a:endParaRPr>
          </a:p>
          <a:p>
            <a:pPr marL="971550" lvl="1" indent="-514350">
              <a:spcBef>
                <a:spcPts val="0"/>
              </a:spcBef>
              <a:spcAft>
                <a:spcPts val="600"/>
              </a:spcAft>
              <a:buAutoNum type="alphaUcPeriod"/>
              <a:defRPr/>
            </a:pPr>
            <a:r>
              <a:rPr lang="en-US" b="0" dirty="0"/>
              <a:t>Light switch</a:t>
            </a:r>
          </a:p>
          <a:p>
            <a:pPr marL="971550" lvl="1" indent="-514350">
              <a:spcBef>
                <a:spcPts val="0"/>
              </a:spcBef>
              <a:spcAft>
                <a:spcPts val="600"/>
              </a:spcAft>
              <a:buAutoNum type="alphaUcPeriod"/>
              <a:defRPr/>
            </a:pPr>
            <a:r>
              <a:rPr lang="en-US" dirty="0">
                <a:latin typeface="Calibri"/>
                <a:ea typeface="ＭＳ Ｐゴシック"/>
                <a:cs typeface="Calibri"/>
              </a:rPr>
              <a:t>Bedrail</a:t>
            </a:r>
          </a:p>
          <a:p>
            <a:pPr marL="971550" lvl="1" indent="-514350">
              <a:spcBef>
                <a:spcPts val="0"/>
              </a:spcBef>
              <a:spcAft>
                <a:spcPts val="600"/>
              </a:spcAft>
              <a:buAutoNum type="alphaUcPeriod"/>
              <a:defRPr/>
            </a:pPr>
            <a:r>
              <a:rPr lang="en-US" dirty="0">
                <a:latin typeface="Calibri"/>
                <a:ea typeface="ＭＳ Ｐゴシック"/>
                <a:cs typeface="Calibri"/>
              </a:rPr>
              <a:t>Doorknob</a:t>
            </a:r>
          </a:p>
          <a:p>
            <a:pPr marL="971550" lvl="1" indent="-514350">
              <a:spcBef>
                <a:spcPts val="0"/>
              </a:spcBef>
              <a:spcAft>
                <a:spcPts val="600"/>
              </a:spcAft>
              <a:buAutoNum type="alphaUcPeriod"/>
              <a:defRPr/>
            </a:pPr>
            <a:r>
              <a:rPr lang="en-US" sz="1200" kern="1200" dirty="0">
                <a:solidFill>
                  <a:schemeClr val="tx1"/>
                </a:solidFill>
                <a:latin typeface="Calibri" charset="0"/>
                <a:ea typeface="ＭＳ Ｐゴシック" charset="-128"/>
                <a:cs typeface="Calibri"/>
              </a:rPr>
              <a:t>Toilet flusher</a:t>
            </a:r>
          </a:p>
          <a:p>
            <a:pPr marL="971550" lvl="1" indent="-514350">
              <a:spcBef>
                <a:spcPts val="0"/>
              </a:spcBef>
              <a:spcAft>
                <a:spcPts val="600"/>
              </a:spcAft>
              <a:buAutoNum type="alphaUcPeriod"/>
              <a:defRPr/>
            </a:pPr>
            <a:r>
              <a:rPr lang="en-US" dirty="0">
                <a:latin typeface="Calibri"/>
                <a:ea typeface="ＭＳ Ｐゴシック"/>
                <a:cs typeface="Calibri"/>
              </a:rPr>
              <a:t>All of the above</a:t>
            </a:r>
          </a:p>
          <a:p>
            <a:pPr marL="457200" lvl="1" indent="0">
              <a:spcBef>
                <a:spcPts val="0"/>
              </a:spcBef>
              <a:spcAft>
                <a:spcPts val="600"/>
              </a:spcAft>
              <a:buNone/>
              <a:defRPr/>
            </a:pPr>
            <a:endParaRPr lang="en-US" dirty="0">
              <a:latin typeface="Calibri"/>
              <a:ea typeface="ＭＳ Ｐゴシック"/>
              <a:cs typeface="Calibri"/>
            </a:endParaRPr>
          </a:p>
          <a:p>
            <a:pPr>
              <a:defRPr/>
            </a:pPr>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Pause for 10 seconds for response.) </a:t>
            </a:r>
            <a:endParaRPr lang="en-US" dirty="0">
              <a:latin typeface="Calibri"/>
              <a:ea typeface="ＭＳ Ｐゴシック"/>
              <a:cs typeface="Calibri"/>
            </a:endParaRPr>
          </a:p>
          <a:p>
            <a:pPr>
              <a:defRPr/>
            </a:pPr>
            <a:endParaRPr lang="en-US" dirty="0"/>
          </a:p>
          <a:p>
            <a:pPr>
              <a:defRPr/>
            </a:pPr>
            <a:r>
              <a:rPr lang="en-US" b="1" dirty="0">
                <a:latin typeface="Calibri"/>
                <a:ea typeface="ＭＳ Ｐゴシック"/>
                <a:cs typeface="Calibri"/>
              </a:rPr>
              <a:t>[Click]</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9</a:t>
            </a:fld>
            <a:endParaRPr lang="en-US"/>
          </a:p>
        </p:txBody>
      </p:sp>
    </p:spTree>
    <p:extLst>
      <p:ext uri="{BB962C8B-B14F-4D97-AF65-F5344CB8AC3E}">
        <p14:creationId xmlns:p14="http://schemas.microsoft.com/office/powerpoint/2010/main" val="280236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mailto:ProjectFirstline@cdph.ca.gov"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432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802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cxnSp>
        <p:nvCxnSpPr>
          <p:cNvPr id="5" name="Straight Connector 4"/>
          <p:cNvCxnSpPr/>
          <p:nvPr/>
        </p:nvCxnSpPr>
        <p:spPr>
          <a:xfrm flipH="1">
            <a:off x="0" y="6096000"/>
            <a:ext cx="48768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4" y="762002"/>
            <a:ext cx="4011085" cy="67310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3" y="762006"/>
            <a:ext cx="6815667" cy="5257801"/>
          </a:xfrm>
        </p:spPr>
        <p:txBody>
          <a:bodyPr/>
          <a:lstStyle>
            <a:lvl1pPr>
              <a:defRPr sz="2765">
                <a:solidFill>
                  <a:schemeClr val="tx1"/>
                </a:solidFill>
              </a:defRPr>
            </a:lvl1pPr>
            <a:lvl2pPr>
              <a:defRPr sz="2765">
                <a:solidFill>
                  <a:schemeClr val="tx1"/>
                </a:solidFill>
              </a:defRPr>
            </a:lvl2pPr>
            <a:lvl3pPr>
              <a:defRPr sz="2765">
                <a:solidFill>
                  <a:schemeClr val="tx1"/>
                </a:solidFill>
              </a:defRPr>
            </a:lvl3pPr>
            <a:lvl4pPr>
              <a:defRPr sz="2765">
                <a:solidFill>
                  <a:schemeClr val="tx1"/>
                </a:solidFill>
              </a:defRPr>
            </a:lvl4pPr>
            <a:lvl5pPr>
              <a:defRPr sz="2765">
                <a:solidFill>
                  <a:schemeClr val="tx1"/>
                </a:solidFill>
              </a:defRPr>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5" cy="4584700"/>
          </a:xfrm>
        </p:spPr>
        <p:txBody>
          <a:bodyPr>
            <a:normAutofit/>
          </a:bodyPr>
          <a:lstStyle>
            <a:lvl1pPr marL="0" indent="0">
              <a:buNone/>
              <a:defRPr sz="1580">
                <a:solidFill>
                  <a:schemeClr val="accent6">
                    <a:lumMod val="75000"/>
                  </a:schemeClr>
                </a:solidFill>
              </a:defRPr>
            </a:lvl1pPr>
            <a:lvl2pPr marL="451418" indent="0">
              <a:buNone/>
              <a:defRPr sz="1185"/>
            </a:lvl2pPr>
            <a:lvl3pPr marL="902833" indent="0">
              <a:buNone/>
              <a:defRPr sz="987"/>
            </a:lvl3pPr>
            <a:lvl4pPr marL="1354251" indent="0">
              <a:buNone/>
              <a:defRPr sz="889"/>
            </a:lvl4pPr>
            <a:lvl5pPr marL="1805667" indent="0">
              <a:buNone/>
              <a:defRPr sz="889"/>
            </a:lvl5pPr>
            <a:lvl6pPr marL="2257084" indent="0">
              <a:buNone/>
              <a:defRPr sz="889"/>
            </a:lvl6pPr>
            <a:lvl7pPr marL="2708499" indent="0">
              <a:buNone/>
              <a:defRPr sz="889"/>
            </a:lvl7pPr>
            <a:lvl8pPr marL="3159917" indent="0">
              <a:buNone/>
              <a:defRPr sz="889"/>
            </a:lvl8pPr>
            <a:lvl9pPr marL="3611335" indent="0">
              <a:buNone/>
              <a:defRPr sz="889"/>
            </a:lvl9pPr>
          </a:lstStyle>
          <a:p>
            <a:pPr lvl="0"/>
            <a:r>
              <a:rPr lang="en-US"/>
              <a:t>Click to edit Master text styles</a:t>
            </a:r>
          </a:p>
        </p:txBody>
      </p:sp>
      <p:sp>
        <p:nvSpPr>
          <p:cNvPr id="6" name="Slide Number Placeholder 4"/>
          <p:cNvSpPr>
            <a:spLocks noGrp="1"/>
          </p:cNvSpPr>
          <p:nvPr>
            <p:ph type="sldNum" sz="quarter" idx="10"/>
          </p:nvPr>
        </p:nvSpPr>
        <p:spPr/>
        <p:txBody>
          <a:bodyPr/>
          <a:lstStyle>
            <a:lvl1pPr>
              <a:defRPr/>
            </a:lvl1pPr>
          </a:lstStyle>
          <a:p>
            <a:pPr>
              <a:defRPr/>
            </a:pPr>
            <a:fld id="{D7ADBC61-8976-4BA4-BD00-E6AEF3D2B9B8}" type="slidenum">
              <a:rPr lang="en-US"/>
              <a:pPr>
                <a:defRPr/>
              </a:pPr>
              <a:t>‹#›</a:t>
            </a:fld>
            <a:endParaRPr lang="en-US">
              <a:solidFill>
                <a:schemeClr val="bg1"/>
              </a:solidFill>
            </a:endParaRPr>
          </a:p>
        </p:txBody>
      </p:sp>
      <p:sp>
        <p:nvSpPr>
          <p:cNvPr id="7" name="Subtitle 2"/>
          <p:cNvSpPr>
            <a:spLocks noGrp="1"/>
          </p:cNvSpPr>
          <p:nvPr>
            <p:ph type="subTitle" idx="13" hasCustomPrompt="1"/>
          </p:nvPr>
        </p:nvSpPr>
        <p:spPr>
          <a:xfrm>
            <a:off x="5486400" y="3"/>
            <a:ext cx="5994400" cy="396499"/>
          </a:xfrm>
        </p:spPr>
        <p:txBody>
          <a:bodyPr anchor="ctr">
            <a:normAutofit/>
          </a:bodyPr>
          <a:lstStyle>
            <a:lvl1pPr marL="0" indent="0" algn="l">
              <a:buNone/>
              <a:defRPr sz="1580" b="1" baseline="0">
                <a:solidFill>
                  <a:srgbClr val="EB6E1F"/>
                </a:solidFill>
                <a:latin typeface="Calibri" panose="020F0502020204030204" pitchFamily="34" charset="0"/>
              </a:defRPr>
            </a:lvl1pPr>
            <a:lvl2pPr marL="451418" indent="0" algn="ctr">
              <a:buNone/>
              <a:defRPr>
                <a:solidFill>
                  <a:schemeClr val="tx1">
                    <a:tint val="75000"/>
                  </a:schemeClr>
                </a:solidFill>
              </a:defRPr>
            </a:lvl2pPr>
            <a:lvl3pPr marL="902833" indent="0" algn="ctr">
              <a:buNone/>
              <a:defRPr>
                <a:solidFill>
                  <a:schemeClr val="tx1">
                    <a:tint val="75000"/>
                  </a:schemeClr>
                </a:solidFill>
              </a:defRPr>
            </a:lvl3pPr>
            <a:lvl4pPr marL="1354251" indent="0" algn="ctr">
              <a:buNone/>
              <a:defRPr>
                <a:solidFill>
                  <a:schemeClr val="tx1">
                    <a:tint val="75000"/>
                  </a:schemeClr>
                </a:solidFill>
              </a:defRPr>
            </a:lvl4pPr>
            <a:lvl5pPr marL="1805667" indent="0" algn="ctr">
              <a:buNone/>
              <a:defRPr>
                <a:solidFill>
                  <a:schemeClr val="tx1">
                    <a:tint val="75000"/>
                  </a:schemeClr>
                </a:solidFill>
              </a:defRPr>
            </a:lvl5pPr>
            <a:lvl6pPr marL="2257084" indent="0" algn="ctr">
              <a:buNone/>
              <a:defRPr>
                <a:solidFill>
                  <a:schemeClr val="tx1">
                    <a:tint val="75000"/>
                  </a:schemeClr>
                </a:solidFill>
              </a:defRPr>
            </a:lvl6pPr>
            <a:lvl7pPr marL="2708499" indent="0" algn="ctr">
              <a:buNone/>
              <a:defRPr>
                <a:solidFill>
                  <a:schemeClr val="tx1">
                    <a:tint val="75000"/>
                  </a:schemeClr>
                </a:solidFill>
              </a:defRPr>
            </a:lvl7pPr>
            <a:lvl8pPr marL="3159917" indent="0" algn="ctr">
              <a:buNone/>
              <a:defRPr>
                <a:solidFill>
                  <a:schemeClr val="tx1">
                    <a:tint val="75000"/>
                  </a:schemeClr>
                </a:solidFill>
              </a:defRPr>
            </a:lvl8pPr>
            <a:lvl9pPr marL="3611335" indent="0" algn="ctr">
              <a:buNone/>
              <a:defRPr>
                <a:solidFill>
                  <a:schemeClr val="tx1">
                    <a:tint val="75000"/>
                  </a:schemeClr>
                </a:solidFill>
              </a:defRPr>
            </a:lvl9pPr>
          </a:lstStyle>
          <a:p>
            <a:r>
              <a:rPr lang="en-US"/>
              <a:t>HEALTHCARE-ASSOCIATED INFECTIONS PROGRAM</a:t>
            </a:r>
          </a:p>
        </p:txBody>
      </p:sp>
    </p:spTree>
    <p:extLst>
      <p:ext uri="{BB962C8B-B14F-4D97-AF65-F5344CB8AC3E}">
        <p14:creationId xmlns:p14="http://schemas.microsoft.com/office/powerpoint/2010/main" val="269554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838200"/>
            <a:ext cx="9956800" cy="1143000"/>
          </a:xfrm>
        </p:spPr>
        <p:txBody>
          <a:bodyPr>
            <a:noAutofit/>
          </a:bodyPr>
          <a:lstStyle>
            <a:lvl1pPr algn="ctr">
              <a:defRPr sz="3357"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219201" y="2057400"/>
            <a:ext cx="9956800" cy="4038600"/>
          </a:xfrm>
        </p:spPr>
        <p:txBody>
          <a:bodyPr>
            <a:normAutofit/>
          </a:bodyPr>
          <a:lstStyle>
            <a:lvl1pPr>
              <a:defRPr sz="2370">
                <a:solidFill>
                  <a:schemeClr val="tx1"/>
                </a:solidFill>
              </a:defRPr>
            </a:lvl1pPr>
            <a:lvl2pPr>
              <a:defRPr sz="2370">
                <a:solidFill>
                  <a:schemeClr val="tx1"/>
                </a:solidFill>
              </a:defRPr>
            </a:lvl2pPr>
            <a:lvl3pPr>
              <a:defRPr sz="2370">
                <a:solidFill>
                  <a:schemeClr val="tx1"/>
                </a:solidFill>
              </a:defRPr>
            </a:lvl3pPr>
            <a:lvl4pPr>
              <a:defRPr sz="2370">
                <a:solidFill>
                  <a:schemeClr val="tx1"/>
                </a:solidFill>
              </a:defRPr>
            </a:lvl4pPr>
            <a:lvl5pPr>
              <a:defRPr sz="237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a:xfrm>
            <a:off x="11582400" y="152405"/>
            <a:ext cx="508000" cy="365125"/>
          </a:xfrm>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7" name="Subtitle 2">
            <a:extLst>
              <a:ext uri="{FF2B5EF4-FFF2-40B4-BE49-F238E27FC236}">
                <a16:creationId xmlns:a16="http://schemas.microsoft.com/office/drawing/2014/main" id="{D7478AC2-0579-4980-94F9-FA26E9022462}"/>
              </a:ext>
            </a:extLst>
          </p:cNvPr>
          <p:cNvSpPr>
            <a:spLocks noGrp="1"/>
          </p:cNvSpPr>
          <p:nvPr>
            <p:ph type="subTitle" idx="13" hasCustomPrompt="1"/>
          </p:nvPr>
        </p:nvSpPr>
        <p:spPr>
          <a:xfrm>
            <a:off x="4064001" y="82731"/>
            <a:ext cx="7315200" cy="381000"/>
          </a:xfrm>
        </p:spPr>
        <p:txBody>
          <a:bodyPr anchor="ctr">
            <a:noAutofit/>
          </a:bodyPr>
          <a:lstStyle>
            <a:lvl1pPr marL="0" indent="0" algn="r">
              <a:buNone/>
              <a:defRPr sz="1580" b="1" baseline="0">
                <a:solidFill>
                  <a:srgbClr val="EB6E1F"/>
                </a:solidFill>
                <a:latin typeface="Calibri" panose="020F0502020204030204" pitchFamily="34" charset="0"/>
              </a:defRPr>
            </a:lvl1pPr>
            <a:lvl2pPr marL="451428" indent="0" algn="ctr">
              <a:buNone/>
              <a:defRPr>
                <a:solidFill>
                  <a:schemeClr val="tx1">
                    <a:tint val="75000"/>
                  </a:schemeClr>
                </a:solidFill>
              </a:defRPr>
            </a:lvl2pPr>
            <a:lvl3pPr marL="902856" indent="0" algn="ctr">
              <a:buNone/>
              <a:defRPr>
                <a:solidFill>
                  <a:schemeClr val="tx1">
                    <a:tint val="75000"/>
                  </a:schemeClr>
                </a:solidFill>
              </a:defRPr>
            </a:lvl3pPr>
            <a:lvl4pPr marL="1354284" indent="0" algn="ctr">
              <a:buNone/>
              <a:defRPr>
                <a:solidFill>
                  <a:schemeClr val="tx1">
                    <a:tint val="75000"/>
                  </a:schemeClr>
                </a:solidFill>
              </a:defRPr>
            </a:lvl4pPr>
            <a:lvl5pPr marL="1805712" indent="0" algn="ctr">
              <a:buNone/>
              <a:defRPr>
                <a:solidFill>
                  <a:schemeClr val="tx1">
                    <a:tint val="75000"/>
                  </a:schemeClr>
                </a:solidFill>
              </a:defRPr>
            </a:lvl5pPr>
            <a:lvl6pPr marL="2257140" indent="0" algn="ctr">
              <a:buNone/>
              <a:defRPr>
                <a:solidFill>
                  <a:schemeClr val="tx1">
                    <a:tint val="75000"/>
                  </a:schemeClr>
                </a:solidFill>
              </a:defRPr>
            </a:lvl6pPr>
            <a:lvl7pPr marL="2708568" indent="0" algn="ctr">
              <a:buNone/>
              <a:defRPr>
                <a:solidFill>
                  <a:schemeClr val="tx1">
                    <a:tint val="75000"/>
                  </a:schemeClr>
                </a:solidFill>
              </a:defRPr>
            </a:lvl7pPr>
            <a:lvl8pPr marL="3159996" indent="0" algn="ctr">
              <a:buNone/>
              <a:defRPr>
                <a:solidFill>
                  <a:schemeClr val="tx1">
                    <a:tint val="75000"/>
                  </a:schemeClr>
                </a:solidFill>
              </a:defRPr>
            </a:lvl8pPr>
            <a:lvl9pPr marL="3611424" indent="0" algn="ctr">
              <a:buNone/>
              <a:defRPr>
                <a:solidFill>
                  <a:schemeClr val="tx1">
                    <a:tint val="75000"/>
                  </a:schemeClr>
                </a:solidFill>
              </a:defRPr>
            </a:lvl9pPr>
          </a:lstStyle>
          <a:p>
            <a:r>
              <a:rPr lang="en-US"/>
              <a:t>HEALTHCARE-ASSOCIATED INFECTIONS PROGRAM</a:t>
            </a:r>
          </a:p>
        </p:txBody>
      </p:sp>
    </p:spTree>
    <p:extLst>
      <p:ext uri="{BB962C8B-B14F-4D97-AF65-F5344CB8AC3E}">
        <p14:creationId xmlns:p14="http://schemas.microsoft.com/office/powerpoint/2010/main" val="45371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838200"/>
            <a:ext cx="9855200" cy="1143000"/>
          </a:xfrm>
        </p:spPr>
        <p:txBody>
          <a:bodyPr>
            <a:noAutofit/>
          </a:bodyPr>
          <a:lstStyle>
            <a:lvl1pPr algn="l">
              <a:defRPr sz="5333" b="1">
                <a:latin typeface="+mj-lt"/>
              </a:defRPr>
            </a:lvl1pPr>
          </a:lstStyle>
          <a:p>
            <a:r>
              <a:rPr lang="en-US"/>
              <a:t>Click to edit Master title style</a:t>
            </a:r>
          </a:p>
        </p:txBody>
      </p:sp>
      <p:sp>
        <p:nvSpPr>
          <p:cNvPr id="3" name="Content Placeholder 2"/>
          <p:cNvSpPr>
            <a:spLocks noGrp="1"/>
          </p:cNvSpPr>
          <p:nvPr>
            <p:ph idx="1"/>
          </p:nvPr>
        </p:nvSpPr>
        <p:spPr>
          <a:xfrm>
            <a:off x="1219200" y="2057400"/>
            <a:ext cx="9144000" cy="3810000"/>
          </a:xfrm>
        </p:spPr>
        <p:txBody>
          <a:bodyPr/>
          <a:lstStyle>
            <a:lvl1pPr>
              <a:defRPr sz="3733">
                <a:solidFill>
                  <a:schemeClr val="tx1"/>
                </a:solidFill>
              </a:defRPr>
            </a:lvl1pPr>
            <a:lvl2pPr>
              <a:defRPr sz="3733">
                <a:solidFill>
                  <a:schemeClr val="tx1"/>
                </a:solidFill>
              </a:defRPr>
            </a:lvl2pPr>
            <a:lvl3pPr>
              <a:defRPr sz="3733">
                <a:solidFill>
                  <a:schemeClr val="tx1"/>
                </a:solidFill>
              </a:defRPr>
            </a:lvl3pPr>
            <a:lvl4pPr>
              <a:defRPr sz="3733">
                <a:solidFill>
                  <a:schemeClr val="tx1"/>
                </a:solidFill>
              </a:defRPr>
            </a:lvl4pPr>
            <a:lvl5pPr>
              <a:defRPr sz="37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182634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2"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F175D74-ED98-4489-9FB3-9363BDDBA762}" type="slidenum">
              <a:rPr kumimoji="0" lang="en-US" sz="1600" b="0" i="0" u="none" strike="noStrike" kern="1200" cap="none" spc="0" normalizeH="0" baseline="0" noProof="0">
                <a:ln>
                  <a:noFill/>
                </a:ln>
                <a:solidFill>
                  <a:prstClr val="black">
                    <a:tint val="75000"/>
                  </a:prstClr>
                </a:solidFill>
                <a:effectLst/>
                <a:uLnTx/>
                <a:uFillTx/>
                <a:latin typeface="Tahoma" pitchFamily="34"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Tree>
    <p:extLst>
      <p:ext uri="{BB962C8B-B14F-4D97-AF65-F5344CB8AC3E}">
        <p14:creationId xmlns:p14="http://schemas.microsoft.com/office/powerpoint/2010/main" val="1796871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0"/>
            <a:ext cx="11582400" cy="1066800"/>
          </a:xfrm>
        </p:spPr>
        <p:txBody>
          <a:bodyPr lIns="0" tIns="45720" rIns="0" anchor="ctr" anchorCtr="0">
            <a:noAutofit/>
          </a:bodyPr>
          <a:lstStyle>
            <a:lvl1pPr algn="l">
              <a:defRPr sz="36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609600" y="1219201"/>
            <a:ext cx="10972800" cy="4906963"/>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buFont typeface="Calibri" panose="020F0502020204030204" pitchFamily="34" charset="0"/>
              <a:buChar cha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buFont typeface="Calibri" panose="020F0502020204030204" pitchFamily="34" charset="0"/>
              <a:buChar cha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buFont typeface="Calibri" panose="020F0502020204030204" pitchFamily="34" charset="0"/>
              <a:buChar cha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248400"/>
            <a:ext cx="1016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a:p>
        </p:txBody>
      </p:sp>
    </p:spTree>
    <p:extLst>
      <p:ext uri="{BB962C8B-B14F-4D97-AF65-F5344CB8AC3E}">
        <p14:creationId xmlns:p14="http://schemas.microsoft.com/office/powerpoint/2010/main" val="4144910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Welcome!</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marL="457200" indent="0">
              <a:buNone/>
              <a:defRPr/>
            </a:lvl2pPr>
          </a:lstStyle>
          <a:p>
            <a:pPr lvl="0"/>
            <a:r>
              <a:rPr lang="en-US"/>
              <a:t>This will be our housekeeping slide</a:t>
            </a:r>
          </a:p>
          <a:p>
            <a:pPr lvl="0"/>
            <a:r>
              <a:rPr lang="en-US"/>
              <a:t>Point 2</a:t>
            </a:r>
          </a:p>
          <a:p>
            <a:pPr lvl="0"/>
            <a:r>
              <a:rPr lang="en-US"/>
              <a:t>Point 3</a:t>
            </a:r>
          </a:p>
          <a:p>
            <a:pPr lvl="0"/>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60248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r>
              <a:rPr lang="en-US" altLang="en-US" sz="2400" b="1">
                <a:solidFill>
                  <a:schemeClr val="bg1"/>
                </a:solidFill>
                <a:ea typeface="ＭＳ Ｐゴシック" pitchFamily="34" charset="-128"/>
                <a:cs typeface="Tahoma" pitchFamily="34" charset="0"/>
              </a:rPr>
              <a:t>Project Firstline</a:t>
            </a: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opic">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62000" y="3984625"/>
            <a:ext cx="8763000" cy="1806541"/>
          </a:xfrm>
        </p:spPr>
        <p:txBody>
          <a:bodyPr anchor="t"/>
          <a:lstStyle>
            <a:lvl1pPr algn="l">
              <a:defRPr sz="4000" b="1" cap="all" baseline="0">
                <a:solidFill>
                  <a:schemeClr val="accent1">
                    <a:lumMod val="75000"/>
                  </a:schemeClr>
                </a:solidFill>
                <a:latin typeface="+mj-lt"/>
              </a:defRPr>
            </a:lvl1pPr>
          </a:lstStyle>
          <a:p>
            <a:r>
              <a:rPr lang="en-US"/>
              <a:t>Use This Slide to Transition Between Subtopics</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31006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51829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2068513"/>
            <a:ext cx="5386917" cy="639762"/>
          </a:xfrm>
        </p:spPr>
        <p:txBody>
          <a:bodyPr anchor="b">
            <a:no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you don’t need a heading here,  </a:t>
            </a:r>
          </a:p>
        </p:txBody>
      </p:sp>
      <p:sp>
        <p:nvSpPr>
          <p:cNvPr id="4" name="Content Placeholder 3"/>
          <p:cNvSpPr>
            <a:spLocks noGrp="1"/>
          </p:cNvSpPr>
          <p:nvPr>
            <p:ph sz="half" idx="2" hasCustomPrompt="1"/>
          </p:nvPr>
        </p:nvSpPr>
        <p:spPr>
          <a:xfrm>
            <a:off x="609600" y="2708276"/>
            <a:ext cx="5386917"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You can also move the header box elsewhere on the slide</a:t>
            </a:r>
          </a:p>
          <a:p>
            <a:pPr lvl="1"/>
            <a:r>
              <a:rPr lang="en-US"/>
              <a:t>e.g., to include ‘references’</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2068513"/>
            <a:ext cx="5389033" cy="639762"/>
          </a:xfrm>
        </p:spPr>
        <p:txBody>
          <a:bodyPr anchor="b">
            <a:noAutofit/>
          </a:bodyPr>
          <a:lstStyle>
            <a:lvl1pPr marL="0" indent="0">
              <a:buNone/>
              <a:defRPr sz="28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OK to delete text box</a:t>
            </a:r>
          </a:p>
        </p:txBody>
      </p:sp>
      <p:sp>
        <p:nvSpPr>
          <p:cNvPr id="6" name="Content Placeholder 5"/>
          <p:cNvSpPr>
            <a:spLocks noGrp="1"/>
          </p:cNvSpPr>
          <p:nvPr>
            <p:ph sz="quarter" idx="4" hasCustomPrompt="1"/>
          </p:nvPr>
        </p:nvSpPr>
        <p:spPr>
          <a:xfrm>
            <a:off x="6193368" y="2708276"/>
            <a:ext cx="5389033"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hasCustomPrompt="1"/>
          </p:nvPr>
        </p:nvSpPr>
        <p:spPr>
          <a:xfrm>
            <a:off x="508000" y="838200"/>
            <a:ext cx="9855200" cy="1143000"/>
          </a:xfrm>
        </p:spPr>
        <p:txBody>
          <a:bodyPr>
            <a:noAutofit/>
          </a:bodyPr>
          <a:lstStyle>
            <a:lvl1pPr algn="l">
              <a:defRPr sz="4000" b="1">
                <a:solidFill>
                  <a:schemeClr val="accent1">
                    <a:lumMod val="75000"/>
                  </a:schemeClr>
                </a:solidFill>
                <a:latin typeface="+mj-lt"/>
              </a:defRPr>
            </a:lvl1pPr>
          </a:lstStyle>
          <a:p>
            <a:r>
              <a:rPr lang="en-US"/>
              <a:t>Here’s Another Option for Layout</a:t>
            </a:r>
          </a:p>
        </p:txBody>
      </p:sp>
      <p:cxnSp>
        <p:nvCxnSpPr>
          <p:cNvPr id="14" name="Straight Connector 13"/>
          <p:cNvCxnSpPr/>
          <p:nvPr userDrawn="1"/>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61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cxnSp>
        <p:nvCxnSpPr>
          <p:cNvPr id="5" name="Straight Connector 4"/>
          <p:cNvCxnSpPr/>
          <p:nvPr/>
        </p:nvCxnSpPr>
        <p:spPr>
          <a:xfrm flipH="1">
            <a:off x="0" y="5181600"/>
            <a:ext cx="2336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753600" y="5181600"/>
            <a:ext cx="24384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0"/>
          </p:nvPr>
        </p:nvSpPr>
        <p:spPr/>
        <p:txBody>
          <a:bodyPr/>
          <a:lstStyle>
            <a:lvl1pPr>
              <a:defRPr/>
            </a:lvl1pPr>
          </a:lstStyle>
          <a:p>
            <a:pPr>
              <a:defRPr/>
            </a:pPr>
            <a:fld id="{EC74CC91-301A-4271-B713-2364AA7366D6}" type="slidenum">
              <a:rPr lang="en-US"/>
              <a:pPr>
                <a:defRPr/>
              </a:pPr>
              <a:t>‹#›</a:t>
            </a:fld>
            <a:endParaRPr lang="en-US">
              <a:solidFill>
                <a:schemeClr val="bg1"/>
              </a:solidFill>
            </a:endParaRPr>
          </a:p>
        </p:txBody>
      </p:sp>
      <p:sp>
        <p:nvSpPr>
          <p:cNvPr id="8" name="Title 7">
            <a:extLst>
              <a:ext uri="{FF2B5EF4-FFF2-40B4-BE49-F238E27FC236}">
                <a16:creationId xmlns:a16="http://schemas.microsoft.com/office/drawing/2014/main" id="{F124ECD5-2221-4B77-BC6C-FAA3A8A1C49B}"/>
              </a:ext>
            </a:extLst>
          </p:cNvPr>
          <p:cNvSpPr txBox="1">
            <a:spLocks/>
          </p:cNvSpPr>
          <p:nvPr userDrawn="1"/>
        </p:nvSpPr>
        <p:spPr bwMode="auto">
          <a:xfrm>
            <a:off x="518525" y="2156695"/>
            <a:ext cx="1107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a:solidFill>
                  <a:schemeClr val="tx2"/>
                </a:solidFill>
                <a:ea typeface="ＭＳ Ｐゴシック" pitchFamily="34" charset="-128"/>
              </a:rPr>
              <a:t>Questions?</a:t>
            </a:r>
            <a:endParaRPr lang="en-US" sz="4000">
              <a:solidFill>
                <a:schemeClr val="tx2"/>
              </a:solidFill>
            </a:endParaRPr>
          </a:p>
        </p:txBody>
      </p:sp>
      <p:sp>
        <p:nvSpPr>
          <p:cNvPr id="2" name="Rectangle 1">
            <a:extLst>
              <a:ext uri="{FF2B5EF4-FFF2-40B4-BE49-F238E27FC236}">
                <a16:creationId xmlns:a16="http://schemas.microsoft.com/office/drawing/2014/main" id="{3D4B9CF3-0253-4139-A82C-B9229CF7EF1F}"/>
              </a:ext>
            </a:extLst>
          </p:cNvPr>
          <p:cNvSpPr/>
          <p:nvPr userDrawn="1"/>
        </p:nvSpPr>
        <p:spPr>
          <a:xfrm>
            <a:off x="215900" y="2382590"/>
            <a:ext cx="11658600" cy="2677656"/>
          </a:xfrm>
          <a:prstGeom prst="rect">
            <a:avLst/>
          </a:prstGeom>
        </p:spPr>
        <p:txBody>
          <a:bodyPr wrap="square">
            <a:spAutoFit/>
          </a:bodyPr>
          <a:lstStyle/>
          <a:p>
            <a:pPr algn="ctr">
              <a:spcBef>
                <a:spcPct val="0"/>
              </a:spcBef>
              <a:buNone/>
            </a:pPr>
            <a:endParaRPr lang="en-US" altLang="en-US" sz="2800">
              <a:latin typeface="+mj-lt"/>
            </a:endParaRPr>
          </a:p>
          <a:p>
            <a:pPr algn="ctr">
              <a:spcBef>
                <a:spcPct val="0"/>
              </a:spcBef>
              <a:buNone/>
            </a:pPr>
            <a:r>
              <a:rPr lang="en-US" altLang="en-US" sz="2800">
                <a:latin typeface="+mj-lt"/>
              </a:rPr>
              <a:t>For more information, contact</a:t>
            </a:r>
            <a:br>
              <a:rPr lang="en-US" altLang="en-US" sz="2800">
                <a:latin typeface="+mj-lt"/>
              </a:rPr>
            </a:br>
            <a:r>
              <a:rPr lang="en-US" altLang="en-US" sz="2800">
                <a:solidFill>
                  <a:srgbClr val="0079C2"/>
                </a:solidFill>
                <a:latin typeface="+mj-lt"/>
                <a:hlinkClick r:id="rId2">
                  <a:extLst>
                    <a:ext uri="{A12FA001-AC4F-418D-AE19-62706E023703}">
                      <ahyp:hlinkClr xmlns:ahyp="http://schemas.microsoft.com/office/drawing/2018/hyperlinkcolor" val="tx"/>
                    </a:ext>
                  </a:extLst>
                </a:hlinkClick>
              </a:rPr>
              <a:t>ProjectFirstline@cdph.ca.gov</a:t>
            </a:r>
            <a:r>
              <a:rPr lang="en-US" altLang="en-US" sz="2800">
                <a:solidFill>
                  <a:srgbClr val="0079C2"/>
                </a:solidFill>
                <a:latin typeface="+mj-lt"/>
              </a:rPr>
              <a:t> </a:t>
            </a:r>
            <a:endParaRPr lang="en-US" altLang="en-US" sz="2800">
              <a:solidFill>
                <a:srgbClr val="0079C2"/>
              </a:solidFill>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p:txBody>
      </p:sp>
    </p:spTree>
    <p:extLst>
      <p:ext uri="{BB962C8B-B14F-4D97-AF65-F5344CB8AC3E}">
        <p14:creationId xmlns:p14="http://schemas.microsoft.com/office/powerpoint/2010/main" val="2225395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0941D-4E0E-4B82-AE19-651D6FB60788}"/>
              </a:ext>
            </a:extLst>
          </p:cNvPr>
          <p:cNvSpPr>
            <a:spLocks noGrp="1"/>
          </p:cNvSpPr>
          <p:nvPr>
            <p:ph type="dt" sz="half" idx="10"/>
          </p:nvPr>
        </p:nvSpPr>
        <p:spPr/>
        <p:txBody>
          <a:bodyPr/>
          <a:lstStyle/>
          <a:p>
            <a:fld id="{7BD53A5A-2FBF-48E7-9DAC-C3D965CD9E0E}" type="datetimeFigureOut">
              <a:rPr lang="en-US" smtClean="0"/>
              <a:t>9/16/2023</a:t>
            </a:fld>
            <a:endParaRPr lang="en-US"/>
          </a:p>
        </p:txBody>
      </p:sp>
      <p:sp>
        <p:nvSpPr>
          <p:cNvPr id="3" name="Footer Placeholder 2">
            <a:extLst>
              <a:ext uri="{FF2B5EF4-FFF2-40B4-BE49-F238E27FC236}">
                <a16:creationId xmlns:a16="http://schemas.microsoft.com/office/drawing/2014/main" id="{540BAA6F-DFB9-459C-9638-BE233441E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579D8-0408-4EE4-BC79-4DFC1701FA69}"/>
              </a:ext>
            </a:extLst>
          </p:cNvPr>
          <p:cNvSpPr>
            <a:spLocks noGrp="1"/>
          </p:cNvSpPr>
          <p:nvPr>
            <p:ph type="sldNum" sz="quarter" idx="12"/>
          </p:nvPr>
        </p:nvSpPr>
        <p:spPr/>
        <p:txBody>
          <a:bodyPr/>
          <a:lstStyle/>
          <a:p>
            <a:fld id="{373F9BCA-8E45-4EAD-AF5B-B0113DED6BE3}" type="slidenum">
              <a:rPr lang="en-US" smtClean="0"/>
              <a:t>‹#›</a:t>
            </a:fld>
            <a:endParaRPr lang="en-US"/>
          </a:p>
        </p:txBody>
      </p:sp>
    </p:spTree>
    <p:extLst>
      <p:ext uri="{BB962C8B-B14F-4D97-AF65-F5344CB8AC3E}">
        <p14:creationId xmlns:p14="http://schemas.microsoft.com/office/powerpoint/2010/main" val="4158413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2432232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432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805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pic>
        <p:nvPicPr>
          <p:cNvPr id="9" name="Picture 8" descr="Project Firstline and CDPH logos">
            <a:extLst>
              <a:ext uri="{FF2B5EF4-FFF2-40B4-BE49-F238E27FC236}">
                <a16:creationId xmlns:a16="http://schemas.microsoft.com/office/drawing/2014/main" id="{BB3D689F-0951-4E81-BEC9-0642263D1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extLst>
      <p:ext uri="{BB962C8B-B14F-4D97-AF65-F5344CB8AC3E}">
        <p14:creationId xmlns:p14="http://schemas.microsoft.com/office/powerpoint/2010/main" val="418792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
        <p:nvSpPr>
          <p:cNvPr id="3" name="Slide Number Placeholder 2">
            <a:extLst>
              <a:ext uri="{FF2B5EF4-FFF2-40B4-BE49-F238E27FC236}">
                <a16:creationId xmlns:a16="http://schemas.microsoft.com/office/drawing/2014/main" id="{C2BEEEF3-684D-427C-86BC-AAD8CF117560}"/>
              </a:ext>
            </a:extLst>
          </p:cNvPr>
          <p:cNvSpPr>
            <a:spLocks noGrp="1"/>
          </p:cNvSpPr>
          <p:nvPr>
            <p:ph type="sldNum" sz="quarter" idx="10"/>
          </p:nvPr>
        </p:nvSpPr>
        <p:spPr/>
        <p:txBody>
          <a:bodyPr/>
          <a:lstStyle/>
          <a:p>
            <a:pPr>
              <a:defRPr/>
            </a:pPr>
            <a:fld id="{B828E2CC-6DBF-4E60-8979-F9F95CAF8B8F}" type="slidenum">
              <a:rPr lang="en-US" smtClean="0"/>
              <a:pPr>
                <a:defRPr/>
              </a:pPr>
              <a:t>‹#›</a:t>
            </a:fld>
            <a:endParaRPr lang="en-US">
              <a:solidFill>
                <a:schemeClr val="bg1"/>
              </a:solidFill>
            </a:endParaRPr>
          </a:p>
        </p:txBody>
      </p:sp>
    </p:spTree>
    <p:extLst>
      <p:ext uri="{BB962C8B-B14F-4D97-AF65-F5344CB8AC3E}">
        <p14:creationId xmlns:p14="http://schemas.microsoft.com/office/powerpoint/2010/main" val="4249394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66374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418792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F515E-41AD-46B1-85D4-9BBA078212B9}"/>
              </a:ext>
            </a:extLst>
          </p:cNvPr>
          <p:cNvSpPr>
            <a:spLocks noGrp="1"/>
          </p:cNvSpPr>
          <p:nvPr>
            <p:ph type="dt" sz="half" idx="10"/>
          </p:nvPr>
        </p:nvSpPr>
        <p:spPr/>
        <p:txBody>
          <a:bodyPr/>
          <a:lstStyle/>
          <a:p>
            <a:fld id="{FDC56C7F-B8C4-4835-BF27-0A83CEDAF558}" type="datetimeFigureOut">
              <a:rPr lang="en-US" smtClean="0"/>
              <a:t>9/16/2023</a:t>
            </a:fld>
            <a:endParaRPr lang="en-US"/>
          </a:p>
        </p:txBody>
      </p:sp>
      <p:sp>
        <p:nvSpPr>
          <p:cNvPr id="3" name="Footer Placeholder 2">
            <a:extLst>
              <a:ext uri="{FF2B5EF4-FFF2-40B4-BE49-F238E27FC236}">
                <a16:creationId xmlns:a16="http://schemas.microsoft.com/office/drawing/2014/main" id="{D8A6E768-71B2-49B8-9A5F-6CE99BDADB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B091A-31F1-4519-83D9-BA89558AC1D7}"/>
              </a:ext>
            </a:extLst>
          </p:cNvPr>
          <p:cNvSpPr>
            <a:spLocks noGrp="1"/>
          </p:cNvSpPr>
          <p:nvPr>
            <p:ph type="sldNum" sz="quarter" idx="12"/>
          </p:nvPr>
        </p:nvSpPr>
        <p:spPr/>
        <p:txBody>
          <a:bodyPr/>
          <a:lstStyle/>
          <a:p>
            <a:fld id="{2609F4E1-D5FD-4CCC-81DD-7B3A282D7941}" type="slidenum">
              <a:rPr lang="en-US" smtClean="0"/>
              <a:t>‹#›</a:t>
            </a:fld>
            <a:endParaRPr lang="en-US"/>
          </a:p>
        </p:txBody>
      </p:sp>
    </p:spTree>
    <p:extLst>
      <p:ext uri="{BB962C8B-B14F-4D97-AF65-F5344CB8AC3E}">
        <p14:creationId xmlns:p14="http://schemas.microsoft.com/office/powerpoint/2010/main" val="3296653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3820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797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418792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
        <p:nvSpPr>
          <p:cNvPr id="3" name="Slide Number Placeholder 2">
            <a:extLst>
              <a:ext uri="{FF2B5EF4-FFF2-40B4-BE49-F238E27FC236}">
                <a16:creationId xmlns:a16="http://schemas.microsoft.com/office/drawing/2014/main" id="{C2BEEEF3-684D-427C-86BC-AAD8CF117560}"/>
              </a:ext>
            </a:extLst>
          </p:cNvPr>
          <p:cNvSpPr>
            <a:spLocks noGrp="1"/>
          </p:cNvSpPr>
          <p:nvPr>
            <p:ph type="sldNum" sz="quarter" idx="10"/>
          </p:nvPr>
        </p:nvSpPr>
        <p:spPr/>
        <p:txBody>
          <a:bodyPr/>
          <a:lstStyle/>
          <a:p>
            <a:pPr>
              <a:defRPr/>
            </a:pPr>
            <a:fld id="{B828E2CC-6DBF-4E60-8979-F9F95CAF8B8F}" type="slidenum">
              <a:rPr lang="en-US" smtClean="0"/>
              <a:pPr>
                <a:defRPr/>
              </a:pPr>
              <a:t>‹#›</a:t>
            </a:fld>
            <a:endParaRPr lang="en-US">
              <a:solidFill>
                <a:schemeClr val="bg1"/>
              </a:solidFill>
            </a:endParaRPr>
          </a:p>
        </p:txBody>
      </p:sp>
    </p:spTree>
    <p:extLst>
      <p:ext uri="{BB962C8B-B14F-4D97-AF65-F5344CB8AC3E}">
        <p14:creationId xmlns:p14="http://schemas.microsoft.com/office/powerpoint/2010/main" val="378021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128852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105664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1016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41879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2.jpe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8"/>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Project Firstline and CDPH logos">
            <a:extLst>
              <a:ext uri="{FF2B5EF4-FFF2-40B4-BE49-F238E27FC236}">
                <a16:creationId xmlns:a16="http://schemas.microsoft.com/office/drawing/2014/main" id="{9DF1892C-DBD2-4BC1-B367-8A6A428CCDF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259" r:id="rId3"/>
    <p:sldLayoutId id="2147484161" r:id="rId4"/>
    <p:sldLayoutId id="2147484162" r:id="rId5"/>
    <p:sldLayoutId id="2147484163" r:id="rId6"/>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11"/>
          <a:stretch>
            <a:fillRect/>
          </a:stretch>
        </p:blipFill>
        <p:spPr>
          <a:xfrm>
            <a:off x="10998200" y="6096000"/>
            <a:ext cx="1041400" cy="652463"/>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4" r:id="rId3"/>
    <p:sldLayoutId id="2147484258" r:id="rId4"/>
    <p:sldLayoutId id="2147484238" r:id="rId5"/>
    <p:sldLayoutId id="2147484239" r:id="rId6"/>
    <p:sldLayoutId id="2147484242" r:id="rId7"/>
    <p:sldLayoutId id="2147484245" r:id="rId8"/>
    <p:sldLayoutId id="2147484250" r:id="rId9"/>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609600"/>
            <a:ext cx="10972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6" name="Subtitle 2"/>
          <p:cNvSpPr txBox="1">
            <a:spLocks/>
          </p:cNvSpPr>
          <p:nvPr userDrawn="1"/>
        </p:nvSpPr>
        <p:spPr>
          <a:xfrm>
            <a:off x="4876800" y="228600"/>
            <a:ext cx="6705600" cy="381000"/>
          </a:xfrm>
          <a:prstGeom prst="rect">
            <a:avLst/>
          </a:prstGeom>
        </p:spPr>
        <p:txBody>
          <a:bodyPr>
            <a:noAutofit/>
          </a:bodyPr>
          <a:lstStyle>
            <a:lvl1pPr marL="0" indent="0" algn="r" rtl="0" eaLnBrk="0" fontAlgn="base" hangingPunct="0">
              <a:spcBef>
                <a:spcPct val="20000"/>
              </a:spcBef>
              <a:spcAft>
                <a:spcPct val="0"/>
              </a:spcAft>
              <a:buFont typeface="Arial" charset="0"/>
              <a:buNone/>
              <a:defRPr sz="1800" b="1" i="0" kern="1200" baseline="0">
                <a:solidFill>
                  <a:srgbClr val="EB6E1F"/>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a:solidFill>
                  <a:schemeClr val="accent6">
                    <a:lumMod val="75000"/>
                  </a:schemeClr>
                </a:solidFill>
              </a:rPr>
              <a:t>HEALTHCARE-ASSOCIATED INFECTIONS PROGRAM</a:t>
            </a:r>
          </a:p>
        </p:txBody>
      </p:sp>
      <p:pic>
        <p:nvPicPr>
          <p:cNvPr id="3" name="Picture 2" descr="Project Firstline and CDPH logos">
            <a:extLst>
              <a:ext uri="{FF2B5EF4-FFF2-40B4-BE49-F238E27FC236}">
                <a16:creationId xmlns:a16="http://schemas.microsoft.com/office/drawing/2014/main" id="{80AC2FE2-F021-4FC3-BDD0-C1E3B6BB701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264" r:id="rId1"/>
    <p:sldLayoutId id="2147484172" r:id="rId2"/>
    <p:sldLayoutId id="2147484160" r:id="rId3"/>
    <p:sldLayoutId id="2147484167" r:id="rId4"/>
    <p:sldLayoutId id="2147484165" r:id="rId5"/>
    <p:sldLayoutId id="2147484164" r:id="rId6"/>
    <p:sldLayoutId id="2147484168" r:id="rId7"/>
    <p:sldLayoutId id="2147484169" r:id="rId8"/>
  </p:sldLayoutIdLst>
  <p:hf hdr="0" ftr="0" dt="0"/>
  <p:txStyles>
    <p:titleStyle>
      <a:lvl1pPr algn="l"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9"/>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Project Firstline and CDPH logos">
            <a:extLst>
              <a:ext uri="{FF2B5EF4-FFF2-40B4-BE49-F238E27FC236}">
                <a16:creationId xmlns:a16="http://schemas.microsoft.com/office/drawing/2014/main" id="{447221A5-8647-4785-B7A2-F172DACD7F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261" r:id="rId1"/>
    <p:sldLayoutId id="2147484262" r:id="rId2"/>
    <p:sldLayoutId id="2147484175" r:id="rId3"/>
    <p:sldLayoutId id="2147484263" r:id="rId4"/>
    <p:sldLayoutId id="2147484181" r:id="rId5"/>
    <p:sldLayoutId id="2147484171" r:id="rId6"/>
    <p:sldLayoutId id="2147484179" r:id="rId7"/>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6"/>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Project Firstline and CDPH logos">
            <a:extLst>
              <a:ext uri="{FF2B5EF4-FFF2-40B4-BE49-F238E27FC236}">
                <a16:creationId xmlns:a16="http://schemas.microsoft.com/office/drawing/2014/main" id="{2E461853-92FD-4840-9D17-BABCA72CB19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266" r:id="rId1"/>
    <p:sldLayoutId id="2147484267" r:id="rId2"/>
    <p:sldLayoutId id="2147484173" r:id="rId3"/>
    <p:sldLayoutId id="2147484268" r:id="rId4"/>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ai/pdfs/toolkits/environmental-cleaning-checklist-10-6-2010.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hyperlink" Target="http://www.train.org/cdctrain/course/1081814/" TargetMode="External"/><Relationship Id="rId3" Type="http://schemas.openxmlformats.org/officeDocument/2006/relationships/image" Target="../media/image5.png"/><Relationship Id="rId7" Type="http://schemas.openxmlformats.org/officeDocument/2006/relationships/hyperlink" Target="https://www.train.org/cdctrain/course/1081815/"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cdc.gov/infectioncontrol/pdf/strive/EC102-508.pdf" TargetMode="External"/><Relationship Id="rId5" Type="http://schemas.openxmlformats.org/officeDocument/2006/relationships/hyperlink" Target="https://www.cdph.ca.gov/Programs/CHCQ/HAI/CDPH%20Document%20Library/SNF_OnlineIPCourse_Gs_Cleaning%20Disinfection%20Reprocessing_012521_ADA.pdf" TargetMode="External"/><Relationship Id="rId4" Type="http://schemas.openxmlformats.org/officeDocument/2006/relationships/hyperlink" Target="https://www.cdc.gov/hai/pdfs/toolkits/environmental-cleaning-checklist-10-6-2010.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ph.ca.gov/Programs/CHCQ/HAI/Pages/ProjectFirstline.aspx"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mailto:ProjectFirstline@cdph.ca.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7F18-9A74-494A-880D-28C3DA59B000}"/>
              </a:ext>
            </a:extLst>
          </p:cNvPr>
          <p:cNvSpPr>
            <a:spLocks noGrp="1"/>
          </p:cNvSpPr>
          <p:nvPr>
            <p:ph type="ctrTitle"/>
          </p:nvPr>
        </p:nvSpPr>
        <p:spPr>
          <a:xfrm>
            <a:off x="1219200" y="1600200"/>
            <a:ext cx="8991600" cy="2819400"/>
          </a:xfrm>
        </p:spPr>
        <p:txBody>
          <a:bodyPr/>
          <a:lstStyle/>
          <a:p>
            <a:r>
              <a:rPr lang="en-US" sz="4800" dirty="0"/>
              <a:t>Module 4: Cleaning and Disinfection of Resident Rooms</a:t>
            </a:r>
            <a:br>
              <a:rPr lang="en-US" sz="4800" dirty="0"/>
            </a:br>
            <a:r>
              <a:rPr lang="en-US" sz="4000" b="0" dirty="0"/>
              <a:t>Infection Prevention and Control Training for Environmental Services Staff</a:t>
            </a:r>
            <a:endParaRPr lang="en-US" b="0" dirty="0"/>
          </a:p>
        </p:txBody>
      </p:sp>
      <p:sp>
        <p:nvSpPr>
          <p:cNvPr id="3" name="Slide Number Placeholder 2">
            <a:extLst>
              <a:ext uri="{FF2B5EF4-FFF2-40B4-BE49-F238E27FC236}">
                <a16:creationId xmlns:a16="http://schemas.microsoft.com/office/drawing/2014/main" id="{2ABE210E-7367-40CF-910B-ABE0A183BDF0}"/>
              </a:ext>
            </a:extLst>
          </p:cNvPr>
          <p:cNvSpPr>
            <a:spLocks noGrp="1"/>
          </p:cNvSpPr>
          <p:nvPr>
            <p:ph type="sldNum" sz="quarter" idx="10"/>
          </p:nvPr>
        </p:nvSpPr>
        <p:spPr/>
        <p:txBody>
          <a:bodyPr/>
          <a:lstStyle/>
          <a:p>
            <a:pPr>
              <a:defRPr/>
            </a:pPr>
            <a:fld id="{B828E2CC-6DBF-4E60-8979-F9F95CAF8B8F}" type="slidenum">
              <a:rPr lang="en-US" dirty="0" smtClean="0"/>
              <a:pPr>
                <a:defRPr/>
              </a:pPr>
              <a:t>1</a:t>
            </a:fld>
            <a:endParaRPr lang="en-US">
              <a:solidFill>
                <a:schemeClr val="bg1"/>
              </a:solidFill>
            </a:endParaRPr>
          </a:p>
        </p:txBody>
      </p:sp>
      <p:pic>
        <p:nvPicPr>
          <p:cNvPr id="4" name="Picture 3" descr="A picture containing text&#10;&#10;Description automatically generated">
            <a:extLst>
              <a:ext uri="{FF2B5EF4-FFF2-40B4-BE49-F238E27FC236}">
                <a16:creationId xmlns:a16="http://schemas.microsoft.com/office/drawing/2014/main" id="{E1AB408B-CEDC-4FC2-B947-E4B9357EA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179514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11BA01-C740-437B-B375-B5843F2F37AE}"/>
              </a:ext>
            </a:extLst>
          </p:cNvPr>
          <p:cNvSpPr/>
          <p:nvPr/>
        </p:nvSpPr>
        <p:spPr>
          <a:xfrm>
            <a:off x="0" y="487680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2AFD2A-332A-D644-BBC5-19BD7CEBF45A}"/>
              </a:ext>
            </a:extLst>
          </p:cNvPr>
          <p:cNvSpPr>
            <a:spLocks noGrp="1"/>
          </p:cNvSpPr>
          <p:nvPr>
            <p:ph type="title"/>
          </p:nvPr>
        </p:nvSpPr>
        <p:spPr>
          <a:xfrm>
            <a:off x="508000" y="533400"/>
            <a:ext cx="9321800" cy="1143000"/>
          </a:xfrm>
        </p:spPr>
        <p:txBody>
          <a:bodyPr/>
          <a:lstStyle/>
          <a:p>
            <a:r>
              <a:rPr lang="en-US" dirty="0">
                <a:cs typeface="Calibri"/>
              </a:rPr>
              <a:t>Knowledge Check</a:t>
            </a:r>
          </a:p>
        </p:txBody>
      </p:sp>
      <p:sp>
        <p:nvSpPr>
          <p:cNvPr id="3" name="Content Placeholder 2">
            <a:extLst>
              <a:ext uri="{FF2B5EF4-FFF2-40B4-BE49-F238E27FC236}">
                <a16:creationId xmlns:a16="http://schemas.microsoft.com/office/drawing/2014/main" id="{5ED34767-0EAA-DF46-AF51-E4CBE751B117}"/>
              </a:ext>
            </a:extLst>
          </p:cNvPr>
          <p:cNvSpPr>
            <a:spLocks noGrp="1"/>
          </p:cNvSpPr>
          <p:nvPr>
            <p:ph idx="1"/>
          </p:nvPr>
        </p:nvSpPr>
        <p:spPr>
          <a:xfrm>
            <a:off x="762000" y="1677542"/>
            <a:ext cx="9322020" cy="3872593"/>
          </a:xfrm>
        </p:spPr>
        <p:txBody>
          <a:bodyPr/>
          <a:lstStyle/>
          <a:p>
            <a:pPr marL="0" indent="0" algn="ctr">
              <a:spcAft>
                <a:spcPts val="600"/>
              </a:spcAft>
              <a:buNone/>
            </a:pPr>
            <a:r>
              <a:rPr lang="en-US" sz="2800" b="1" i="1" dirty="0">
                <a:latin typeface="+mn-lt"/>
              </a:rPr>
              <a:t>What are some examples of high-touch surfaces? Select all that apply.</a:t>
            </a:r>
            <a:endParaRPr lang="en-US" sz="2800" b="1" i="1" dirty="0">
              <a:latin typeface="+mn-lt"/>
              <a:cs typeface="Calibri"/>
            </a:endParaRPr>
          </a:p>
          <a:p>
            <a:pPr marL="971550" lvl="1" indent="-514350">
              <a:spcAft>
                <a:spcPts val="600"/>
              </a:spcAft>
              <a:buAutoNum type="alphaUcPeriod"/>
            </a:pPr>
            <a:r>
              <a:rPr lang="en-US" sz="2800" dirty="0">
                <a:latin typeface="+mn-lt"/>
                <a:cs typeface="Calibri"/>
              </a:rPr>
              <a:t>Light switch</a:t>
            </a:r>
          </a:p>
          <a:p>
            <a:pPr marL="971550" lvl="1" indent="-514350">
              <a:spcAft>
                <a:spcPts val="600"/>
              </a:spcAft>
              <a:buAutoNum type="alphaUcPeriod"/>
            </a:pPr>
            <a:r>
              <a:rPr lang="en-US" sz="2800" dirty="0">
                <a:latin typeface="+mn-lt"/>
              </a:rPr>
              <a:t>Bedrail</a:t>
            </a:r>
            <a:endParaRPr lang="en-US" sz="2800" dirty="0">
              <a:latin typeface="+mn-lt"/>
              <a:cs typeface="Calibri"/>
            </a:endParaRPr>
          </a:p>
          <a:p>
            <a:pPr marL="971550" lvl="1" indent="-514350">
              <a:spcAft>
                <a:spcPts val="600"/>
              </a:spcAft>
              <a:buAutoNum type="alphaUcPeriod"/>
            </a:pPr>
            <a:r>
              <a:rPr lang="en-US" sz="2800" dirty="0">
                <a:latin typeface="+mn-lt"/>
                <a:cs typeface="Calibri"/>
              </a:rPr>
              <a:t>Doorknob</a:t>
            </a:r>
          </a:p>
          <a:p>
            <a:pPr marL="971550" lvl="1" indent="-514350">
              <a:spcAft>
                <a:spcPts val="600"/>
              </a:spcAft>
              <a:buAutoNum type="alphaUcPeriod"/>
            </a:pPr>
            <a:r>
              <a:rPr lang="en-US" sz="2800" dirty="0">
                <a:cs typeface="Calibri"/>
              </a:rPr>
              <a:t>Toilet flusher </a:t>
            </a:r>
          </a:p>
          <a:p>
            <a:pPr marL="971550" lvl="1" indent="-514350">
              <a:spcAft>
                <a:spcPts val="600"/>
              </a:spcAft>
              <a:buAutoNum type="alphaUcPeriod"/>
            </a:pPr>
            <a:r>
              <a:rPr lang="en-US" sz="2800" b="1" dirty="0">
                <a:latin typeface="+mn-lt"/>
                <a:cs typeface="Calibri"/>
              </a:rPr>
              <a:t>All of the above</a:t>
            </a:r>
          </a:p>
          <a:p>
            <a:pPr lvl="1">
              <a:spcAft>
                <a:spcPts val="600"/>
              </a:spcAft>
              <a:buFont typeface="Calibri" panose="020F0502020204030204" pitchFamily="34" charset="0"/>
              <a:buChar char="-"/>
            </a:pPr>
            <a:endParaRPr lang="en-US" sz="2800" dirty="0">
              <a:latin typeface="+mn-lt"/>
              <a:cs typeface="Calibri"/>
            </a:endParaRPr>
          </a:p>
          <a:p>
            <a:pPr marL="0" indent="0">
              <a:spcAft>
                <a:spcPts val="600"/>
              </a:spcAft>
              <a:buNone/>
            </a:pPr>
            <a:endParaRPr lang="en-US" dirty="0">
              <a:latin typeface="+mn-lt"/>
              <a:cs typeface="Calibri"/>
            </a:endParaRPr>
          </a:p>
        </p:txBody>
      </p:sp>
      <p:sp>
        <p:nvSpPr>
          <p:cNvPr id="4" name="Slide Number Placeholder 3">
            <a:extLst>
              <a:ext uri="{FF2B5EF4-FFF2-40B4-BE49-F238E27FC236}">
                <a16:creationId xmlns:a16="http://schemas.microsoft.com/office/drawing/2014/main" id="{2E12CBD3-9581-A24B-8AB4-D33EFC7C549D}"/>
              </a:ext>
            </a:extLst>
          </p:cNvPr>
          <p:cNvSpPr>
            <a:spLocks noGrp="1"/>
          </p:cNvSpPr>
          <p:nvPr>
            <p:ph type="sldNum" sz="quarter" idx="14"/>
          </p:nvPr>
        </p:nvSpPr>
        <p:spPr/>
        <p:txBody>
          <a:bodyPr/>
          <a:lstStyle/>
          <a:p>
            <a:pPr>
              <a:defRPr/>
            </a:pPr>
            <a:fld id="{8F175D74-ED98-4489-9FB3-9363BDDBA762}" type="slidenum">
              <a:rPr lang="en-US" smtClean="0"/>
              <a:pPr>
                <a:defRPr/>
              </a:pPr>
              <a:t>10</a:t>
            </a:fld>
            <a:endParaRPr lang="en-US">
              <a:solidFill>
                <a:schemeClr val="bg1"/>
              </a:solidFill>
            </a:endParaRPr>
          </a:p>
        </p:txBody>
      </p:sp>
      <p:sp>
        <p:nvSpPr>
          <p:cNvPr id="5" name="Rectangle 4">
            <a:extLst>
              <a:ext uri="{FF2B5EF4-FFF2-40B4-BE49-F238E27FC236}">
                <a16:creationId xmlns:a16="http://schemas.microsoft.com/office/drawing/2014/main" id="{FE673B11-BA64-408F-A84C-367181603140}"/>
              </a:ext>
            </a:extLst>
          </p:cNvPr>
          <p:cNvSpPr/>
          <p:nvPr/>
        </p:nvSpPr>
        <p:spPr>
          <a:xfrm>
            <a:off x="8037405" y="5285761"/>
            <a:ext cx="4114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3E53F7D6-0637-4201-9F85-00DD50BEE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10535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56D7-7D4B-4592-8157-6AFE34D97228}"/>
              </a:ext>
            </a:extLst>
          </p:cNvPr>
          <p:cNvSpPr>
            <a:spLocks noGrp="1"/>
          </p:cNvSpPr>
          <p:nvPr>
            <p:ph type="title"/>
          </p:nvPr>
        </p:nvSpPr>
        <p:spPr/>
        <p:txBody>
          <a:bodyPr/>
          <a:lstStyle/>
          <a:p>
            <a:r>
              <a:rPr lang="en-US" sz="4000" dirty="0"/>
              <a:t>Standard CLEANING Process</a:t>
            </a:r>
          </a:p>
        </p:txBody>
      </p:sp>
      <p:sp>
        <p:nvSpPr>
          <p:cNvPr id="3" name="Slide Number Placeholder 2">
            <a:extLst>
              <a:ext uri="{FF2B5EF4-FFF2-40B4-BE49-F238E27FC236}">
                <a16:creationId xmlns:a16="http://schemas.microsoft.com/office/drawing/2014/main" id="{01499D60-C7BD-4540-90BB-7A8E718C02B6}"/>
              </a:ext>
            </a:extLst>
          </p:cNvPr>
          <p:cNvSpPr>
            <a:spLocks noGrp="1"/>
          </p:cNvSpPr>
          <p:nvPr>
            <p:ph type="sldNum" sz="quarter" idx="14"/>
          </p:nvPr>
        </p:nvSpPr>
        <p:spPr/>
        <p:txBody>
          <a:bodyPr/>
          <a:lstStyle/>
          <a:p>
            <a:pPr>
              <a:defRPr/>
            </a:pPr>
            <a:fld id="{7CED9217-CDA3-4A8F-9D34-294F4173BE10}" type="slidenum">
              <a:rPr lang="en-US" dirty="0" smtClean="0"/>
              <a:pPr>
                <a:defRPr/>
              </a:pPr>
              <a:t>11</a:t>
            </a:fld>
            <a:endParaRPr lang="en-US" dirty="0">
              <a:solidFill>
                <a:schemeClr val="bg1"/>
              </a:solidFill>
            </a:endParaRPr>
          </a:p>
        </p:txBody>
      </p:sp>
      <p:pic>
        <p:nvPicPr>
          <p:cNvPr id="4" name="Picture 3" descr="A picture containing text&#10;&#10;Description automatically generated">
            <a:extLst>
              <a:ext uri="{FF2B5EF4-FFF2-40B4-BE49-F238E27FC236}">
                <a16:creationId xmlns:a16="http://schemas.microsoft.com/office/drawing/2014/main" id="{57692AB2-3316-4150-A344-55ECFF0D2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35516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FBB0E2-BE33-4A1F-BAA3-8295A1347149}"/>
              </a:ext>
            </a:extLst>
          </p:cNvPr>
          <p:cNvSpPr/>
          <p:nvPr/>
        </p:nvSpPr>
        <p:spPr>
          <a:xfrm>
            <a:off x="10268203" y="990600"/>
            <a:ext cx="1415797" cy="857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5FF4D2-1CB1-4E7F-9ACB-1D06693BC966}"/>
              </a:ext>
            </a:extLst>
          </p:cNvPr>
          <p:cNvSpPr/>
          <p:nvPr/>
        </p:nvSpPr>
        <p:spPr>
          <a:xfrm>
            <a:off x="8382000" y="5791200"/>
            <a:ext cx="3733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E98514-8EA7-4DD3-BCB6-A100D0D94C3A}"/>
              </a:ext>
            </a:extLst>
          </p:cNvPr>
          <p:cNvSpPr>
            <a:spLocks noGrp="1"/>
          </p:cNvSpPr>
          <p:nvPr>
            <p:ph type="sldNum" sz="quarter" idx="14"/>
          </p:nvPr>
        </p:nvSpPr>
        <p:spPr/>
        <p:txBody>
          <a:bodyPr/>
          <a:lstStyle/>
          <a:p>
            <a:pPr>
              <a:defRPr/>
            </a:pPr>
            <a:fld id="{D7ADBC61-8976-4BA4-BD00-E6AEF3D2B9B8}" type="slidenum">
              <a:rPr lang="en-US" dirty="0" smtClean="0"/>
              <a:pPr>
                <a:defRPr/>
              </a:pPr>
              <a:t>12</a:t>
            </a:fld>
            <a:endParaRPr lang="en-US" dirty="0">
              <a:solidFill>
                <a:schemeClr val="bg1"/>
              </a:solidFill>
            </a:endParaRPr>
          </a:p>
        </p:txBody>
      </p:sp>
      <p:sp>
        <p:nvSpPr>
          <p:cNvPr id="11" name="Title 10">
            <a:extLst>
              <a:ext uri="{FF2B5EF4-FFF2-40B4-BE49-F238E27FC236}">
                <a16:creationId xmlns:a16="http://schemas.microsoft.com/office/drawing/2014/main" id="{24F50C07-8C50-41C1-8FA7-F2CAC3B1D65D}"/>
              </a:ext>
            </a:extLst>
          </p:cNvPr>
          <p:cNvSpPr>
            <a:spLocks noGrp="1"/>
          </p:cNvSpPr>
          <p:nvPr>
            <p:ph type="title"/>
          </p:nvPr>
        </p:nvSpPr>
        <p:spPr>
          <a:xfrm>
            <a:off x="508000" y="533400"/>
            <a:ext cx="4868011" cy="1314964"/>
          </a:xfrm>
        </p:spPr>
        <p:txBody>
          <a:bodyPr/>
          <a:lstStyle/>
          <a:p>
            <a:r>
              <a:rPr lang="en-US" dirty="0"/>
              <a:t>Standard Cleaning Process</a:t>
            </a:r>
          </a:p>
        </p:txBody>
      </p:sp>
      <p:pic>
        <p:nvPicPr>
          <p:cNvPr id="12" name="Picture 11" descr="A picture containing text&#10;&#10;Description automatically generated">
            <a:extLst>
              <a:ext uri="{FF2B5EF4-FFF2-40B4-BE49-F238E27FC236}">
                <a16:creationId xmlns:a16="http://schemas.microsoft.com/office/drawing/2014/main" id="{0A463D5C-A4ED-41D3-B1FE-7C2D4D37F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
        <p:nvSpPr>
          <p:cNvPr id="5" name="Rectangle 4">
            <a:extLst>
              <a:ext uri="{FF2B5EF4-FFF2-40B4-BE49-F238E27FC236}">
                <a16:creationId xmlns:a16="http://schemas.microsoft.com/office/drawing/2014/main" id="{F2114A20-09DB-113B-BBC8-DB2275FF180A}"/>
              </a:ext>
            </a:extLst>
          </p:cNvPr>
          <p:cNvSpPr/>
          <p:nvPr/>
        </p:nvSpPr>
        <p:spPr>
          <a:xfrm>
            <a:off x="8428446" y="5662758"/>
            <a:ext cx="3687354" cy="1119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F12F834-5F89-9543-51A0-ED13337CE20E}"/>
              </a:ext>
            </a:extLst>
          </p:cNvPr>
          <p:cNvSpPr>
            <a:spLocks noGrp="1"/>
          </p:cNvSpPr>
          <p:nvPr>
            <p:ph idx="1"/>
          </p:nvPr>
        </p:nvSpPr>
        <p:spPr>
          <a:xfrm>
            <a:off x="508000" y="1510922"/>
            <a:ext cx="4719320" cy="4243276"/>
          </a:xfrm>
          <a:solidFill>
            <a:schemeClr val="bg1"/>
          </a:solidFill>
        </p:spPr>
        <p:txBody>
          <a:bodyPr/>
          <a:lstStyle/>
          <a:p>
            <a:r>
              <a:rPr lang="en-US" dirty="0"/>
              <a:t>Clean from dirty to clean</a:t>
            </a:r>
          </a:p>
          <a:p>
            <a:r>
              <a:rPr lang="en-US" dirty="0"/>
              <a:t>Clean from top to bottom</a:t>
            </a:r>
          </a:p>
          <a:p>
            <a:r>
              <a:rPr lang="en-US" dirty="0"/>
              <a:t>Establish a pattern</a:t>
            </a:r>
          </a:p>
          <a:p>
            <a:r>
              <a:rPr lang="en-US" dirty="0"/>
              <a:t>Prevent contamination</a:t>
            </a:r>
          </a:p>
          <a:p>
            <a:pPr marL="0" indent="0">
              <a:buNone/>
            </a:pPr>
            <a:endParaRPr lang="en-US" dirty="0"/>
          </a:p>
          <a:p>
            <a:pPr marL="0" indent="0">
              <a:buNone/>
            </a:pPr>
            <a:r>
              <a:rPr lang="en-US" dirty="0"/>
              <a:t>Examples: </a:t>
            </a:r>
          </a:p>
          <a:p>
            <a:r>
              <a:rPr lang="en-US" dirty="0"/>
              <a:t>Begin with common surfaces (e.g., doorknobs) before moving to the resident area</a:t>
            </a:r>
          </a:p>
          <a:p>
            <a:r>
              <a:rPr lang="en-US" dirty="0"/>
              <a:t>Restrooms should be cleaned last</a:t>
            </a:r>
          </a:p>
          <a:p>
            <a:r>
              <a:rPr lang="en-US" dirty="0"/>
              <a:t>Clean bed rails before bed legs</a:t>
            </a:r>
          </a:p>
          <a:p>
            <a:endParaRPr lang="en-US" dirty="0"/>
          </a:p>
        </p:txBody>
      </p:sp>
      <p:pic>
        <p:nvPicPr>
          <p:cNvPr id="3" name="Picture 2" descr="cleaning process; clean to dirty, top to bottom, establish a pattern and prevent recontamination">
            <a:extLst>
              <a:ext uri="{FF2B5EF4-FFF2-40B4-BE49-F238E27FC236}">
                <a16:creationId xmlns:a16="http://schemas.microsoft.com/office/drawing/2014/main" id="{526900AE-DFA0-3AD8-C908-6F9AE68A83AF}"/>
              </a:ext>
            </a:extLst>
          </p:cNvPr>
          <p:cNvPicPr>
            <a:picLocks noChangeAspect="1"/>
          </p:cNvPicPr>
          <p:nvPr/>
        </p:nvPicPr>
        <p:blipFill rotWithShape="1">
          <a:blip r:embed="rId4"/>
          <a:srcRect l="23311" t="2951" r="4450" b="7568"/>
          <a:stretch/>
        </p:blipFill>
        <p:spPr>
          <a:xfrm>
            <a:off x="5584658" y="580673"/>
            <a:ext cx="5557244" cy="587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968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FBB0E2-BE33-4A1F-BAA3-8295A1347149}"/>
              </a:ext>
            </a:extLst>
          </p:cNvPr>
          <p:cNvSpPr/>
          <p:nvPr/>
        </p:nvSpPr>
        <p:spPr>
          <a:xfrm>
            <a:off x="10268203" y="990600"/>
            <a:ext cx="1415797" cy="857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5FF4D2-1CB1-4E7F-9ACB-1D06693BC966}"/>
              </a:ext>
            </a:extLst>
          </p:cNvPr>
          <p:cNvSpPr/>
          <p:nvPr/>
        </p:nvSpPr>
        <p:spPr>
          <a:xfrm>
            <a:off x="8382000" y="5791200"/>
            <a:ext cx="3733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E98514-8EA7-4DD3-BCB6-A100D0D94C3A}"/>
              </a:ext>
            </a:extLst>
          </p:cNvPr>
          <p:cNvSpPr>
            <a:spLocks noGrp="1"/>
          </p:cNvSpPr>
          <p:nvPr>
            <p:ph type="sldNum" sz="quarter" idx="14"/>
          </p:nvPr>
        </p:nvSpPr>
        <p:spPr/>
        <p:txBody>
          <a:bodyPr/>
          <a:lstStyle/>
          <a:p>
            <a:pPr>
              <a:defRPr/>
            </a:pPr>
            <a:fld id="{D7ADBC61-8976-4BA4-BD00-E6AEF3D2B9B8}" type="slidenum">
              <a:rPr lang="en-US" smtClean="0"/>
              <a:pPr>
                <a:defRPr/>
              </a:pPr>
              <a:t>13</a:t>
            </a:fld>
            <a:endParaRPr lang="en-US">
              <a:solidFill>
                <a:schemeClr val="bg1"/>
              </a:solidFill>
            </a:endParaRPr>
          </a:p>
        </p:txBody>
      </p:sp>
      <p:sp>
        <p:nvSpPr>
          <p:cNvPr id="11" name="Title 10">
            <a:extLst>
              <a:ext uri="{FF2B5EF4-FFF2-40B4-BE49-F238E27FC236}">
                <a16:creationId xmlns:a16="http://schemas.microsoft.com/office/drawing/2014/main" id="{24F50C07-8C50-41C1-8FA7-F2CAC3B1D65D}"/>
              </a:ext>
            </a:extLst>
          </p:cNvPr>
          <p:cNvSpPr>
            <a:spLocks noGrp="1"/>
          </p:cNvSpPr>
          <p:nvPr>
            <p:ph type="title"/>
          </p:nvPr>
        </p:nvSpPr>
        <p:spPr>
          <a:xfrm>
            <a:off x="508000" y="381000"/>
            <a:ext cx="10871200" cy="1143000"/>
          </a:xfrm>
        </p:spPr>
        <p:txBody>
          <a:bodyPr/>
          <a:lstStyle/>
          <a:p>
            <a:r>
              <a:rPr lang="en-US" dirty="0"/>
              <a:t>Standard Cleaning Process in a Resident Room </a:t>
            </a:r>
          </a:p>
        </p:txBody>
      </p:sp>
      <p:pic>
        <p:nvPicPr>
          <p:cNvPr id="12" name="Picture 11" descr="A picture containing text&#10;&#10;Description automatically generated">
            <a:extLst>
              <a:ext uri="{FF2B5EF4-FFF2-40B4-BE49-F238E27FC236}">
                <a16:creationId xmlns:a16="http://schemas.microsoft.com/office/drawing/2014/main" id="{0A463D5C-A4ED-41D3-B1FE-7C2D4D37F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pic>
        <p:nvPicPr>
          <p:cNvPr id="5" name="Picture 4" descr="cleaning process in resident room; shared equipment and common surfaces, items touched during patient care and patients and direct contact items">
            <a:extLst>
              <a:ext uri="{FF2B5EF4-FFF2-40B4-BE49-F238E27FC236}">
                <a16:creationId xmlns:a16="http://schemas.microsoft.com/office/drawing/2014/main" id="{86F765B4-8A5B-43F4-81C8-D4D191FA7FA1}"/>
              </a:ext>
            </a:extLst>
          </p:cNvPr>
          <p:cNvPicPr>
            <a:picLocks noChangeAspect="1"/>
          </p:cNvPicPr>
          <p:nvPr/>
        </p:nvPicPr>
        <p:blipFill>
          <a:blip r:embed="rId4"/>
          <a:stretch>
            <a:fillRect/>
          </a:stretch>
        </p:blipFill>
        <p:spPr>
          <a:xfrm>
            <a:off x="1616734" y="1295400"/>
            <a:ext cx="8958531" cy="5105400"/>
          </a:xfrm>
          <a:prstGeom prst="ellipse">
            <a:avLst/>
          </a:prstGeom>
          <a:ln>
            <a:noFill/>
          </a:ln>
          <a:effectLst>
            <a:softEdge rad="112500"/>
          </a:effectLst>
        </p:spPr>
      </p:pic>
    </p:spTree>
    <p:extLst>
      <p:ext uri="{BB962C8B-B14F-4D97-AF65-F5344CB8AC3E}">
        <p14:creationId xmlns:p14="http://schemas.microsoft.com/office/powerpoint/2010/main" val="337220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A531-C838-4692-9097-6307B25B95A5}"/>
              </a:ext>
            </a:extLst>
          </p:cNvPr>
          <p:cNvSpPr>
            <a:spLocks noGrp="1"/>
          </p:cNvSpPr>
          <p:nvPr>
            <p:ph type="title"/>
          </p:nvPr>
        </p:nvSpPr>
        <p:spPr>
          <a:xfrm>
            <a:off x="508001" y="807720"/>
            <a:ext cx="9830764" cy="1143000"/>
          </a:xfrm>
        </p:spPr>
        <p:txBody>
          <a:bodyPr/>
          <a:lstStyle/>
          <a:p>
            <a:r>
              <a:rPr lang="en-US" sz="3200" dirty="0"/>
              <a:t>Prepare to Clean! </a:t>
            </a:r>
          </a:p>
        </p:txBody>
      </p:sp>
      <p:sp>
        <p:nvSpPr>
          <p:cNvPr id="3" name="Content Placeholder 2">
            <a:extLst>
              <a:ext uri="{FF2B5EF4-FFF2-40B4-BE49-F238E27FC236}">
                <a16:creationId xmlns:a16="http://schemas.microsoft.com/office/drawing/2014/main" id="{DBAD81A3-6F1C-423B-BDF0-CF3084DFB187}"/>
              </a:ext>
            </a:extLst>
          </p:cNvPr>
          <p:cNvSpPr>
            <a:spLocks noGrp="1"/>
          </p:cNvSpPr>
          <p:nvPr>
            <p:ph idx="1"/>
          </p:nvPr>
        </p:nvSpPr>
        <p:spPr>
          <a:xfrm>
            <a:off x="639598" y="1905000"/>
            <a:ext cx="8504402" cy="4495799"/>
          </a:xfrm>
          <a:solidFill>
            <a:schemeClr val="bg1"/>
          </a:solidFill>
        </p:spPr>
        <p:txBody>
          <a:bodyPr/>
          <a:lstStyle/>
          <a:p>
            <a:pPr>
              <a:buFont typeface="Wingdings" panose="05000000000000000000" pitchFamily="2" charset="2"/>
              <a:buChar char="ü"/>
            </a:pPr>
            <a:r>
              <a:rPr lang="en-US" dirty="0"/>
              <a:t>Coordinate with nursing staff (or follow the facility schedule) on which rooms need to be cleaned and when they need to be cleaned </a:t>
            </a:r>
            <a:endParaRPr lang="en-US" dirty="0">
              <a:cs typeface="Calibri"/>
            </a:endParaRPr>
          </a:p>
          <a:p>
            <a:pPr>
              <a:buFont typeface="Wingdings" panose="05000000000000000000" pitchFamily="2" charset="2"/>
              <a:buChar char="ü"/>
            </a:pPr>
            <a:r>
              <a:rPr lang="en-US" dirty="0">
                <a:ea typeface="+mj-lt"/>
                <a:cs typeface="+mj-lt"/>
              </a:rPr>
              <a:t>Check isolation signage for required PPE and supplies</a:t>
            </a:r>
          </a:p>
          <a:p>
            <a:pPr>
              <a:buFont typeface="Wingdings" panose="05000000000000000000" pitchFamily="2" charset="2"/>
              <a:buChar char="ü"/>
            </a:pPr>
            <a:r>
              <a:rPr lang="en-US" dirty="0">
                <a:cs typeface="Calibri"/>
              </a:rPr>
              <a:t>Clean your hands before handling cleaning supplies</a:t>
            </a:r>
            <a:endParaRPr lang="en-US" dirty="0"/>
          </a:p>
          <a:p>
            <a:pPr>
              <a:buFont typeface="Wingdings" panose="05000000000000000000" pitchFamily="2" charset="2"/>
              <a:buChar char="ü"/>
            </a:pPr>
            <a:r>
              <a:rPr lang="en-US" dirty="0"/>
              <a:t>Stock supplies in the EVS cart (e.g., prepare the needed number of microfiber cleaning cloths)</a:t>
            </a:r>
            <a:endParaRPr lang="en-US" dirty="0">
              <a:cs typeface="Calibri"/>
            </a:endParaRPr>
          </a:p>
          <a:p>
            <a:pPr>
              <a:buFont typeface="Wingdings" panose="05000000000000000000" pitchFamily="2" charset="2"/>
              <a:buChar char="ü"/>
            </a:pPr>
            <a:r>
              <a:rPr lang="en-US" dirty="0"/>
              <a:t>Clean your hands and put on PPE based on the isolation signage</a:t>
            </a:r>
            <a:endParaRPr lang="en-US" dirty="0">
              <a:cs typeface="Calibri"/>
            </a:endParaRPr>
          </a:p>
          <a:p>
            <a:pPr marL="457200" lvl="1" indent="0">
              <a:buNone/>
            </a:pPr>
            <a:endParaRPr lang="en-US" dirty="0"/>
          </a:p>
        </p:txBody>
      </p:sp>
      <p:sp>
        <p:nvSpPr>
          <p:cNvPr id="4" name="Slide Number Placeholder 3">
            <a:extLst>
              <a:ext uri="{FF2B5EF4-FFF2-40B4-BE49-F238E27FC236}">
                <a16:creationId xmlns:a16="http://schemas.microsoft.com/office/drawing/2014/main" id="{FCF08609-5EC1-4EDF-A006-692B0C11916B}"/>
              </a:ext>
            </a:extLst>
          </p:cNvPr>
          <p:cNvSpPr>
            <a:spLocks noGrp="1"/>
          </p:cNvSpPr>
          <p:nvPr>
            <p:ph type="sldNum" sz="quarter" idx="14"/>
          </p:nvPr>
        </p:nvSpPr>
        <p:spPr/>
        <p:txBody>
          <a:bodyPr/>
          <a:lstStyle/>
          <a:p>
            <a:pPr>
              <a:defRPr/>
            </a:pPr>
            <a:fld id="{8F175D74-ED98-4489-9FB3-9363BDDBA762}" type="slidenum">
              <a:rPr lang="en-US" smtClean="0"/>
              <a:pPr>
                <a:defRPr/>
              </a:pPr>
              <a:t>14</a:t>
            </a:fld>
            <a:endParaRPr lang="en-US">
              <a:solidFill>
                <a:schemeClr val="bg1"/>
              </a:solidFill>
            </a:endParaRPr>
          </a:p>
        </p:txBody>
      </p:sp>
      <p:pic>
        <p:nvPicPr>
          <p:cNvPr id="5" name="Picture 4">
            <a:extLst>
              <a:ext uri="{FF2B5EF4-FFF2-40B4-BE49-F238E27FC236}">
                <a16:creationId xmlns:a16="http://schemas.microsoft.com/office/drawing/2014/main" id="{F13003B9-AE10-4671-9A17-41E16310AFEA}"/>
              </a:ext>
            </a:extLst>
          </p:cNvPr>
          <p:cNvPicPr>
            <a:picLocks noChangeAspect="1"/>
          </p:cNvPicPr>
          <p:nvPr/>
        </p:nvPicPr>
        <p:blipFill>
          <a:blip r:embed="rId3"/>
          <a:stretch>
            <a:fillRect/>
          </a:stretch>
        </p:blipFill>
        <p:spPr>
          <a:xfrm>
            <a:off x="9144000" y="2091097"/>
            <a:ext cx="2819400" cy="2861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1CA6CBA-33C1-494B-897F-805BE55CD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84525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C8AC-8916-45EA-8F63-AAEC8B6E3CF2}"/>
              </a:ext>
            </a:extLst>
          </p:cNvPr>
          <p:cNvSpPr>
            <a:spLocks noGrp="1"/>
          </p:cNvSpPr>
          <p:nvPr>
            <p:ph type="title"/>
          </p:nvPr>
        </p:nvSpPr>
        <p:spPr/>
        <p:txBody>
          <a:bodyPr/>
          <a:lstStyle/>
          <a:p>
            <a:r>
              <a:rPr lang="en-US" sz="3200" dirty="0"/>
              <a:t>Hand Hygiene and Glove Use</a:t>
            </a:r>
          </a:p>
        </p:txBody>
      </p:sp>
      <p:sp>
        <p:nvSpPr>
          <p:cNvPr id="3" name="Content Placeholder 2">
            <a:extLst>
              <a:ext uri="{FF2B5EF4-FFF2-40B4-BE49-F238E27FC236}">
                <a16:creationId xmlns:a16="http://schemas.microsoft.com/office/drawing/2014/main" id="{5DDE1E85-E34F-4995-887B-DF9B448F6B26}"/>
              </a:ext>
            </a:extLst>
          </p:cNvPr>
          <p:cNvSpPr>
            <a:spLocks noGrp="1"/>
          </p:cNvSpPr>
          <p:nvPr>
            <p:ph idx="1"/>
          </p:nvPr>
        </p:nvSpPr>
        <p:spPr>
          <a:xfrm>
            <a:off x="623455" y="1801092"/>
            <a:ext cx="7304221" cy="4325072"/>
          </a:xfrm>
        </p:spPr>
        <p:txBody>
          <a:bodyPr/>
          <a:lstStyle/>
          <a:p>
            <a:r>
              <a:rPr lang="en-US" dirty="0">
                <a:ea typeface="+mj-lt"/>
                <a:cs typeface="+mj-lt"/>
              </a:rPr>
              <a:t>Gloves are not a substitute for hand cleaning</a:t>
            </a:r>
            <a:endParaRPr lang="en-US" dirty="0"/>
          </a:p>
          <a:p>
            <a:r>
              <a:rPr lang="en-US" dirty="0"/>
              <a:t>Change gloves and clean your hands when moving from dirty to clean tasks (e.g., after cleaning the toilet, before getting the mop from the cart)</a:t>
            </a:r>
          </a:p>
          <a:p>
            <a:r>
              <a:rPr lang="en-US" dirty="0">
                <a:ea typeface="+mj-lt"/>
                <a:cs typeface="+mj-lt"/>
              </a:rPr>
              <a:t>Clean in-between every glove change</a:t>
            </a:r>
          </a:p>
          <a:p>
            <a:r>
              <a:rPr lang="en-US" dirty="0">
                <a:ea typeface="+mj-lt"/>
                <a:cs typeface="+mj-lt"/>
              </a:rPr>
              <a:t>Never reuse gloves</a:t>
            </a: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E8110FF7-7CDD-4A4C-B881-36A912C32079}"/>
              </a:ext>
            </a:extLst>
          </p:cNvPr>
          <p:cNvSpPr>
            <a:spLocks noGrp="1"/>
          </p:cNvSpPr>
          <p:nvPr>
            <p:ph type="sldNum" sz="quarter" idx="14"/>
          </p:nvPr>
        </p:nvSpPr>
        <p:spPr/>
        <p:txBody>
          <a:bodyPr/>
          <a:lstStyle/>
          <a:p>
            <a:pPr>
              <a:defRPr/>
            </a:pPr>
            <a:fld id="{8F175D74-ED98-4489-9FB3-9363BDDBA762}" type="slidenum">
              <a:rPr lang="en-US" smtClean="0"/>
              <a:pPr>
                <a:defRPr/>
              </a:pPr>
              <a:t>15</a:t>
            </a:fld>
            <a:endParaRPr lang="en-US">
              <a:solidFill>
                <a:schemeClr val="bg1"/>
              </a:solidFill>
            </a:endParaRPr>
          </a:p>
        </p:txBody>
      </p:sp>
      <p:pic>
        <p:nvPicPr>
          <p:cNvPr id="5" name="Picture 5">
            <a:extLst>
              <a:ext uri="{FF2B5EF4-FFF2-40B4-BE49-F238E27FC236}">
                <a16:creationId xmlns:a16="http://schemas.microsoft.com/office/drawing/2014/main" id="{DE249BA2-F0AC-0206-9B56-2E729C758749}"/>
              </a:ext>
            </a:extLst>
          </p:cNvPr>
          <p:cNvPicPr>
            <a:picLocks noChangeAspect="1"/>
          </p:cNvPicPr>
          <p:nvPr/>
        </p:nvPicPr>
        <p:blipFill>
          <a:blip r:embed="rId3"/>
          <a:stretch>
            <a:fillRect/>
          </a:stretch>
        </p:blipFill>
        <p:spPr>
          <a:xfrm>
            <a:off x="8164363" y="1721060"/>
            <a:ext cx="3468897" cy="3530899"/>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47C26BA3-0237-93FC-1CDE-33729E2A80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87740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99F6-1936-41E6-924E-58E937DF08D9}"/>
              </a:ext>
            </a:extLst>
          </p:cNvPr>
          <p:cNvSpPr>
            <a:spLocks noGrp="1"/>
          </p:cNvSpPr>
          <p:nvPr>
            <p:ph type="title"/>
          </p:nvPr>
        </p:nvSpPr>
        <p:spPr/>
        <p:txBody>
          <a:bodyPr/>
          <a:lstStyle/>
          <a:p>
            <a:r>
              <a:rPr lang="en-US" sz="3200" dirty="0"/>
              <a:t>Daily Room Cleaning Steps</a:t>
            </a:r>
          </a:p>
        </p:txBody>
      </p:sp>
      <p:sp>
        <p:nvSpPr>
          <p:cNvPr id="3" name="Content Placeholder 2">
            <a:extLst>
              <a:ext uri="{FF2B5EF4-FFF2-40B4-BE49-F238E27FC236}">
                <a16:creationId xmlns:a16="http://schemas.microsoft.com/office/drawing/2014/main" id="{F462A310-F139-4489-ADC0-D7BE8F5A2536}"/>
              </a:ext>
            </a:extLst>
          </p:cNvPr>
          <p:cNvSpPr>
            <a:spLocks noGrp="1"/>
          </p:cNvSpPr>
          <p:nvPr>
            <p:ph idx="1"/>
          </p:nvPr>
        </p:nvSpPr>
        <p:spPr>
          <a:xfrm>
            <a:off x="651164" y="1828800"/>
            <a:ext cx="10728036" cy="4144963"/>
          </a:xfrm>
          <a:solidFill>
            <a:schemeClr val="bg1"/>
          </a:solidFill>
        </p:spPr>
        <p:txBody>
          <a:bodyPr/>
          <a:lstStyle/>
          <a:p>
            <a:pPr>
              <a:buFont typeface="Wingdings" panose="05000000000000000000" pitchFamily="2" charset="2"/>
              <a:buChar char="ü"/>
            </a:pPr>
            <a:r>
              <a:rPr lang="en-US" dirty="0"/>
              <a:t>Follow facility’s standard cleaning process </a:t>
            </a:r>
          </a:p>
          <a:p>
            <a:pPr>
              <a:buFont typeface="Wingdings" panose="05000000000000000000" pitchFamily="2" charset="2"/>
              <a:buChar char="ü"/>
            </a:pPr>
            <a:r>
              <a:rPr lang="en-US" dirty="0">
                <a:cs typeface="Calibri"/>
              </a:rPr>
              <a:t>Remove trash and other items</a:t>
            </a:r>
            <a:endParaRPr lang="en-US" dirty="0"/>
          </a:p>
          <a:p>
            <a:pPr>
              <a:buFont typeface="Wingdings" panose="05000000000000000000" pitchFamily="2" charset="2"/>
              <a:buChar char="ü"/>
            </a:pPr>
            <a:r>
              <a:rPr lang="en-US" dirty="0"/>
              <a:t>Remove gloves and clean your hands when going from a dirty to a clean task</a:t>
            </a:r>
            <a:endParaRPr lang="en-US" dirty="0">
              <a:cs typeface="Calibri"/>
            </a:endParaRPr>
          </a:p>
          <a:p>
            <a:pPr>
              <a:buFont typeface="Wingdings" panose="05000000000000000000" pitchFamily="2" charset="2"/>
              <a:buChar char="ü"/>
            </a:pPr>
            <a:r>
              <a:rPr lang="en-US" dirty="0"/>
              <a:t>Change cleaning cloths between cleaning resident care areas, and when moving from a dirty to clean task</a:t>
            </a:r>
            <a:endParaRPr lang="en-US" dirty="0">
              <a:cs typeface="Calibri"/>
            </a:endParaRPr>
          </a:p>
          <a:p>
            <a:pPr>
              <a:buFont typeface="Wingdings" panose="05000000000000000000" pitchFamily="2" charset="2"/>
              <a:buChar char="ü"/>
            </a:pPr>
            <a:r>
              <a:rPr lang="en-US" dirty="0">
                <a:cs typeface="Calibri"/>
              </a:rPr>
              <a:t>Follow facility floor cleaning policy</a:t>
            </a:r>
            <a:endParaRPr lang="en-US" dirty="0"/>
          </a:p>
          <a:p>
            <a:pPr>
              <a:buFont typeface="Wingdings" panose="05000000000000000000" pitchFamily="2" charset="2"/>
              <a:buChar char="ü"/>
            </a:pPr>
            <a:r>
              <a:rPr lang="en-US" dirty="0"/>
              <a:t>Clean and disinfect supplies before placing them back on the cart</a:t>
            </a:r>
            <a:endParaRPr lang="en-US" dirty="0">
              <a:cs typeface="Calibri"/>
            </a:endParaRPr>
          </a:p>
          <a:p>
            <a:pPr>
              <a:buFont typeface="Wingdings" panose="05000000000000000000" pitchFamily="2" charset="2"/>
              <a:buChar char="ü"/>
            </a:pPr>
            <a:endParaRPr lang="en-US" dirty="0"/>
          </a:p>
        </p:txBody>
      </p:sp>
      <p:sp>
        <p:nvSpPr>
          <p:cNvPr id="4" name="Slide Number Placeholder 3">
            <a:extLst>
              <a:ext uri="{FF2B5EF4-FFF2-40B4-BE49-F238E27FC236}">
                <a16:creationId xmlns:a16="http://schemas.microsoft.com/office/drawing/2014/main" id="{6697DBBF-D896-4A5E-80C4-A75C2CB6BD2A}"/>
              </a:ext>
            </a:extLst>
          </p:cNvPr>
          <p:cNvSpPr>
            <a:spLocks noGrp="1"/>
          </p:cNvSpPr>
          <p:nvPr>
            <p:ph type="sldNum" sz="quarter" idx="14"/>
          </p:nvPr>
        </p:nvSpPr>
        <p:spPr/>
        <p:txBody>
          <a:bodyPr/>
          <a:lstStyle/>
          <a:p>
            <a:pPr>
              <a:defRPr/>
            </a:pPr>
            <a:fld id="{8F175D74-ED98-4489-9FB3-9363BDDBA762}" type="slidenum">
              <a:rPr lang="en-US" dirty="0" smtClean="0"/>
              <a:pPr>
                <a:defRPr/>
              </a:pPr>
              <a:t>16</a:t>
            </a:fld>
            <a:endParaRPr lang="en-US">
              <a:solidFill>
                <a:schemeClr val="bg1"/>
              </a:solidFill>
            </a:endParaRPr>
          </a:p>
        </p:txBody>
      </p:sp>
      <p:pic>
        <p:nvPicPr>
          <p:cNvPr id="6" name="Picture 5" descr="A picture containing text&#10;&#10;Description automatically generated">
            <a:extLst>
              <a:ext uri="{FF2B5EF4-FFF2-40B4-BE49-F238E27FC236}">
                <a16:creationId xmlns:a16="http://schemas.microsoft.com/office/drawing/2014/main" id="{D66DC8C1-788B-9713-17AF-409EC028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59744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7B43-4337-4D4F-99FB-A65671016575}"/>
              </a:ext>
            </a:extLst>
          </p:cNvPr>
          <p:cNvSpPr>
            <a:spLocks noGrp="1"/>
          </p:cNvSpPr>
          <p:nvPr>
            <p:ph type="title"/>
          </p:nvPr>
        </p:nvSpPr>
        <p:spPr/>
        <p:txBody>
          <a:bodyPr/>
          <a:lstStyle/>
          <a:p>
            <a:r>
              <a:rPr lang="en-US" sz="3200" dirty="0"/>
              <a:t>Terminal Room Cleaning</a:t>
            </a:r>
          </a:p>
        </p:txBody>
      </p:sp>
      <p:sp>
        <p:nvSpPr>
          <p:cNvPr id="3" name="Content Placeholder 2">
            <a:extLst>
              <a:ext uri="{FF2B5EF4-FFF2-40B4-BE49-F238E27FC236}">
                <a16:creationId xmlns:a16="http://schemas.microsoft.com/office/drawing/2014/main" id="{0E268B4F-9A27-4DD3-8A3B-837000F68D63}"/>
              </a:ext>
            </a:extLst>
          </p:cNvPr>
          <p:cNvSpPr>
            <a:spLocks noGrp="1"/>
          </p:cNvSpPr>
          <p:nvPr>
            <p:ph idx="1"/>
          </p:nvPr>
        </p:nvSpPr>
        <p:spPr>
          <a:xfrm>
            <a:off x="1024345" y="1683821"/>
            <a:ext cx="10591800" cy="4144963"/>
          </a:xfrm>
          <a:solidFill>
            <a:schemeClr val="bg1"/>
          </a:solidFill>
        </p:spPr>
        <p:txBody>
          <a:bodyPr/>
          <a:lstStyle/>
          <a:p>
            <a:pPr marL="0" indent="0">
              <a:buNone/>
            </a:pPr>
            <a:r>
              <a:rPr lang="en-US" b="1" dirty="0"/>
              <a:t>In addition to all steps in a daily room cleaning:</a:t>
            </a:r>
          </a:p>
          <a:p>
            <a:pPr>
              <a:buFont typeface="Wingdings" panose="05000000000000000000" pitchFamily="2" charset="2"/>
              <a:buChar char="ü"/>
            </a:pPr>
            <a:r>
              <a:rPr lang="en-US" dirty="0"/>
              <a:t>Work with CNA to remove the resident’s belongings before cleaning the room</a:t>
            </a:r>
            <a:endParaRPr lang="en-US" dirty="0">
              <a:cs typeface="Calibri"/>
            </a:endParaRPr>
          </a:p>
          <a:p>
            <a:pPr>
              <a:buFont typeface="Wingdings" panose="05000000000000000000" pitchFamily="2" charset="2"/>
              <a:buChar char="ü"/>
            </a:pPr>
            <a:r>
              <a:rPr lang="en-US" dirty="0"/>
              <a:t>Remove any paper and tape on walls or equipment</a:t>
            </a:r>
            <a:endParaRPr lang="en-US" dirty="0">
              <a:cs typeface="Calibri"/>
            </a:endParaRPr>
          </a:p>
          <a:p>
            <a:pPr>
              <a:buFont typeface="Wingdings" panose="05000000000000000000" pitchFamily="2" charset="2"/>
              <a:buChar char="ü"/>
            </a:pPr>
            <a:r>
              <a:rPr lang="en-US" dirty="0"/>
              <a:t>Discard disposable items if used (e.g., paper-based bedpans)</a:t>
            </a:r>
            <a:endParaRPr lang="en-US" dirty="0">
              <a:cs typeface="Calibri"/>
            </a:endParaRPr>
          </a:p>
          <a:p>
            <a:pPr>
              <a:buFont typeface="Wingdings" panose="05000000000000000000" pitchFamily="2" charset="2"/>
              <a:buChar char="ü"/>
            </a:pPr>
            <a:r>
              <a:rPr lang="en-US" dirty="0"/>
              <a:t>Send any reusable items to be reprocessed</a:t>
            </a:r>
            <a:endParaRPr lang="en-US" sz="1300" dirty="0">
              <a:cs typeface="Calibri"/>
            </a:endParaRPr>
          </a:p>
          <a:p>
            <a:pPr>
              <a:buFont typeface="Wingdings" panose="05000000000000000000" pitchFamily="2" charset="2"/>
              <a:buChar char="ü"/>
            </a:pPr>
            <a:r>
              <a:rPr lang="en-US" dirty="0">
                <a:latin typeface="Calibri"/>
                <a:cs typeface="Calibri"/>
              </a:rPr>
              <a:t>Clean the walls, blinds, or window curtains</a:t>
            </a:r>
          </a:p>
          <a:p>
            <a:pPr>
              <a:buFont typeface="Wingdings" panose="05000000000000000000" pitchFamily="2" charset="2"/>
              <a:buChar char="ü"/>
            </a:pPr>
            <a:r>
              <a:rPr lang="en-US" b="1" dirty="0"/>
              <a:t>For isolation room: </a:t>
            </a:r>
            <a:r>
              <a:rPr lang="en-US" dirty="0"/>
              <a:t>Discard any open supplies and replace the privacy curtain</a:t>
            </a:r>
            <a:endParaRPr lang="en-US" dirty="0">
              <a:cs typeface="Calibri"/>
            </a:endParaRPr>
          </a:p>
        </p:txBody>
      </p:sp>
      <p:sp>
        <p:nvSpPr>
          <p:cNvPr id="4" name="Slide Number Placeholder 3">
            <a:extLst>
              <a:ext uri="{FF2B5EF4-FFF2-40B4-BE49-F238E27FC236}">
                <a16:creationId xmlns:a16="http://schemas.microsoft.com/office/drawing/2014/main" id="{1FA4C495-5561-4D67-B93B-5E51950BEE99}"/>
              </a:ext>
            </a:extLst>
          </p:cNvPr>
          <p:cNvSpPr>
            <a:spLocks noGrp="1"/>
          </p:cNvSpPr>
          <p:nvPr>
            <p:ph type="sldNum" sz="quarter" idx="14"/>
          </p:nvPr>
        </p:nvSpPr>
        <p:spPr/>
        <p:txBody>
          <a:bodyPr/>
          <a:lstStyle/>
          <a:p>
            <a:pPr>
              <a:defRPr/>
            </a:pPr>
            <a:fld id="{8F175D74-ED98-4489-9FB3-9363BDDBA762}" type="slidenum">
              <a:rPr lang="en-US" smtClean="0"/>
              <a:pPr>
                <a:defRPr/>
              </a:pPr>
              <a:t>17</a:t>
            </a:fld>
            <a:endParaRPr lang="en-US">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9CE9E4C8-B6FB-4965-AC09-8C04ED01D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185495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5E86-04CE-458E-AB3F-B0DBB1CAFB89}"/>
              </a:ext>
            </a:extLst>
          </p:cNvPr>
          <p:cNvSpPr>
            <a:spLocks noGrp="1"/>
          </p:cNvSpPr>
          <p:nvPr>
            <p:ph type="title"/>
          </p:nvPr>
        </p:nvSpPr>
        <p:spPr/>
        <p:txBody>
          <a:bodyPr/>
          <a:lstStyle/>
          <a:p>
            <a:r>
              <a:rPr lang="en-US" sz="3200" dirty="0">
                <a:cs typeface="Calibri"/>
              </a:rPr>
              <a:t>Cleaning Considerations for All!</a:t>
            </a:r>
            <a:endParaRPr lang="en-US" sz="3200" dirty="0"/>
          </a:p>
        </p:txBody>
      </p:sp>
      <p:sp>
        <p:nvSpPr>
          <p:cNvPr id="3" name="Content Placeholder 2">
            <a:extLst>
              <a:ext uri="{FF2B5EF4-FFF2-40B4-BE49-F238E27FC236}">
                <a16:creationId xmlns:a16="http://schemas.microsoft.com/office/drawing/2014/main" id="{BAC34BD7-87A3-4444-B04A-C0898E86EFFE}"/>
              </a:ext>
            </a:extLst>
          </p:cNvPr>
          <p:cNvSpPr>
            <a:spLocks noGrp="1"/>
          </p:cNvSpPr>
          <p:nvPr>
            <p:ph idx="1"/>
          </p:nvPr>
        </p:nvSpPr>
        <p:spPr>
          <a:xfrm>
            <a:off x="665019" y="1884220"/>
            <a:ext cx="9088581" cy="4241944"/>
          </a:xfrm>
        </p:spPr>
        <p:txBody>
          <a:bodyPr/>
          <a:lstStyle/>
          <a:p>
            <a:r>
              <a:rPr lang="en-US" dirty="0"/>
              <a:t>Everyone plays a role in cleaning and disinfection</a:t>
            </a:r>
          </a:p>
          <a:p>
            <a:r>
              <a:rPr lang="en-US" dirty="0"/>
              <a:t>Clinical</a:t>
            </a:r>
            <a:r>
              <a:rPr lang="en-US" dirty="0">
                <a:ea typeface="+mj-lt"/>
                <a:cs typeface="+mj-lt"/>
              </a:rPr>
              <a:t> staff can remove resident's personal items so EVS can better focus on cleaning</a:t>
            </a:r>
            <a:endParaRPr lang="en-US" dirty="0"/>
          </a:p>
          <a:p>
            <a:r>
              <a:rPr lang="en-US" dirty="0"/>
              <a:t>Cleaning decreases germ bioburden in the room: The cleaner the room, the lower the chances of spreading germs. </a:t>
            </a:r>
            <a:endParaRPr lang="en-US" dirty="0">
              <a:cs typeface="Calibri"/>
            </a:endParaRPr>
          </a:p>
        </p:txBody>
      </p:sp>
      <p:sp>
        <p:nvSpPr>
          <p:cNvPr id="4" name="Slide Number Placeholder 3">
            <a:extLst>
              <a:ext uri="{FF2B5EF4-FFF2-40B4-BE49-F238E27FC236}">
                <a16:creationId xmlns:a16="http://schemas.microsoft.com/office/drawing/2014/main" id="{6B3170B5-E52F-44B2-BE93-D2919C5DCC80}"/>
              </a:ext>
            </a:extLst>
          </p:cNvPr>
          <p:cNvSpPr>
            <a:spLocks noGrp="1"/>
          </p:cNvSpPr>
          <p:nvPr>
            <p:ph type="sldNum" sz="quarter" idx="14"/>
          </p:nvPr>
        </p:nvSpPr>
        <p:spPr/>
        <p:txBody>
          <a:bodyPr/>
          <a:lstStyle/>
          <a:p>
            <a:pPr>
              <a:defRPr/>
            </a:pPr>
            <a:fld id="{8F175D74-ED98-4489-9FB3-9363BDDBA762}" type="slidenum">
              <a:rPr lang="en-US" smtClean="0"/>
              <a:pPr>
                <a:defRPr/>
              </a:pPr>
              <a:t>18</a:t>
            </a:fld>
            <a:endParaRPr lang="en-US">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466966AF-4BDC-0124-2F2A-B1CCAE7AC3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09626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8EF5-B651-4855-A9A9-63FC791B8D68}"/>
              </a:ext>
            </a:extLst>
          </p:cNvPr>
          <p:cNvSpPr>
            <a:spLocks noGrp="1"/>
          </p:cNvSpPr>
          <p:nvPr>
            <p:ph type="title"/>
          </p:nvPr>
        </p:nvSpPr>
        <p:spPr>
          <a:xfrm>
            <a:off x="203200" y="561616"/>
            <a:ext cx="2845068" cy="2343120"/>
          </a:xfrm>
        </p:spPr>
        <p:txBody>
          <a:bodyPr/>
          <a:lstStyle/>
          <a:p>
            <a:r>
              <a:rPr lang="en-US" dirty="0"/>
              <a:t>Cleaning a Single-Bed Room</a:t>
            </a:r>
          </a:p>
        </p:txBody>
      </p:sp>
      <p:sp>
        <p:nvSpPr>
          <p:cNvPr id="4" name="Slide Number Placeholder 3">
            <a:extLst>
              <a:ext uri="{FF2B5EF4-FFF2-40B4-BE49-F238E27FC236}">
                <a16:creationId xmlns:a16="http://schemas.microsoft.com/office/drawing/2014/main" id="{3EE98514-8EA7-4DD3-BCB6-A100D0D94C3A}"/>
              </a:ext>
            </a:extLst>
          </p:cNvPr>
          <p:cNvSpPr>
            <a:spLocks noGrp="1"/>
          </p:cNvSpPr>
          <p:nvPr>
            <p:ph type="sldNum" sz="quarter" idx="14"/>
          </p:nvPr>
        </p:nvSpPr>
        <p:spPr/>
        <p:txBody>
          <a:bodyPr/>
          <a:lstStyle/>
          <a:p>
            <a:pPr>
              <a:defRPr/>
            </a:pPr>
            <a:fld id="{D7ADBC61-8976-4BA4-BD00-E6AEF3D2B9B8}" type="slidenum">
              <a:rPr lang="en-US" dirty="0" smtClean="0"/>
              <a:pPr>
                <a:defRPr/>
              </a:pPr>
              <a:t>19</a:t>
            </a:fld>
            <a:endParaRPr lang="en-US">
              <a:solidFill>
                <a:schemeClr val="bg1"/>
              </a:solidFill>
            </a:endParaRPr>
          </a:p>
        </p:txBody>
      </p:sp>
      <p:pic>
        <p:nvPicPr>
          <p:cNvPr id="26" name="Picture 25" descr="A picture containing text&#10;&#10;Description automatically generated">
            <a:extLst>
              <a:ext uri="{FF2B5EF4-FFF2-40B4-BE49-F238E27FC236}">
                <a16:creationId xmlns:a16="http://schemas.microsoft.com/office/drawing/2014/main" id="{CF7EF292-AF5D-47AC-AB0D-9A9B6E4C3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7880" y="5700858"/>
            <a:ext cx="3752520" cy="1119042"/>
          </a:xfrm>
          <a:prstGeom prst="rect">
            <a:avLst/>
          </a:prstGeom>
        </p:spPr>
      </p:pic>
      <p:pic>
        <p:nvPicPr>
          <p:cNvPr id="17" name="Picture 17" descr="blueprint of a resident room">
            <a:extLst>
              <a:ext uri="{FF2B5EF4-FFF2-40B4-BE49-F238E27FC236}">
                <a16:creationId xmlns:a16="http://schemas.microsoft.com/office/drawing/2014/main" id="{86B4C355-AE13-9702-001B-F830B7AE70C6}"/>
              </a:ext>
            </a:extLst>
          </p:cNvPr>
          <p:cNvPicPr>
            <a:picLocks noChangeAspect="1"/>
          </p:cNvPicPr>
          <p:nvPr/>
        </p:nvPicPr>
        <p:blipFill>
          <a:blip r:embed="rId4"/>
          <a:stretch>
            <a:fillRect/>
          </a:stretch>
        </p:blipFill>
        <p:spPr>
          <a:xfrm>
            <a:off x="3068697" y="436687"/>
            <a:ext cx="9017940" cy="6379738"/>
          </a:xfrm>
          <a:prstGeom prst="rect">
            <a:avLst/>
          </a:prstGeom>
        </p:spPr>
      </p:pic>
    </p:spTree>
    <p:extLst>
      <p:ext uri="{BB962C8B-B14F-4D97-AF65-F5344CB8AC3E}">
        <p14:creationId xmlns:p14="http://schemas.microsoft.com/office/powerpoint/2010/main" val="61212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8E6D-29FC-4D76-B423-7381968FC211}"/>
              </a:ext>
            </a:extLst>
          </p:cNvPr>
          <p:cNvSpPr>
            <a:spLocks noGrp="1"/>
          </p:cNvSpPr>
          <p:nvPr>
            <p:ph type="title"/>
          </p:nvPr>
        </p:nvSpPr>
        <p:spPr/>
        <p:txBody>
          <a:bodyPr/>
          <a:lstStyle/>
          <a:p>
            <a:r>
              <a:rPr lang="en-US" dirty="0">
                <a:cs typeface="Calibri" panose="020F0502020204030204" pitchFamily="34" charset="0"/>
              </a:rPr>
              <a:t>Objectives</a:t>
            </a:r>
          </a:p>
        </p:txBody>
      </p:sp>
      <p:sp>
        <p:nvSpPr>
          <p:cNvPr id="3" name="Content Placeholder 2">
            <a:extLst>
              <a:ext uri="{FF2B5EF4-FFF2-40B4-BE49-F238E27FC236}">
                <a16:creationId xmlns:a16="http://schemas.microsoft.com/office/drawing/2014/main" id="{5AA4D948-CED8-4817-853C-0F9C8C5C121F}"/>
              </a:ext>
            </a:extLst>
          </p:cNvPr>
          <p:cNvSpPr>
            <a:spLocks noGrp="1"/>
          </p:cNvSpPr>
          <p:nvPr>
            <p:ph idx="1"/>
          </p:nvPr>
        </p:nvSpPr>
        <p:spPr/>
        <p:txBody>
          <a:bodyPr/>
          <a:lstStyle/>
          <a:p>
            <a:pPr>
              <a:spcAft>
                <a:spcPts val="600"/>
              </a:spcAft>
            </a:pPr>
            <a:r>
              <a:rPr lang="en-US" sz="2800" dirty="0">
                <a:latin typeface="Calibri"/>
                <a:ea typeface="+mj-lt"/>
                <a:cs typeface="Calibri"/>
              </a:rPr>
              <a:t>Describe the critical role of cleaning and disinfection</a:t>
            </a:r>
            <a:endParaRPr lang="en-US" sz="2800" dirty="0">
              <a:latin typeface="Calibri"/>
              <a:cs typeface="Calibri"/>
            </a:endParaRPr>
          </a:p>
          <a:p>
            <a:pPr>
              <a:spcBef>
                <a:spcPts val="0"/>
              </a:spcBef>
              <a:spcAft>
                <a:spcPts val="600"/>
              </a:spcAft>
            </a:pPr>
            <a:r>
              <a:rPr lang="en-US" sz="2800" dirty="0">
                <a:latin typeface="Calibri"/>
                <a:ea typeface="+mj-lt"/>
                <a:cs typeface="Calibri"/>
              </a:rPr>
              <a:t>Discuss daily and terminal cleaning processes</a:t>
            </a:r>
          </a:p>
          <a:p>
            <a:pPr>
              <a:spcAft>
                <a:spcPts val="600"/>
              </a:spcAft>
            </a:pPr>
            <a:r>
              <a:rPr lang="en-US" sz="2800" dirty="0">
                <a:latin typeface="Calibri"/>
                <a:ea typeface="+mj-lt"/>
                <a:cs typeface="Calibri"/>
              </a:rPr>
              <a:t>Use an environmental cleaning checklist </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23CBC88-70CC-41B2-A39B-16CED745558E}"/>
              </a:ext>
            </a:extLst>
          </p:cNvPr>
          <p:cNvSpPr>
            <a:spLocks noGrp="1"/>
          </p:cNvSpPr>
          <p:nvPr>
            <p:ph type="sldNum" sz="quarter" idx="14"/>
          </p:nvPr>
        </p:nvSpPr>
        <p:spPr/>
        <p:txBody>
          <a:bodyPr/>
          <a:lstStyle/>
          <a:p>
            <a:pPr>
              <a:defRPr/>
            </a:pPr>
            <a:fld id="{8F175D74-ED98-4489-9FB3-9363BDDBA762}" type="slidenum">
              <a:rPr lang="en-US" smtClean="0"/>
              <a:pPr>
                <a:defRPr/>
              </a:pPr>
              <a:t>2</a:t>
            </a:fld>
            <a:endParaRPr lang="en-US">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110C6EA5-F5C3-42EA-BB9D-6C899550F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8958"/>
            <a:ext cx="3752520" cy="1119042"/>
          </a:xfrm>
          <a:prstGeom prst="rect">
            <a:avLst/>
          </a:prstGeom>
        </p:spPr>
      </p:pic>
    </p:spTree>
    <p:extLst>
      <p:ext uri="{BB962C8B-B14F-4D97-AF65-F5344CB8AC3E}">
        <p14:creationId xmlns:p14="http://schemas.microsoft.com/office/powerpoint/2010/main" val="324271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42158-F210-63CD-79CB-2A62E4B7BC72}"/>
              </a:ext>
            </a:extLst>
          </p:cNvPr>
          <p:cNvSpPr/>
          <p:nvPr/>
        </p:nvSpPr>
        <p:spPr>
          <a:xfrm>
            <a:off x="-37629" y="-37630"/>
            <a:ext cx="12264571" cy="6923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E98514-8EA7-4DD3-BCB6-A100D0D94C3A}"/>
              </a:ext>
            </a:extLst>
          </p:cNvPr>
          <p:cNvSpPr>
            <a:spLocks noGrp="1"/>
          </p:cNvSpPr>
          <p:nvPr>
            <p:ph type="sldNum" sz="quarter" idx="14"/>
          </p:nvPr>
        </p:nvSpPr>
        <p:spPr/>
        <p:txBody>
          <a:bodyPr/>
          <a:lstStyle/>
          <a:p>
            <a:pPr>
              <a:defRPr/>
            </a:pPr>
            <a:fld id="{D7ADBC61-8976-4BA4-BD00-E6AEF3D2B9B8}" type="slidenum">
              <a:rPr lang="en-US" smtClean="0"/>
              <a:pPr>
                <a:defRPr/>
              </a:pPr>
              <a:t>20</a:t>
            </a:fld>
            <a:endParaRPr lang="en-US">
              <a:solidFill>
                <a:schemeClr val="bg1"/>
              </a:solidFill>
            </a:endParaRPr>
          </a:p>
        </p:txBody>
      </p:sp>
      <p:pic>
        <p:nvPicPr>
          <p:cNvPr id="8" name="Picture 8" descr="blueprint of a single resident room; process for cleaning resident's entryway and common area">
            <a:extLst>
              <a:ext uri="{FF2B5EF4-FFF2-40B4-BE49-F238E27FC236}">
                <a16:creationId xmlns:a16="http://schemas.microsoft.com/office/drawing/2014/main" id="{8B6BD433-29F1-A0BA-ED97-18B1481B6770}"/>
              </a:ext>
            </a:extLst>
          </p:cNvPr>
          <p:cNvPicPr>
            <a:picLocks noChangeAspect="1"/>
          </p:cNvPicPr>
          <p:nvPr/>
        </p:nvPicPr>
        <p:blipFill>
          <a:blip r:embed="rId3"/>
          <a:stretch>
            <a:fillRect/>
          </a:stretch>
        </p:blipFill>
        <p:spPr>
          <a:xfrm>
            <a:off x="1313543" y="64422"/>
            <a:ext cx="9572171" cy="6729156"/>
          </a:xfrm>
          <a:prstGeom prst="rect">
            <a:avLst/>
          </a:prstGeom>
        </p:spPr>
      </p:pic>
      <p:sp>
        <p:nvSpPr>
          <p:cNvPr id="3" name="Rectangle: Rounded Corners 2">
            <a:extLst>
              <a:ext uri="{FF2B5EF4-FFF2-40B4-BE49-F238E27FC236}">
                <a16:creationId xmlns:a16="http://schemas.microsoft.com/office/drawing/2014/main" id="{ECB1A217-F93A-664C-A9EC-BF279A9714B9}"/>
              </a:ext>
            </a:extLst>
          </p:cNvPr>
          <p:cNvSpPr/>
          <p:nvPr/>
        </p:nvSpPr>
        <p:spPr>
          <a:xfrm>
            <a:off x="1392027" y="70152"/>
            <a:ext cx="3519714" cy="6727372"/>
          </a:xfrm>
          <a:prstGeom prst="roundRect">
            <a:avLst/>
          </a:prstGeom>
          <a:solidFill>
            <a:srgbClr val="ED7D31">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18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42158-F210-63CD-79CB-2A62E4B7BC72}"/>
              </a:ext>
            </a:extLst>
          </p:cNvPr>
          <p:cNvSpPr/>
          <p:nvPr/>
        </p:nvSpPr>
        <p:spPr>
          <a:xfrm>
            <a:off x="-37629" y="-37630"/>
            <a:ext cx="12264571" cy="6923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E98514-8EA7-4DD3-BCB6-A100D0D94C3A}"/>
              </a:ext>
            </a:extLst>
          </p:cNvPr>
          <p:cNvSpPr>
            <a:spLocks noGrp="1"/>
          </p:cNvSpPr>
          <p:nvPr>
            <p:ph type="sldNum" sz="quarter" idx="14"/>
          </p:nvPr>
        </p:nvSpPr>
        <p:spPr/>
        <p:txBody>
          <a:bodyPr/>
          <a:lstStyle/>
          <a:p>
            <a:pPr>
              <a:defRPr/>
            </a:pPr>
            <a:fld id="{D7ADBC61-8976-4BA4-BD00-E6AEF3D2B9B8}" type="slidenum">
              <a:rPr lang="en-US" smtClean="0"/>
              <a:pPr>
                <a:defRPr/>
              </a:pPr>
              <a:t>21</a:t>
            </a:fld>
            <a:endParaRPr lang="en-US">
              <a:solidFill>
                <a:schemeClr val="bg1"/>
              </a:solidFill>
            </a:endParaRPr>
          </a:p>
        </p:txBody>
      </p:sp>
      <p:pic>
        <p:nvPicPr>
          <p:cNvPr id="8" name="Picture 8" descr="blueprint of a single resident room; process for cleaning near resident's bed">
            <a:extLst>
              <a:ext uri="{FF2B5EF4-FFF2-40B4-BE49-F238E27FC236}">
                <a16:creationId xmlns:a16="http://schemas.microsoft.com/office/drawing/2014/main" id="{8B6BD433-29F1-A0BA-ED97-18B1481B6770}"/>
              </a:ext>
            </a:extLst>
          </p:cNvPr>
          <p:cNvPicPr>
            <a:picLocks noChangeAspect="1"/>
          </p:cNvPicPr>
          <p:nvPr/>
        </p:nvPicPr>
        <p:blipFill>
          <a:blip r:embed="rId3"/>
          <a:stretch>
            <a:fillRect/>
          </a:stretch>
        </p:blipFill>
        <p:spPr>
          <a:xfrm>
            <a:off x="1313543" y="64422"/>
            <a:ext cx="9572171" cy="6729156"/>
          </a:xfrm>
          <a:prstGeom prst="rect">
            <a:avLst/>
          </a:prstGeom>
        </p:spPr>
      </p:pic>
      <p:sp>
        <p:nvSpPr>
          <p:cNvPr id="9" name="Rectangle: Rounded Corners 8">
            <a:extLst>
              <a:ext uri="{FF2B5EF4-FFF2-40B4-BE49-F238E27FC236}">
                <a16:creationId xmlns:a16="http://schemas.microsoft.com/office/drawing/2014/main" id="{14380BCE-4C4A-297F-448B-A085DCB2FB36}"/>
              </a:ext>
            </a:extLst>
          </p:cNvPr>
          <p:cNvSpPr/>
          <p:nvPr/>
        </p:nvSpPr>
        <p:spPr>
          <a:xfrm>
            <a:off x="6970620" y="60745"/>
            <a:ext cx="3820751" cy="4911743"/>
          </a:xfrm>
          <a:prstGeom prst="roundRect">
            <a:avLst/>
          </a:prstGeom>
          <a:solidFill>
            <a:srgbClr val="ED7D31">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32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42158-F210-63CD-79CB-2A62E4B7BC72}"/>
              </a:ext>
            </a:extLst>
          </p:cNvPr>
          <p:cNvSpPr/>
          <p:nvPr/>
        </p:nvSpPr>
        <p:spPr>
          <a:xfrm>
            <a:off x="-37629" y="-37630"/>
            <a:ext cx="12264571" cy="6923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E98514-8EA7-4DD3-BCB6-A100D0D94C3A}"/>
              </a:ext>
            </a:extLst>
          </p:cNvPr>
          <p:cNvSpPr>
            <a:spLocks noGrp="1"/>
          </p:cNvSpPr>
          <p:nvPr>
            <p:ph type="sldNum" sz="quarter" idx="14"/>
          </p:nvPr>
        </p:nvSpPr>
        <p:spPr/>
        <p:txBody>
          <a:bodyPr/>
          <a:lstStyle/>
          <a:p>
            <a:pPr>
              <a:defRPr/>
            </a:pPr>
            <a:fld id="{D7ADBC61-8976-4BA4-BD00-E6AEF3D2B9B8}" type="slidenum">
              <a:rPr lang="en-US" smtClean="0"/>
              <a:pPr>
                <a:defRPr/>
              </a:pPr>
              <a:t>22</a:t>
            </a:fld>
            <a:endParaRPr lang="en-US">
              <a:solidFill>
                <a:schemeClr val="bg1"/>
              </a:solidFill>
            </a:endParaRPr>
          </a:p>
        </p:txBody>
      </p:sp>
      <p:pic>
        <p:nvPicPr>
          <p:cNvPr id="8" name="Picture 8" descr="blueprint of a single resident room; process for cleaning resident's bathroom">
            <a:extLst>
              <a:ext uri="{FF2B5EF4-FFF2-40B4-BE49-F238E27FC236}">
                <a16:creationId xmlns:a16="http://schemas.microsoft.com/office/drawing/2014/main" id="{8B6BD433-29F1-A0BA-ED97-18B1481B6770}"/>
              </a:ext>
            </a:extLst>
          </p:cNvPr>
          <p:cNvPicPr>
            <a:picLocks noChangeAspect="1"/>
          </p:cNvPicPr>
          <p:nvPr/>
        </p:nvPicPr>
        <p:blipFill>
          <a:blip r:embed="rId3"/>
          <a:stretch>
            <a:fillRect/>
          </a:stretch>
        </p:blipFill>
        <p:spPr>
          <a:xfrm>
            <a:off x="1313543" y="64422"/>
            <a:ext cx="9572171" cy="6729156"/>
          </a:xfrm>
          <a:prstGeom prst="rect">
            <a:avLst/>
          </a:prstGeom>
        </p:spPr>
      </p:pic>
      <p:sp>
        <p:nvSpPr>
          <p:cNvPr id="3" name="Rectangle: Rounded Corners 2">
            <a:extLst>
              <a:ext uri="{FF2B5EF4-FFF2-40B4-BE49-F238E27FC236}">
                <a16:creationId xmlns:a16="http://schemas.microsoft.com/office/drawing/2014/main" id="{0FE5B060-3705-82C2-5045-C59D5EB2F3C5}"/>
              </a:ext>
            </a:extLst>
          </p:cNvPr>
          <p:cNvSpPr/>
          <p:nvPr/>
        </p:nvSpPr>
        <p:spPr>
          <a:xfrm>
            <a:off x="4657742" y="4736495"/>
            <a:ext cx="6146799" cy="2053772"/>
          </a:xfrm>
          <a:prstGeom prst="roundRect">
            <a:avLst/>
          </a:prstGeom>
          <a:solidFill>
            <a:srgbClr val="ED7D31">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49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42158-F210-63CD-79CB-2A62E4B7BC72}"/>
              </a:ext>
            </a:extLst>
          </p:cNvPr>
          <p:cNvSpPr/>
          <p:nvPr/>
        </p:nvSpPr>
        <p:spPr>
          <a:xfrm>
            <a:off x="-37629" y="-37630"/>
            <a:ext cx="12264571" cy="6923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E98514-8EA7-4DD3-BCB6-A100D0D94C3A}"/>
              </a:ext>
            </a:extLst>
          </p:cNvPr>
          <p:cNvSpPr>
            <a:spLocks noGrp="1"/>
          </p:cNvSpPr>
          <p:nvPr>
            <p:ph type="sldNum" sz="quarter" idx="14"/>
          </p:nvPr>
        </p:nvSpPr>
        <p:spPr/>
        <p:txBody>
          <a:bodyPr/>
          <a:lstStyle/>
          <a:p>
            <a:pPr>
              <a:defRPr/>
            </a:pPr>
            <a:fld id="{D7ADBC61-8976-4BA4-BD00-E6AEF3D2B9B8}" type="slidenum">
              <a:rPr lang="en-US" smtClean="0"/>
              <a:pPr>
                <a:defRPr/>
              </a:pPr>
              <a:t>23</a:t>
            </a:fld>
            <a:endParaRPr lang="en-US">
              <a:solidFill>
                <a:schemeClr val="bg1"/>
              </a:solidFill>
            </a:endParaRPr>
          </a:p>
        </p:txBody>
      </p:sp>
      <p:pic>
        <p:nvPicPr>
          <p:cNvPr id="8" name="Picture 8" descr="blueprint of a single resident room; process for cleaning. clean to dirty, top to bottom, establish a pattern and prevent recontamination  ">
            <a:extLst>
              <a:ext uri="{FF2B5EF4-FFF2-40B4-BE49-F238E27FC236}">
                <a16:creationId xmlns:a16="http://schemas.microsoft.com/office/drawing/2014/main" id="{8B6BD433-29F1-A0BA-ED97-18B1481B6770}"/>
              </a:ext>
            </a:extLst>
          </p:cNvPr>
          <p:cNvPicPr>
            <a:picLocks noChangeAspect="1"/>
          </p:cNvPicPr>
          <p:nvPr/>
        </p:nvPicPr>
        <p:blipFill>
          <a:blip r:embed="rId3"/>
          <a:stretch>
            <a:fillRect/>
          </a:stretch>
        </p:blipFill>
        <p:spPr>
          <a:xfrm>
            <a:off x="1313543" y="64422"/>
            <a:ext cx="9572171" cy="6729156"/>
          </a:xfrm>
          <a:prstGeom prst="rect">
            <a:avLst/>
          </a:prstGeom>
        </p:spPr>
      </p:pic>
    </p:spTree>
    <p:extLst>
      <p:ext uri="{BB962C8B-B14F-4D97-AF65-F5344CB8AC3E}">
        <p14:creationId xmlns:p14="http://schemas.microsoft.com/office/powerpoint/2010/main" val="684435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FF529-B199-0667-9C2E-E24251F1AF72}"/>
              </a:ext>
            </a:extLst>
          </p:cNvPr>
          <p:cNvSpPr/>
          <p:nvPr/>
        </p:nvSpPr>
        <p:spPr>
          <a:xfrm>
            <a:off x="7605485" y="5544457"/>
            <a:ext cx="4628444" cy="1288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58EF5-B651-4855-A9A9-63FC791B8D68}"/>
              </a:ext>
            </a:extLst>
          </p:cNvPr>
          <p:cNvSpPr>
            <a:spLocks noGrp="1"/>
          </p:cNvSpPr>
          <p:nvPr>
            <p:ph type="title"/>
          </p:nvPr>
        </p:nvSpPr>
        <p:spPr>
          <a:xfrm>
            <a:off x="203200" y="738692"/>
            <a:ext cx="2708527" cy="1998268"/>
          </a:xfrm>
        </p:spPr>
        <p:txBody>
          <a:bodyPr/>
          <a:lstStyle/>
          <a:p>
            <a:r>
              <a:rPr lang="en-US" dirty="0">
                <a:ea typeface="+mj-lt"/>
                <a:cs typeface="+mj-lt"/>
              </a:rPr>
              <a:t>Cleaning a Two-Bed Room</a:t>
            </a:r>
            <a:endParaRPr lang="en-US" dirty="0"/>
          </a:p>
          <a:p>
            <a:pPr algn="ctr"/>
            <a:endParaRPr lang="en-US" dirty="0">
              <a:cs typeface="Calibri"/>
            </a:endParaRPr>
          </a:p>
        </p:txBody>
      </p:sp>
      <p:pic>
        <p:nvPicPr>
          <p:cNvPr id="6" name="Picture 9" descr="blueprint of a multi-resident room; process for cleaning. clean to dirty, top to bottom, establish a pattern and prevent recontamination  ">
            <a:extLst>
              <a:ext uri="{FF2B5EF4-FFF2-40B4-BE49-F238E27FC236}">
                <a16:creationId xmlns:a16="http://schemas.microsoft.com/office/drawing/2014/main" id="{891DE2EF-48EC-9C9C-A5A3-826EE1DCEA8C}"/>
              </a:ext>
            </a:extLst>
          </p:cNvPr>
          <p:cNvPicPr>
            <a:picLocks noChangeAspect="1"/>
          </p:cNvPicPr>
          <p:nvPr/>
        </p:nvPicPr>
        <p:blipFill>
          <a:blip r:embed="rId3"/>
          <a:stretch>
            <a:fillRect/>
          </a:stretch>
        </p:blipFill>
        <p:spPr>
          <a:xfrm>
            <a:off x="2908770" y="370836"/>
            <a:ext cx="8848607" cy="6276255"/>
          </a:xfrm>
          <a:prstGeom prst="rect">
            <a:avLst/>
          </a:prstGeom>
        </p:spPr>
      </p:pic>
    </p:spTree>
    <p:extLst>
      <p:ext uri="{BB962C8B-B14F-4D97-AF65-F5344CB8AC3E}">
        <p14:creationId xmlns:p14="http://schemas.microsoft.com/office/powerpoint/2010/main" val="29780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FF529-B199-0667-9C2E-E24251F1AF72}"/>
              </a:ext>
            </a:extLst>
          </p:cNvPr>
          <p:cNvSpPr/>
          <p:nvPr/>
        </p:nvSpPr>
        <p:spPr>
          <a:xfrm>
            <a:off x="6675845" y="5543248"/>
            <a:ext cx="4628444" cy="1288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012131-B353-B559-BF3F-A54EDD1C063D}"/>
              </a:ext>
            </a:extLst>
          </p:cNvPr>
          <p:cNvSpPr/>
          <p:nvPr/>
        </p:nvSpPr>
        <p:spPr>
          <a:xfrm>
            <a:off x="0" y="0"/>
            <a:ext cx="12192000" cy="683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blueprint of a multi-resident room; process for cleaning resident's entryway and common area">
            <a:extLst>
              <a:ext uri="{FF2B5EF4-FFF2-40B4-BE49-F238E27FC236}">
                <a16:creationId xmlns:a16="http://schemas.microsoft.com/office/drawing/2014/main" id="{891DE2EF-48EC-9C9C-A5A3-826EE1DCEA8C}"/>
              </a:ext>
            </a:extLst>
          </p:cNvPr>
          <p:cNvPicPr>
            <a:picLocks noChangeAspect="1"/>
          </p:cNvPicPr>
          <p:nvPr/>
        </p:nvPicPr>
        <p:blipFill>
          <a:blip r:embed="rId3"/>
          <a:stretch>
            <a:fillRect/>
          </a:stretch>
        </p:blipFill>
        <p:spPr>
          <a:xfrm>
            <a:off x="1408810" y="104409"/>
            <a:ext cx="9374379" cy="6649182"/>
          </a:xfrm>
          <a:prstGeom prst="rect">
            <a:avLst/>
          </a:prstGeom>
        </p:spPr>
      </p:pic>
      <p:sp>
        <p:nvSpPr>
          <p:cNvPr id="14" name="Rectangle: Rounded Corners 13">
            <a:extLst>
              <a:ext uri="{FF2B5EF4-FFF2-40B4-BE49-F238E27FC236}">
                <a16:creationId xmlns:a16="http://schemas.microsoft.com/office/drawing/2014/main" id="{0932042B-AEE3-C9BF-EBFF-AD404D7A16EB}"/>
              </a:ext>
            </a:extLst>
          </p:cNvPr>
          <p:cNvSpPr/>
          <p:nvPr/>
        </p:nvSpPr>
        <p:spPr>
          <a:xfrm>
            <a:off x="1271731" y="3230880"/>
            <a:ext cx="9648535" cy="3398520"/>
          </a:xfrm>
          <a:prstGeom prst="roundRect">
            <a:avLst/>
          </a:prstGeom>
          <a:solidFill>
            <a:srgbClr val="ED7D31">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43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FF529-B199-0667-9C2E-E24251F1AF72}"/>
              </a:ext>
            </a:extLst>
          </p:cNvPr>
          <p:cNvSpPr/>
          <p:nvPr/>
        </p:nvSpPr>
        <p:spPr>
          <a:xfrm>
            <a:off x="7605485" y="5544457"/>
            <a:ext cx="4628444" cy="1288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7C8A146-2BA7-8DBD-8C1D-E57887D14692}"/>
              </a:ext>
            </a:extLst>
          </p:cNvPr>
          <p:cNvSpPr/>
          <p:nvPr/>
        </p:nvSpPr>
        <p:spPr>
          <a:xfrm>
            <a:off x="0" y="0"/>
            <a:ext cx="12192000" cy="683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descr="blueprint of a multi-resident room; process for cleaning around resident's bed">
            <a:extLst>
              <a:ext uri="{FF2B5EF4-FFF2-40B4-BE49-F238E27FC236}">
                <a16:creationId xmlns:a16="http://schemas.microsoft.com/office/drawing/2014/main" id="{09BCAA2E-EC81-7E19-556D-80953C98A4B3}"/>
              </a:ext>
            </a:extLst>
          </p:cNvPr>
          <p:cNvPicPr>
            <a:picLocks noChangeAspect="1"/>
          </p:cNvPicPr>
          <p:nvPr/>
        </p:nvPicPr>
        <p:blipFill>
          <a:blip r:embed="rId3"/>
          <a:stretch>
            <a:fillRect/>
          </a:stretch>
        </p:blipFill>
        <p:spPr>
          <a:xfrm>
            <a:off x="1408810" y="104409"/>
            <a:ext cx="9374379" cy="6649182"/>
          </a:xfrm>
          <a:prstGeom prst="rect">
            <a:avLst/>
          </a:prstGeom>
        </p:spPr>
      </p:pic>
      <p:sp>
        <p:nvSpPr>
          <p:cNvPr id="16" name="Rectangle: Rounded Corners 15">
            <a:extLst>
              <a:ext uri="{FF2B5EF4-FFF2-40B4-BE49-F238E27FC236}">
                <a16:creationId xmlns:a16="http://schemas.microsoft.com/office/drawing/2014/main" id="{69E4DE9E-4D47-4643-AB2B-3D09B02EEE3F}"/>
              </a:ext>
            </a:extLst>
          </p:cNvPr>
          <p:cNvSpPr/>
          <p:nvPr/>
        </p:nvSpPr>
        <p:spPr>
          <a:xfrm>
            <a:off x="7313514" y="24729"/>
            <a:ext cx="3721928" cy="3203880"/>
          </a:xfrm>
          <a:prstGeom prst="roundRect">
            <a:avLst/>
          </a:prstGeom>
          <a:solidFill>
            <a:srgbClr val="ED7D31">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80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FF529-B199-0667-9C2E-E24251F1AF72}"/>
              </a:ext>
            </a:extLst>
          </p:cNvPr>
          <p:cNvSpPr/>
          <p:nvPr/>
        </p:nvSpPr>
        <p:spPr>
          <a:xfrm>
            <a:off x="7605485" y="5544457"/>
            <a:ext cx="4628444" cy="1288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9D1121-AAF5-BD39-BFCB-73E5545600A9}"/>
              </a:ext>
            </a:extLst>
          </p:cNvPr>
          <p:cNvSpPr/>
          <p:nvPr/>
        </p:nvSpPr>
        <p:spPr>
          <a:xfrm>
            <a:off x="0" y="0"/>
            <a:ext cx="12192000" cy="683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descr="blueprint of a multi-resident room; process for cleaning resident's entryway and common area">
            <a:extLst>
              <a:ext uri="{FF2B5EF4-FFF2-40B4-BE49-F238E27FC236}">
                <a16:creationId xmlns:a16="http://schemas.microsoft.com/office/drawing/2014/main" id="{91117D0A-E15F-D3F4-414D-75F111DAC9E3}"/>
              </a:ext>
            </a:extLst>
          </p:cNvPr>
          <p:cNvPicPr>
            <a:picLocks noChangeAspect="1"/>
          </p:cNvPicPr>
          <p:nvPr/>
        </p:nvPicPr>
        <p:blipFill>
          <a:blip r:embed="rId3"/>
          <a:stretch>
            <a:fillRect/>
          </a:stretch>
        </p:blipFill>
        <p:spPr>
          <a:xfrm>
            <a:off x="1408810" y="104409"/>
            <a:ext cx="9374379" cy="6649182"/>
          </a:xfrm>
          <a:prstGeom prst="rect">
            <a:avLst/>
          </a:prstGeom>
        </p:spPr>
      </p:pic>
      <p:sp>
        <p:nvSpPr>
          <p:cNvPr id="7" name="Rectangle: Rounded Corners 6">
            <a:extLst>
              <a:ext uri="{FF2B5EF4-FFF2-40B4-BE49-F238E27FC236}">
                <a16:creationId xmlns:a16="http://schemas.microsoft.com/office/drawing/2014/main" id="{3ABB1C7F-9B77-4924-7EFE-67B74CAFC6E3}"/>
              </a:ext>
            </a:extLst>
          </p:cNvPr>
          <p:cNvSpPr/>
          <p:nvPr/>
        </p:nvSpPr>
        <p:spPr>
          <a:xfrm>
            <a:off x="3671154" y="103200"/>
            <a:ext cx="3263046" cy="3036240"/>
          </a:xfrm>
          <a:prstGeom prst="roundRect">
            <a:avLst/>
          </a:prstGeom>
          <a:solidFill>
            <a:srgbClr val="ED7D31">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07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FF529-B199-0667-9C2E-E24251F1AF72}"/>
              </a:ext>
            </a:extLst>
          </p:cNvPr>
          <p:cNvSpPr/>
          <p:nvPr/>
        </p:nvSpPr>
        <p:spPr>
          <a:xfrm>
            <a:off x="7605485" y="5544457"/>
            <a:ext cx="4628444" cy="1288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E372A9-B1C5-5C08-2D1D-36DA61C235D8}"/>
              </a:ext>
            </a:extLst>
          </p:cNvPr>
          <p:cNvSpPr/>
          <p:nvPr/>
        </p:nvSpPr>
        <p:spPr>
          <a:xfrm>
            <a:off x="0" y="0"/>
            <a:ext cx="12192000" cy="683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9" descr="blueprint of a multi-resident room; process for cleaning resident's bathroom">
            <a:extLst>
              <a:ext uri="{FF2B5EF4-FFF2-40B4-BE49-F238E27FC236}">
                <a16:creationId xmlns:a16="http://schemas.microsoft.com/office/drawing/2014/main" id="{801D8BD2-0D8A-86EE-12B9-D05C24DDBD3D}"/>
              </a:ext>
            </a:extLst>
          </p:cNvPr>
          <p:cNvPicPr>
            <a:picLocks noChangeAspect="1"/>
          </p:cNvPicPr>
          <p:nvPr/>
        </p:nvPicPr>
        <p:blipFill>
          <a:blip r:embed="rId3"/>
          <a:stretch>
            <a:fillRect/>
          </a:stretch>
        </p:blipFill>
        <p:spPr>
          <a:xfrm>
            <a:off x="1408810" y="104409"/>
            <a:ext cx="9374379" cy="6649182"/>
          </a:xfrm>
          <a:prstGeom prst="rect">
            <a:avLst/>
          </a:prstGeom>
        </p:spPr>
      </p:pic>
      <p:sp>
        <p:nvSpPr>
          <p:cNvPr id="4" name="Rectangle: Rounded Corners 3">
            <a:extLst>
              <a:ext uri="{FF2B5EF4-FFF2-40B4-BE49-F238E27FC236}">
                <a16:creationId xmlns:a16="http://schemas.microsoft.com/office/drawing/2014/main" id="{CD4F0830-B60C-DBEC-BC7E-970A3F85AB21}"/>
              </a:ext>
            </a:extLst>
          </p:cNvPr>
          <p:cNvSpPr/>
          <p:nvPr/>
        </p:nvSpPr>
        <p:spPr>
          <a:xfrm>
            <a:off x="1408811" y="103200"/>
            <a:ext cx="2477390" cy="3432480"/>
          </a:xfrm>
          <a:prstGeom prst="roundRect">
            <a:avLst/>
          </a:prstGeom>
          <a:solidFill>
            <a:srgbClr val="ED7D31">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870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0F917-5612-28C8-AA16-1614ED88D191}"/>
              </a:ext>
            </a:extLst>
          </p:cNvPr>
          <p:cNvSpPr/>
          <p:nvPr/>
        </p:nvSpPr>
        <p:spPr>
          <a:xfrm>
            <a:off x="0" y="0"/>
            <a:ext cx="12192000" cy="683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blueprint of a multi-resident room; process for cleaning resident's room by zones">
            <a:extLst>
              <a:ext uri="{FF2B5EF4-FFF2-40B4-BE49-F238E27FC236}">
                <a16:creationId xmlns:a16="http://schemas.microsoft.com/office/drawing/2014/main" id="{B3DC1BBC-5EFB-B989-9F62-A149F389DE14}"/>
              </a:ext>
            </a:extLst>
          </p:cNvPr>
          <p:cNvPicPr>
            <a:picLocks noChangeAspect="1"/>
          </p:cNvPicPr>
          <p:nvPr/>
        </p:nvPicPr>
        <p:blipFill>
          <a:blip r:embed="rId3"/>
          <a:stretch>
            <a:fillRect/>
          </a:stretch>
        </p:blipFill>
        <p:spPr>
          <a:xfrm>
            <a:off x="1408810" y="104409"/>
            <a:ext cx="9374379" cy="6649182"/>
          </a:xfrm>
          <a:prstGeom prst="rect">
            <a:avLst/>
          </a:prstGeom>
        </p:spPr>
      </p:pic>
      <p:sp>
        <p:nvSpPr>
          <p:cNvPr id="5" name="Rectangle: Rounded Corners 4">
            <a:extLst>
              <a:ext uri="{FF2B5EF4-FFF2-40B4-BE49-F238E27FC236}">
                <a16:creationId xmlns:a16="http://schemas.microsoft.com/office/drawing/2014/main" id="{4C0F69E5-DDAF-38EC-D6B0-D48143F3EA76}"/>
              </a:ext>
            </a:extLst>
          </p:cNvPr>
          <p:cNvSpPr/>
          <p:nvPr/>
        </p:nvSpPr>
        <p:spPr>
          <a:xfrm>
            <a:off x="7495804" y="102138"/>
            <a:ext cx="3168494" cy="30614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FDC2020-C376-2293-33B4-5D98DCC7DC18}"/>
              </a:ext>
            </a:extLst>
          </p:cNvPr>
          <p:cNvSpPr/>
          <p:nvPr/>
        </p:nvSpPr>
        <p:spPr>
          <a:xfrm>
            <a:off x="3836954" y="133381"/>
            <a:ext cx="3168494" cy="30614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0B4B43-BF17-D6ED-A0A9-455EF83F57F7}"/>
              </a:ext>
            </a:extLst>
          </p:cNvPr>
          <p:cNvSpPr/>
          <p:nvPr/>
        </p:nvSpPr>
        <p:spPr>
          <a:xfrm>
            <a:off x="1524000" y="3223772"/>
            <a:ext cx="9251931" cy="337514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91B414-3B5C-744C-BF47-26D80480DE88}"/>
              </a:ext>
            </a:extLst>
          </p:cNvPr>
          <p:cNvSpPr/>
          <p:nvPr/>
        </p:nvSpPr>
        <p:spPr>
          <a:xfrm>
            <a:off x="1524000" y="145141"/>
            <a:ext cx="2286000" cy="30614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00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30CF226-479E-4B04-AC50-84298C24A333}"/>
              </a:ext>
            </a:extLst>
          </p:cNvPr>
          <p:cNvPicPr>
            <a:picLocks noChangeAspect="1"/>
          </p:cNvPicPr>
          <p:nvPr/>
        </p:nvPicPr>
        <p:blipFill>
          <a:blip r:embed="rId3"/>
          <a:stretch>
            <a:fillRect/>
          </a:stretch>
        </p:blipFill>
        <p:spPr>
          <a:xfrm>
            <a:off x="8305800" y="5764765"/>
            <a:ext cx="3784600" cy="994736"/>
          </a:xfrm>
          <a:prstGeom prst="rect">
            <a:avLst/>
          </a:prstGeom>
        </p:spPr>
      </p:pic>
      <p:sp>
        <p:nvSpPr>
          <p:cNvPr id="2" name="Title 1">
            <a:extLst>
              <a:ext uri="{FF2B5EF4-FFF2-40B4-BE49-F238E27FC236}">
                <a16:creationId xmlns:a16="http://schemas.microsoft.com/office/drawing/2014/main" id="{B8988081-7EE5-4B51-A105-09AAEA190CDF}"/>
              </a:ext>
            </a:extLst>
          </p:cNvPr>
          <p:cNvSpPr>
            <a:spLocks noGrp="1"/>
          </p:cNvSpPr>
          <p:nvPr>
            <p:ph type="title"/>
          </p:nvPr>
        </p:nvSpPr>
        <p:spPr/>
        <p:txBody>
          <a:bodyPr/>
          <a:lstStyle/>
          <a:p>
            <a:r>
              <a:rPr lang="en-US" dirty="0">
                <a:cs typeface="Calibri" panose="020F0502020204030204" pitchFamily="34" charset="0"/>
              </a:rPr>
              <a:t>Why Do Cleaning and Disinfection Matter?</a:t>
            </a:r>
          </a:p>
        </p:txBody>
      </p:sp>
      <p:sp>
        <p:nvSpPr>
          <p:cNvPr id="4" name="Slide Number Placeholder 3">
            <a:extLst>
              <a:ext uri="{FF2B5EF4-FFF2-40B4-BE49-F238E27FC236}">
                <a16:creationId xmlns:a16="http://schemas.microsoft.com/office/drawing/2014/main" id="{BA5E79EE-F8AB-4F8D-A750-5190D99CD677}"/>
              </a:ext>
            </a:extLst>
          </p:cNvPr>
          <p:cNvSpPr>
            <a:spLocks noGrp="1"/>
          </p:cNvSpPr>
          <p:nvPr>
            <p:ph type="sldNum" sz="quarter" idx="14"/>
          </p:nvPr>
        </p:nvSpPr>
        <p:spPr/>
        <p:txBody>
          <a:bodyPr/>
          <a:lstStyle/>
          <a:p>
            <a:pPr>
              <a:defRPr/>
            </a:pPr>
            <a:fld id="{8F175D74-ED98-4489-9FB3-9363BDDBA762}" type="slidenum">
              <a:rPr lang="en-US" smtClean="0"/>
              <a:pPr>
                <a:defRPr/>
              </a:pPr>
              <a:t>3</a:t>
            </a:fld>
            <a:endParaRPr lang="en-US">
              <a:solidFill>
                <a:schemeClr val="bg1"/>
              </a:solidFill>
            </a:endParaRPr>
          </a:p>
        </p:txBody>
      </p:sp>
      <p:sp>
        <p:nvSpPr>
          <p:cNvPr id="5" name="TextBox 4"/>
          <p:cNvSpPr txBox="1"/>
          <p:nvPr/>
        </p:nvSpPr>
        <p:spPr>
          <a:xfrm>
            <a:off x="508000" y="1878009"/>
            <a:ext cx="10388600" cy="250530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800" b="0" dirty="0">
                <a:latin typeface="Calibri" panose="020F0502020204030204" pitchFamily="34" charset="0"/>
                <a:cs typeface="Calibri" panose="020F0502020204030204" pitchFamily="34" charset="0"/>
              </a:rPr>
              <a:t>Germs are present everywhere</a:t>
            </a:r>
            <a:r>
              <a:rPr lang="en-US" sz="2800" b="0" strike="noStrike" dirty="0">
                <a:latin typeface="Calibri" panose="020F0502020204030204" pitchFamily="34" charset="0"/>
                <a:cs typeface="Calibri" panose="020F0502020204030204" pitchFamily="34" charset="0"/>
              </a:rPr>
              <a:t> including</a:t>
            </a:r>
            <a:r>
              <a:rPr lang="en-US" sz="2800" b="0" dirty="0">
                <a:latin typeface="Calibri" panose="020F0502020204030204" pitchFamily="34" charset="0"/>
                <a:cs typeface="Calibri" panose="020F0502020204030204" pitchFamily="34" charset="0"/>
              </a:rPr>
              <a:t> objects and surfaces in the resident’s room</a:t>
            </a:r>
          </a:p>
          <a:p>
            <a:pPr marL="342900" indent="-342900">
              <a:spcBef>
                <a:spcPct val="30000"/>
              </a:spcBef>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Germs are a source of infection</a:t>
            </a:r>
          </a:p>
          <a:p>
            <a:pPr marL="342900" indent="-342900">
              <a:spcBef>
                <a:spcPct val="30000"/>
              </a:spcBef>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Improper</a:t>
            </a:r>
            <a:r>
              <a:rPr lang="en-US" sz="2800" dirty="0">
                <a:effectLst/>
                <a:latin typeface="Calibri" panose="020F0502020204030204" pitchFamily="34" charset="0"/>
                <a:cs typeface="Calibri" panose="020F0502020204030204" pitchFamily="34" charset="0"/>
              </a:rPr>
              <a:t> cleaning and disinfection allows germs to spread leading to more infections </a:t>
            </a:r>
            <a:endParaRPr lang="en-US" sz="2800" b="0" dirty="0">
              <a:latin typeface="Calibri" panose="020F0502020204030204" pitchFamily="34" charset="0"/>
              <a:cs typeface="Calibri" panose="020F0502020204030204" pitchFamily="34" charset="0"/>
            </a:endParaRPr>
          </a:p>
        </p:txBody>
      </p:sp>
      <p:pic>
        <p:nvPicPr>
          <p:cNvPr id="20" name="Picture 19" descr="A picture containing text&#10;&#10;Description automatically generated">
            <a:extLst>
              <a:ext uri="{FF2B5EF4-FFF2-40B4-BE49-F238E27FC236}">
                <a16:creationId xmlns:a16="http://schemas.microsoft.com/office/drawing/2014/main" id="{B28F8E82-3B60-45A8-A8EE-CC29D32A9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446" y="5738958"/>
            <a:ext cx="3752520" cy="1119042"/>
          </a:xfrm>
          <a:prstGeom prst="rect">
            <a:avLst/>
          </a:prstGeom>
        </p:spPr>
      </p:pic>
    </p:spTree>
    <p:extLst>
      <p:ext uri="{BB962C8B-B14F-4D97-AF65-F5344CB8AC3E}">
        <p14:creationId xmlns:p14="http://schemas.microsoft.com/office/powerpoint/2010/main" val="384416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F79699-117B-CEDF-CAFC-A470D8E6BD53}"/>
              </a:ext>
            </a:extLst>
          </p:cNvPr>
          <p:cNvSpPr/>
          <p:nvPr/>
        </p:nvSpPr>
        <p:spPr>
          <a:xfrm>
            <a:off x="0" y="0"/>
            <a:ext cx="12192000" cy="683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9" descr="blueprint of a multi-resident room; process for cleaning resident's room by zones; specifically by beds">
            <a:extLst>
              <a:ext uri="{FF2B5EF4-FFF2-40B4-BE49-F238E27FC236}">
                <a16:creationId xmlns:a16="http://schemas.microsoft.com/office/drawing/2014/main" id="{832E5BDD-A2E6-721A-5C3F-F5C3E08B2597}"/>
              </a:ext>
            </a:extLst>
          </p:cNvPr>
          <p:cNvPicPr>
            <a:picLocks noChangeAspect="1"/>
          </p:cNvPicPr>
          <p:nvPr/>
        </p:nvPicPr>
        <p:blipFill>
          <a:blip r:embed="rId3"/>
          <a:stretch>
            <a:fillRect/>
          </a:stretch>
        </p:blipFill>
        <p:spPr>
          <a:xfrm>
            <a:off x="1408810" y="104409"/>
            <a:ext cx="9374379" cy="6649182"/>
          </a:xfrm>
          <a:prstGeom prst="rect">
            <a:avLst/>
          </a:prstGeom>
        </p:spPr>
      </p:pic>
      <p:sp>
        <p:nvSpPr>
          <p:cNvPr id="17" name="Rectangle: Rounded Corners 16">
            <a:extLst>
              <a:ext uri="{FF2B5EF4-FFF2-40B4-BE49-F238E27FC236}">
                <a16:creationId xmlns:a16="http://schemas.microsoft.com/office/drawing/2014/main" id="{0129FF1E-A9BB-11E5-EC19-FEABB0CC3F28}"/>
              </a:ext>
            </a:extLst>
          </p:cNvPr>
          <p:cNvSpPr/>
          <p:nvPr/>
        </p:nvSpPr>
        <p:spPr>
          <a:xfrm>
            <a:off x="7495804" y="102138"/>
            <a:ext cx="3168494" cy="30614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9040F53-82ED-A2DD-0B78-682E6DF8A986}"/>
              </a:ext>
            </a:extLst>
          </p:cNvPr>
          <p:cNvSpPr/>
          <p:nvPr/>
        </p:nvSpPr>
        <p:spPr>
          <a:xfrm>
            <a:off x="3836954" y="133381"/>
            <a:ext cx="3168494" cy="30614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705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857540-700A-C6B1-5C6B-B54F2881BEBE}"/>
              </a:ext>
            </a:extLst>
          </p:cNvPr>
          <p:cNvSpPr/>
          <p:nvPr/>
        </p:nvSpPr>
        <p:spPr>
          <a:xfrm>
            <a:off x="0" y="0"/>
            <a:ext cx="12192000" cy="683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descr="blueprint of a multi-resident room; process for cleaning resident's room by bathroom and common areas">
            <a:extLst>
              <a:ext uri="{FF2B5EF4-FFF2-40B4-BE49-F238E27FC236}">
                <a16:creationId xmlns:a16="http://schemas.microsoft.com/office/drawing/2014/main" id="{E4FFCDC8-41FC-AC2A-6D21-D44FF99F3C4C}"/>
              </a:ext>
            </a:extLst>
          </p:cNvPr>
          <p:cNvPicPr>
            <a:picLocks noChangeAspect="1"/>
          </p:cNvPicPr>
          <p:nvPr/>
        </p:nvPicPr>
        <p:blipFill>
          <a:blip r:embed="rId3"/>
          <a:stretch>
            <a:fillRect/>
          </a:stretch>
        </p:blipFill>
        <p:spPr>
          <a:xfrm>
            <a:off x="1408810" y="104409"/>
            <a:ext cx="9374379" cy="6649182"/>
          </a:xfrm>
          <a:prstGeom prst="rect">
            <a:avLst/>
          </a:prstGeom>
        </p:spPr>
      </p:pic>
      <p:sp>
        <p:nvSpPr>
          <p:cNvPr id="18" name="Rectangle: Rounded Corners 17">
            <a:extLst>
              <a:ext uri="{FF2B5EF4-FFF2-40B4-BE49-F238E27FC236}">
                <a16:creationId xmlns:a16="http://schemas.microsoft.com/office/drawing/2014/main" id="{C9D2F743-BAC9-1FF7-D083-C2B282D64C6A}"/>
              </a:ext>
            </a:extLst>
          </p:cNvPr>
          <p:cNvSpPr/>
          <p:nvPr/>
        </p:nvSpPr>
        <p:spPr>
          <a:xfrm>
            <a:off x="1524000" y="3223772"/>
            <a:ext cx="9251931" cy="337514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EA7FAFC-E6CA-F3DA-ADB6-864E119D87F2}"/>
              </a:ext>
            </a:extLst>
          </p:cNvPr>
          <p:cNvSpPr/>
          <p:nvPr/>
        </p:nvSpPr>
        <p:spPr>
          <a:xfrm>
            <a:off x="1524000" y="145141"/>
            <a:ext cx="2286000" cy="30614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60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910A-B487-4037-8FAF-6E57B30D9316}"/>
              </a:ext>
            </a:extLst>
          </p:cNvPr>
          <p:cNvSpPr>
            <a:spLocks noGrp="1"/>
          </p:cNvSpPr>
          <p:nvPr>
            <p:ph type="title"/>
          </p:nvPr>
        </p:nvSpPr>
        <p:spPr>
          <a:xfrm>
            <a:off x="482158" y="425784"/>
            <a:ext cx="5613841" cy="2371060"/>
          </a:xfrm>
        </p:spPr>
        <p:txBody>
          <a:bodyPr/>
          <a:lstStyle/>
          <a:p>
            <a:r>
              <a:rPr lang="en-US" sz="3200" dirty="0">
                <a:latin typeface="Calibri" panose="020F0502020204030204" pitchFamily="34" charset="0"/>
                <a:cs typeface="Calibri" panose="020F0502020204030204" pitchFamily="34" charset="0"/>
              </a:rPr>
              <a:t>Use an Environmental Cleaning Checklist to Ensure all Surfaces are Cleaned</a:t>
            </a:r>
          </a:p>
        </p:txBody>
      </p:sp>
      <p:sp>
        <p:nvSpPr>
          <p:cNvPr id="4" name="Slide Number Placeholder 3">
            <a:extLst>
              <a:ext uri="{FF2B5EF4-FFF2-40B4-BE49-F238E27FC236}">
                <a16:creationId xmlns:a16="http://schemas.microsoft.com/office/drawing/2014/main" id="{11882FAB-C3BD-45D5-B6C1-C591C6BDC522}"/>
              </a:ext>
            </a:extLst>
          </p:cNvPr>
          <p:cNvSpPr>
            <a:spLocks noGrp="1"/>
          </p:cNvSpPr>
          <p:nvPr>
            <p:ph type="sldNum" sz="quarter" idx="14"/>
          </p:nvPr>
        </p:nvSpPr>
        <p:spPr/>
        <p:txBody>
          <a:bodyPr/>
          <a:lstStyle/>
          <a:p>
            <a:pPr>
              <a:defRPr/>
            </a:pPr>
            <a:fld id="{8F175D74-ED98-4489-9FB3-9363BDDBA762}" type="slidenum">
              <a:rPr lang="en-US" smtClean="0"/>
              <a:pPr>
                <a:defRPr/>
              </a:pPr>
              <a:t>32</a:t>
            </a:fld>
            <a:endParaRPr lang="en-US">
              <a:solidFill>
                <a:schemeClr val="bg1"/>
              </a:solidFill>
            </a:endParaRPr>
          </a:p>
        </p:txBody>
      </p:sp>
      <p:sp>
        <p:nvSpPr>
          <p:cNvPr id="6" name="TextBox 5">
            <a:extLst>
              <a:ext uri="{FF2B5EF4-FFF2-40B4-BE49-F238E27FC236}">
                <a16:creationId xmlns:a16="http://schemas.microsoft.com/office/drawing/2014/main" id="{F24EF324-4500-4DC6-B241-452EBBD4B0A6}"/>
              </a:ext>
            </a:extLst>
          </p:cNvPr>
          <p:cNvSpPr txBox="1"/>
          <p:nvPr/>
        </p:nvSpPr>
        <p:spPr>
          <a:xfrm>
            <a:off x="838200" y="5334000"/>
            <a:ext cx="9372600" cy="369332"/>
          </a:xfrm>
          <a:prstGeom prst="rect">
            <a:avLst/>
          </a:prstGeom>
          <a:noFill/>
        </p:spPr>
        <p:txBody>
          <a:bodyPr wrap="square" rtlCol="0">
            <a:spAutoFit/>
          </a:bodyPr>
          <a:lstStyle/>
          <a:p>
            <a:r>
              <a:rPr lang="en-US"/>
              <a:t> </a:t>
            </a:r>
          </a:p>
        </p:txBody>
      </p:sp>
      <p:sp>
        <p:nvSpPr>
          <p:cNvPr id="3" name="Rectangle 2">
            <a:extLst>
              <a:ext uri="{FF2B5EF4-FFF2-40B4-BE49-F238E27FC236}">
                <a16:creationId xmlns:a16="http://schemas.microsoft.com/office/drawing/2014/main" id="{1214AF5B-DBF1-4F6C-93D1-7B95A64F9071}"/>
              </a:ext>
            </a:extLst>
          </p:cNvPr>
          <p:cNvSpPr/>
          <p:nvPr/>
        </p:nvSpPr>
        <p:spPr>
          <a:xfrm>
            <a:off x="7010400" y="0"/>
            <a:ext cx="4572000" cy="676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7873DB-FAB5-4E82-A424-FD6F955C903D}"/>
              </a:ext>
            </a:extLst>
          </p:cNvPr>
          <p:cNvSpPr/>
          <p:nvPr/>
        </p:nvSpPr>
        <p:spPr>
          <a:xfrm>
            <a:off x="9372600" y="5809837"/>
            <a:ext cx="2794000" cy="98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7C36D8-F444-4786-BA58-726BF05B2044}"/>
              </a:ext>
            </a:extLst>
          </p:cNvPr>
          <p:cNvSpPr txBox="1"/>
          <p:nvPr/>
        </p:nvSpPr>
        <p:spPr>
          <a:xfrm>
            <a:off x="61985" y="5718572"/>
            <a:ext cx="6198548"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3"/>
              </a:rPr>
              <a:t>CDC Environmental Checklist for Monitoring Terminal Cleaning</a:t>
            </a:r>
            <a:r>
              <a:rPr lang="en-US" dirty="0">
                <a:latin typeface="Calibri" panose="020F0502020204030204" pitchFamily="34" charset="0"/>
                <a:cs typeface="Calibri" panose="020F0502020204030204" pitchFamily="34" charset="0"/>
              </a:rPr>
              <a:t> (www.cdc.gov/hai/pdfs/toolkits/environmental-cleaning-checklist-10-6-2010.pdf)</a:t>
            </a:r>
          </a:p>
        </p:txBody>
      </p:sp>
      <p:pic>
        <p:nvPicPr>
          <p:cNvPr id="17" name="Picture 16" descr="Snapshot of CDC's Environmental Checklist for Monitoring Terminal Cleaning">
            <a:extLst>
              <a:ext uri="{FF2B5EF4-FFF2-40B4-BE49-F238E27FC236}">
                <a16:creationId xmlns:a16="http://schemas.microsoft.com/office/drawing/2014/main" id="{BD3F1F75-BB8D-4F09-9582-98EE57034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716" y="70951"/>
            <a:ext cx="5241500" cy="6641509"/>
          </a:xfrm>
          <a:prstGeom prst="rect">
            <a:avLst/>
          </a:prstGeom>
          <a:ln w="285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90472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7DB983-62C8-4240-9BC7-C472FB109D26}"/>
              </a:ext>
            </a:extLst>
          </p:cNvPr>
          <p:cNvSpPr/>
          <p:nvPr/>
        </p:nvSpPr>
        <p:spPr>
          <a:xfrm>
            <a:off x="0" y="4798010"/>
            <a:ext cx="1676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245335" y="562419"/>
            <a:ext cx="10871200" cy="1143000"/>
          </a:xfrm>
        </p:spPr>
        <p:txBody>
          <a:bodyPr/>
          <a:lstStyle/>
          <a:p>
            <a:pPr>
              <a:tabLst>
                <a:tab pos="3536950" algn="l"/>
              </a:tabLst>
            </a:pPr>
            <a:r>
              <a:rPr lang="en-US" dirty="0"/>
              <a:t>Best Practices for Cleaning and Disinfection</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33</a:t>
            </a:fld>
            <a:endParaRPr lang="en-US">
              <a:solidFill>
                <a:schemeClr val="bg1"/>
              </a:solidFill>
            </a:endParaRPr>
          </a:p>
        </p:txBody>
      </p:sp>
      <p:sp>
        <p:nvSpPr>
          <p:cNvPr id="16" name="TextBox 15">
            <a:extLst>
              <a:ext uri="{FF2B5EF4-FFF2-40B4-BE49-F238E27FC236}">
                <a16:creationId xmlns:a16="http://schemas.microsoft.com/office/drawing/2014/main" id="{EC9205B3-1FA3-421B-BDCF-615CFC89AA93}"/>
              </a:ext>
            </a:extLst>
          </p:cNvPr>
          <p:cNvSpPr txBox="1"/>
          <p:nvPr/>
        </p:nvSpPr>
        <p:spPr>
          <a:xfrm>
            <a:off x="3551908" y="1928937"/>
            <a:ext cx="7523019" cy="2246769"/>
          </a:xfrm>
          <a:prstGeom prst="rect">
            <a:avLst/>
          </a:prstGeom>
          <a:noFill/>
        </p:spPr>
        <p:txBody>
          <a:bodyPr wrap="square" lIns="91440" tIns="45720" rIns="91440" bIns="45720" rtlCol="0" anchor="t">
            <a:spAutoFit/>
          </a:bodyPr>
          <a:lstStyle/>
          <a:p>
            <a:pPr marL="342900" indent="-342900">
              <a:buFont typeface="Wingdings,Sans-Serif" panose="05000000000000000000" pitchFamily="2" charset="2"/>
              <a:buChar char="ü"/>
            </a:pPr>
            <a:r>
              <a:rPr lang="en-US" sz="2800" dirty="0">
                <a:latin typeface="Calibri"/>
                <a:cs typeface="Arial"/>
              </a:rPr>
              <a:t>Ensure surfaces are clean before disinfecting</a:t>
            </a:r>
          </a:p>
          <a:p>
            <a:pPr marL="342900" indent="-342900">
              <a:buFont typeface="Wingdings,Sans-Serif" panose="05000000000000000000" pitchFamily="2" charset="2"/>
              <a:buChar char="ü"/>
            </a:pPr>
            <a:r>
              <a:rPr lang="en-US" sz="2800" dirty="0">
                <a:latin typeface="Calibri"/>
                <a:cs typeface="Arial"/>
              </a:rPr>
              <a:t>Organize supplies in the EVS cart </a:t>
            </a:r>
            <a:endParaRPr lang="en-US" sz="2800" dirty="0">
              <a:latin typeface="Calibri"/>
              <a:ea typeface="Tahoma"/>
              <a:cs typeface="Tahoma"/>
            </a:endParaRPr>
          </a:p>
          <a:p>
            <a:pPr marL="342900" indent="-342900">
              <a:buFont typeface="Wingdings,Sans-Serif" panose="05000000000000000000" pitchFamily="2" charset="2"/>
              <a:buChar char="ü"/>
            </a:pPr>
            <a:r>
              <a:rPr lang="en-US" sz="2800" dirty="0">
                <a:latin typeface="Calibri"/>
                <a:cs typeface="Calibri"/>
              </a:rPr>
              <a:t>Identify high-touch surfaces to clean / Focus on high-touch surfaces</a:t>
            </a:r>
            <a:endParaRPr lang="en-US" sz="2800" dirty="0">
              <a:latin typeface="Calibri"/>
              <a:ea typeface="Tahoma"/>
              <a:cs typeface="Tahoma"/>
            </a:endParaRPr>
          </a:p>
          <a:p>
            <a:pPr marL="342900" indent="-342900">
              <a:buFont typeface="Wingdings" panose="05000000000000000000" pitchFamily="2" charset="2"/>
              <a:buChar char="ü"/>
            </a:pPr>
            <a:endParaRPr lang="en-US" sz="2800" dirty="0">
              <a:latin typeface="Calibri"/>
              <a:cs typeface="Calibri"/>
            </a:endParaRPr>
          </a:p>
        </p:txBody>
      </p:sp>
      <p:pic>
        <p:nvPicPr>
          <p:cNvPr id="10" name="Picture 9">
            <a:extLst>
              <a:ext uri="{FF2B5EF4-FFF2-40B4-BE49-F238E27FC236}">
                <a16:creationId xmlns:a16="http://schemas.microsoft.com/office/drawing/2014/main" id="{82BC2F09-55E3-A875-5EE6-86D253F1D692}"/>
              </a:ext>
            </a:extLst>
          </p:cNvPr>
          <p:cNvPicPr>
            <a:picLocks noChangeAspect="1"/>
          </p:cNvPicPr>
          <p:nvPr/>
        </p:nvPicPr>
        <p:blipFill>
          <a:blip r:embed="rId3"/>
          <a:stretch>
            <a:fillRect/>
          </a:stretch>
        </p:blipFill>
        <p:spPr>
          <a:xfrm>
            <a:off x="987497" y="1960996"/>
            <a:ext cx="1874874" cy="1874874"/>
          </a:xfrm>
          <a:prstGeom prst="rect">
            <a:avLst/>
          </a:prstGeom>
        </p:spPr>
      </p:pic>
      <p:pic>
        <p:nvPicPr>
          <p:cNvPr id="11" name="Picture 10">
            <a:extLst>
              <a:ext uri="{FF2B5EF4-FFF2-40B4-BE49-F238E27FC236}">
                <a16:creationId xmlns:a16="http://schemas.microsoft.com/office/drawing/2014/main" id="{A6AE1D28-5CFA-657F-F284-0EB41820E3C2}"/>
              </a:ext>
            </a:extLst>
          </p:cNvPr>
          <p:cNvPicPr>
            <a:picLocks noChangeAspect="1"/>
          </p:cNvPicPr>
          <p:nvPr/>
        </p:nvPicPr>
        <p:blipFill>
          <a:blip r:embed="rId4"/>
          <a:stretch>
            <a:fillRect/>
          </a:stretch>
        </p:blipFill>
        <p:spPr>
          <a:xfrm>
            <a:off x="206443" y="3820872"/>
            <a:ext cx="2441945" cy="2433085"/>
          </a:xfrm>
          <a:prstGeom prst="rect">
            <a:avLst/>
          </a:prstGeom>
        </p:spPr>
      </p:pic>
      <p:pic>
        <p:nvPicPr>
          <p:cNvPr id="9" name="Picture 8">
            <a:extLst>
              <a:ext uri="{FF2B5EF4-FFF2-40B4-BE49-F238E27FC236}">
                <a16:creationId xmlns:a16="http://schemas.microsoft.com/office/drawing/2014/main" id="{4C17CFA0-A045-79E8-558A-F2CA6569408C}"/>
              </a:ext>
            </a:extLst>
          </p:cNvPr>
          <p:cNvPicPr>
            <a:picLocks noChangeAspect="1"/>
          </p:cNvPicPr>
          <p:nvPr/>
        </p:nvPicPr>
        <p:blipFill rotWithShape="1">
          <a:blip r:embed="rId5"/>
          <a:srcRect l="13012" t="18067"/>
          <a:stretch/>
        </p:blipFill>
        <p:spPr>
          <a:xfrm>
            <a:off x="2335370" y="3736835"/>
            <a:ext cx="1430521" cy="134013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7E5C1BD4-0582-72F8-2ED2-404F922E84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22421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7DB983-62C8-4240-9BC7-C472FB109D26}"/>
              </a:ext>
            </a:extLst>
          </p:cNvPr>
          <p:cNvSpPr/>
          <p:nvPr/>
        </p:nvSpPr>
        <p:spPr>
          <a:xfrm>
            <a:off x="0" y="4798010"/>
            <a:ext cx="1676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245335" y="562419"/>
            <a:ext cx="10871200" cy="1143000"/>
          </a:xfrm>
        </p:spPr>
        <p:txBody>
          <a:bodyPr/>
          <a:lstStyle/>
          <a:p>
            <a:pPr>
              <a:tabLst>
                <a:tab pos="3536950" algn="l"/>
              </a:tabLst>
            </a:pPr>
            <a:r>
              <a:rPr lang="en-US" dirty="0"/>
              <a:t>Best Practices for Cleaning and Disinfection</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34</a:t>
            </a:fld>
            <a:endParaRPr lang="en-US">
              <a:solidFill>
                <a:schemeClr val="bg1"/>
              </a:solidFill>
            </a:endParaRPr>
          </a:p>
        </p:txBody>
      </p:sp>
      <p:sp>
        <p:nvSpPr>
          <p:cNvPr id="17" name="TextBox 16">
            <a:extLst>
              <a:ext uri="{FF2B5EF4-FFF2-40B4-BE49-F238E27FC236}">
                <a16:creationId xmlns:a16="http://schemas.microsoft.com/office/drawing/2014/main" id="{24F02822-B9D0-49F6-A9F9-CBD39DE29D19}"/>
              </a:ext>
            </a:extLst>
          </p:cNvPr>
          <p:cNvSpPr txBox="1"/>
          <p:nvPr/>
        </p:nvSpPr>
        <p:spPr>
          <a:xfrm>
            <a:off x="413584" y="1914455"/>
            <a:ext cx="7730837" cy="2677656"/>
          </a:xfrm>
          <a:prstGeom prst="rect">
            <a:avLst/>
          </a:prstGeom>
          <a:noFill/>
        </p:spPr>
        <p:txBody>
          <a:bodyPr wrap="square" lIns="91440" tIns="45720" rIns="91440" bIns="45720" rtlCol="0" anchor="t">
            <a:spAutoFit/>
          </a:bodyPr>
          <a:lstStyle/>
          <a:p>
            <a:pPr marL="342900" indent="-342900">
              <a:buFont typeface="Wingdings,Sans-Serif" panose="05000000000000000000" pitchFamily="2" charset="2"/>
              <a:buChar char="ü"/>
            </a:pPr>
            <a:r>
              <a:rPr lang="en-US" sz="2800" dirty="0">
                <a:latin typeface="Calibri"/>
                <a:cs typeface="Arial"/>
              </a:rPr>
              <a:t>Clean from clean to dirty areas</a:t>
            </a:r>
          </a:p>
          <a:p>
            <a:pPr marL="342900" indent="-342900">
              <a:buFont typeface="Wingdings,Sans-Serif" panose="05000000000000000000" pitchFamily="2" charset="2"/>
              <a:buChar char="ü"/>
            </a:pPr>
            <a:r>
              <a:rPr lang="en-US" sz="2800" dirty="0">
                <a:latin typeface="Calibri"/>
                <a:cs typeface="Arial"/>
              </a:rPr>
              <a:t>Clean from top to bottom</a:t>
            </a:r>
            <a:endParaRPr lang="en-US" sz="2800" dirty="0">
              <a:latin typeface="Calibri"/>
            </a:endParaRPr>
          </a:p>
          <a:p>
            <a:pPr marL="342900" indent="-342900">
              <a:buFont typeface="Wingdings,Sans-Serif" panose="05000000000000000000" pitchFamily="2" charset="2"/>
              <a:buChar char="ü"/>
            </a:pPr>
            <a:r>
              <a:rPr lang="en-US" sz="2800" dirty="0">
                <a:latin typeface="Calibri"/>
                <a:cs typeface="Calibri"/>
              </a:rPr>
              <a:t>Don appropriate PPE</a:t>
            </a:r>
            <a:endParaRPr lang="en-US" sz="2800" dirty="0">
              <a:latin typeface="Calibri"/>
            </a:endParaRPr>
          </a:p>
          <a:p>
            <a:pPr marL="342900" indent="-342900">
              <a:buFont typeface="Wingdings" panose="05000000000000000000" pitchFamily="2" charset="2"/>
              <a:buChar char="ü"/>
            </a:pPr>
            <a:r>
              <a:rPr lang="en-US" sz="2800" dirty="0">
                <a:latin typeface="Calibri"/>
                <a:cs typeface="Calibri"/>
              </a:rPr>
              <a:t>Clean hands before and after cleaning tasks</a:t>
            </a:r>
          </a:p>
          <a:p>
            <a:pPr marL="342900" indent="-342900">
              <a:buFont typeface="Wingdings" panose="05000000000000000000" pitchFamily="2" charset="2"/>
              <a:buChar char="ü"/>
            </a:pPr>
            <a:endParaRPr lang="en-US" sz="2800" dirty="0">
              <a:latin typeface="Calibri"/>
              <a:cs typeface="Calibri"/>
            </a:endParaRPr>
          </a:p>
          <a:p>
            <a:pPr marL="342900" indent="-342900">
              <a:buFont typeface="Wingdings" panose="05000000000000000000" pitchFamily="2" charset="2"/>
              <a:buChar char="ü"/>
            </a:pPr>
            <a:endParaRPr 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B712271-55B4-42F2-AFE1-3E3EB92DEE83}"/>
              </a:ext>
            </a:extLst>
          </p:cNvPr>
          <p:cNvSpPr/>
          <p:nvPr/>
        </p:nvSpPr>
        <p:spPr>
          <a:xfrm>
            <a:off x="8144422" y="5691005"/>
            <a:ext cx="3988886" cy="1152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304FA25B-D35D-9502-BA36-BF4B8541C7EA}"/>
              </a:ext>
            </a:extLst>
          </p:cNvPr>
          <p:cNvPicPr>
            <a:picLocks noChangeAspect="1"/>
          </p:cNvPicPr>
          <p:nvPr/>
        </p:nvPicPr>
        <p:blipFill>
          <a:blip r:embed="rId3"/>
          <a:stretch>
            <a:fillRect/>
          </a:stretch>
        </p:blipFill>
        <p:spPr>
          <a:xfrm>
            <a:off x="7658162" y="2072172"/>
            <a:ext cx="3458373" cy="251993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B48F7CB-F3D8-8E07-2D32-9CB2C8712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1858263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7DB983-62C8-4240-9BC7-C472FB109D26}"/>
              </a:ext>
            </a:extLst>
          </p:cNvPr>
          <p:cNvSpPr/>
          <p:nvPr/>
        </p:nvSpPr>
        <p:spPr>
          <a:xfrm>
            <a:off x="0" y="4798010"/>
            <a:ext cx="1676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245335" y="562419"/>
            <a:ext cx="10871200" cy="1143000"/>
          </a:xfrm>
        </p:spPr>
        <p:txBody>
          <a:bodyPr/>
          <a:lstStyle/>
          <a:p>
            <a:pPr>
              <a:tabLst>
                <a:tab pos="3536950" algn="l"/>
              </a:tabLst>
            </a:pPr>
            <a:r>
              <a:rPr lang="en-US" dirty="0"/>
              <a:t>Best Practices for Cleaning and Disinfection</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35</a:t>
            </a:fld>
            <a:endParaRPr lang="en-US">
              <a:solidFill>
                <a:schemeClr val="bg1"/>
              </a:solidFill>
            </a:endParaRPr>
          </a:p>
        </p:txBody>
      </p:sp>
      <p:sp>
        <p:nvSpPr>
          <p:cNvPr id="18" name="TextBox 17">
            <a:extLst>
              <a:ext uri="{FF2B5EF4-FFF2-40B4-BE49-F238E27FC236}">
                <a16:creationId xmlns:a16="http://schemas.microsoft.com/office/drawing/2014/main" id="{B75472CE-7669-4EE5-B33A-33DCB8C79B3C}"/>
              </a:ext>
            </a:extLst>
          </p:cNvPr>
          <p:cNvSpPr txBox="1"/>
          <p:nvPr/>
        </p:nvSpPr>
        <p:spPr>
          <a:xfrm>
            <a:off x="4085009" y="2169941"/>
            <a:ext cx="7700320" cy="138499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US" sz="2800" dirty="0">
                <a:latin typeface="Calibri"/>
                <a:cs typeface="Calibri"/>
              </a:rPr>
              <a:t>Don’t touch clean supplies with dirty hands</a:t>
            </a:r>
          </a:p>
          <a:p>
            <a:pPr marL="342900" indent="-342900">
              <a:buFont typeface="Wingdings,Sans-Serif" panose="05000000000000000000" pitchFamily="2" charset="2"/>
              <a:buChar char="ü"/>
            </a:pPr>
            <a:r>
              <a:rPr lang="en-US" sz="2800" dirty="0">
                <a:latin typeface="Calibri"/>
                <a:cs typeface="Calibri"/>
              </a:rPr>
              <a:t>Never mix bleach and quaternary ammonium products (quats)</a:t>
            </a:r>
            <a:endParaRPr lang="en-US" sz="2800" dirty="0">
              <a:latin typeface="Calibri"/>
              <a:ea typeface="Tahoma"/>
              <a:cs typeface="Calibri"/>
            </a:endParaRPr>
          </a:p>
        </p:txBody>
      </p:sp>
      <p:pic>
        <p:nvPicPr>
          <p:cNvPr id="14" name="Picture 13" descr="A picture containing text&#10;&#10;Description automatically generated">
            <a:extLst>
              <a:ext uri="{FF2B5EF4-FFF2-40B4-BE49-F238E27FC236}">
                <a16:creationId xmlns:a16="http://schemas.microsoft.com/office/drawing/2014/main" id="{BE091BDF-6CB2-4563-B376-CB0023B03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7042" y="5734604"/>
            <a:ext cx="3752520" cy="1119042"/>
          </a:xfrm>
          <a:prstGeom prst="rect">
            <a:avLst/>
          </a:prstGeom>
        </p:spPr>
      </p:pic>
      <p:pic>
        <p:nvPicPr>
          <p:cNvPr id="7" name="Picture 7">
            <a:extLst>
              <a:ext uri="{FF2B5EF4-FFF2-40B4-BE49-F238E27FC236}">
                <a16:creationId xmlns:a16="http://schemas.microsoft.com/office/drawing/2014/main" id="{E6C76D7D-8A7F-549F-0F0F-830521F721BD}"/>
              </a:ext>
            </a:extLst>
          </p:cNvPr>
          <p:cNvPicPr>
            <a:picLocks noChangeAspect="1"/>
          </p:cNvPicPr>
          <p:nvPr/>
        </p:nvPicPr>
        <p:blipFill>
          <a:blip r:embed="rId4"/>
          <a:stretch>
            <a:fillRect/>
          </a:stretch>
        </p:blipFill>
        <p:spPr>
          <a:xfrm>
            <a:off x="585141" y="2123252"/>
            <a:ext cx="3298237" cy="3298237"/>
          </a:xfrm>
          <a:prstGeom prst="rect">
            <a:avLst/>
          </a:prstGeom>
        </p:spPr>
      </p:pic>
    </p:spTree>
    <p:extLst>
      <p:ext uri="{BB962C8B-B14F-4D97-AF65-F5344CB8AC3E}">
        <p14:creationId xmlns:p14="http://schemas.microsoft.com/office/powerpoint/2010/main" val="3876515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6080FA-5595-4266-9537-C6D60DCBE45A}"/>
              </a:ext>
            </a:extLst>
          </p:cNvPr>
          <p:cNvPicPr>
            <a:picLocks noChangeAspect="1"/>
          </p:cNvPicPr>
          <p:nvPr/>
        </p:nvPicPr>
        <p:blipFill>
          <a:blip r:embed="rId3"/>
          <a:stretch>
            <a:fillRect/>
          </a:stretch>
        </p:blipFill>
        <p:spPr>
          <a:xfrm>
            <a:off x="8305800" y="5764765"/>
            <a:ext cx="3784600" cy="994736"/>
          </a:xfrm>
          <a:prstGeom prst="rect">
            <a:avLst/>
          </a:prstGeom>
        </p:spPr>
      </p:pic>
      <p:sp>
        <p:nvSpPr>
          <p:cNvPr id="6" name="Rectangle 5">
            <a:extLst>
              <a:ext uri="{FF2B5EF4-FFF2-40B4-BE49-F238E27FC236}">
                <a16:creationId xmlns:a16="http://schemas.microsoft.com/office/drawing/2014/main" id="{F1F0C35C-BC4F-4E6F-80D2-5007277E1B01}"/>
              </a:ext>
            </a:extLst>
          </p:cNvPr>
          <p:cNvSpPr/>
          <p:nvPr/>
        </p:nvSpPr>
        <p:spPr>
          <a:xfrm>
            <a:off x="0" y="4887310"/>
            <a:ext cx="1342304" cy="744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14"/>
          </p:nvPr>
        </p:nvSpPr>
        <p:spPr/>
        <p:txBody>
          <a:bodyPr/>
          <a:lstStyle/>
          <a:p>
            <a:pPr>
              <a:defRPr/>
            </a:pPr>
            <a:fld id="{8F175D74-ED98-4489-9FB3-9363BDDBA762}" type="slidenum">
              <a:rPr lang="en-US" smtClean="0"/>
              <a:pPr>
                <a:defRPr/>
              </a:pPr>
              <a:t>36</a:t>
            </a:fld>
            <a:endParaRPr lang="en-US">
              <a:solidFill>
                <a:schemeClr val="bg1"/>
              </a:solidFill>
            </a:endParaRPr>
          </a:p>
        </p:txBody>
      </p:sp>
      <p:sp>
        <p:nvSpPr>
          <p:cNvPr id="7" name="Content Placeholder 2">
            <a:extLst>
              <a:ext uri="{FF2B5EF4-FFF2-40B4-BE49-F238E27FC236}">
                <a16:creationId xmlns:a16="http://schemas.microsoft.com/office/drawing/2014/main" id="{FF123CCA-89B5-47BC-895A-F26A427F2601}"/>
              </a:ext>
            </a:extLst>
          </p:cNvPr>
          <p:cNvSpPr>
            <a:spLocks noGrp="1"/>
          </p:cNvSpPr>
          <p:nvPr>
            <p:ph idx="1"/>
          </p:nvPr>
        </p:nvSpPr>
        <p:spPr>
          <a:xfrm>
            <a:off x="256722" y="1673678"/>
            <a:ext cx="10649858" cy="4407747"/>
          </a:xfrm>
        </p:spPr>
        <p:txBody>
          <a:bodyPr/>
          <a:lstStyle/>
          <a:p>
            <a:pPr marL="857250" lvl="1" indent="-457200">
              <a:buAutoNum type="arabicPeriod"/>
            </a:pPr>
            <a:r>
              <a:rPr lang="en-US" sz="2000">
                <a:latin typeface="+mn-lt"/>
                <a:cs typeface="Calibri"/>
                <a:hlinkClick r:id="rId4"/>
              </a:rPr>
              <a:t>CDC </a:t>
            </a:r>
            <a:r>
              <a:rPr lang="en-US" sz="2000" dirty="0">
                <a:latin typeface="+mn-lt"/>
                <a:cs typeface="Calibri"/>
                <a:hlinkClick r:id="rId4"/>
              </a:rPr>
              <a:t>Environmental Checklist for Monitoring Terminal Cleaning, Centers for Disease Control and Prevention (</a:t>
            </a:r>
            <a:r>
              <a:rPr lang="en-US" sz="2000">
                <a:latin typeface="+mn-lt"/>
                <a:cs typeface="Calibri"/>
                <a:hlinkClick r:id="rId4"/>
              </a:rPr>
              <a:t>CDC)</a:t>
            </a:r>
            <a:r>
              <a:rPr lang="en-US" sz="2000" dirty="0">
                <a:latin typeface="+mn-lt"/>
                <a:cs typeface="Calibri"/>
              </a:rPr>
              <a:t> (PDF</a:t>
            </a:r>
            <a:r>
              <a:rPr lang="en-US" sz="2000">
                <a:latin typeface="+mn-lt"/>
                <a:cs typeface="Calibri"/>
              </a:rPr>
              <a:t>) (</a:t>
            </a:r>
            <a:r>
              <a:rPr lang="en-US" sz="2000" dirty="0">
                <a:latin typeface="+mn-lt"/>
                <a:cs typeface="Calibri"/>
              </a:rPr>
              <a:t>www.cdc.gov/hai/pdfs/toolkits/environmental-cleaning-checklist-10-6-2010.pdf)</a:t>
            </a:r>
          </a:p>
          <a:p>
            <a:pPr marL="857250" lvl="1" indent="-457200">
              <a:buFont typeface="Arial" charset="0"/>
              <a:buAutoNum type="arabicPeriod"/>
            </a:pPr>
            <a:r>
              <a:rPr lang="en-US" sz="2000" dirty="0">
                <a:latin typeface="+mn-lt"/>
                <a:cs typeface="Calibri"/>
                <a:hlinkClick r:id="rId5"/>
              </a:rPr>
              <a:t>Cleaning, Disinfection and Reprocessing Reusable Equipment| California Department of Public Health (CDPH) Healthcare-Associated Infections (HAI) Program </a:t>
            </a:r>
            <a:r>
              <a:rPr lang="en-US" sz="2000" dirty="0">
                <a:latin typeface="+mn-lt"/>
                <a:cs typeface="Calibri"/>
              </a:rPr>
              <a:t>(PDF) (www.cdph.ca.gov/Programs/CHCQ/HAI/CDPH%20Document%20Library/SNF_OnlineIPCourse_Gs_Cleaning%20Disinfection%20Reprocessing_012521_ADA.pdf)</a:t>
            </a:r>
          </a:p>
          <a:p>
            <a:pPr marL="857250" lvl="1" indent="-457200">
              <a:buAutoNum type="arabicPeriod"/>
            </a:pPr>
            <a:r>
              <a:rPr lang="en-US" sz="2000" dirty="0">
                <a:latin typeface="+mn-lt"/>
                <a:cs typeface="Calibri"/>
                <a:hlinkClick r:id="rId6"/>
              </a:rPr>
              <a:t>Cleaning and Disinfection Strategies for Non-Critical Surfaces and Equipment, CDC</a:t>
            </a:r>
            <a:endParaRPr lang="en-US" sz="2000" dirty="0">
              <a:latin typeface="+mn-lt"/>
              <a:cs typeface="Calibri"/>
            </a:endParaRPr>
          </a:p>
          <a:p>
            <a:pPr marL="800100" lvl="2" indent="0">
              <a:buNone/>
            </a:pPr>
            <a:r>
              <a:rPr lang="en-US" sz="2000" dirty="0">
                <a:latin typeface="+mn-lt"/>
                <a:cs typeface="Calibri"/>
              </a:rPr>
              <a:t>(www.cdc.gov/infectioncontrol/pdf/strive/EC102-508.pdf)</a:t>
            </a:r>
          </a:p>
          <a:p>
            <a:pPr marL="857250" lvl="1" indent="-457200">
              <a:buAutoNum type="arabicPeriod"/>
            </a:pPr>
            <a:r>
              <a:rPr lang="en-US" sz="2000" dirty="0">
                <a:latin typeface="+mn-lt"/>
                <a:cs typeface="Calibri"/>
                <a:hlinkClick r:id="rId7"/>
              </a:rPr>
              <a:t>Environmental Cleaning and Disinfection, CDC</a:t>
            </a:r>
            <a:endParaRPr lang="en-US" sz="2000" dirty="0">
              <a:latin typeface="+mn-lt"/>
              <a:cs typeface="Calibri"/>
            </a:endParaRPr>
          </a:p>
          <a:p>
            <a:pPr marL="800100" lvl="2" indent="0">
              <a:buNone/>
            </a:pPr>
            <a:r>
              <a:rPr lang="en-US" sz="2000" dirty="0">
                <a:latin typeface="+mn-lt"/>
                <a:cs typeface="Calibri"/>
              </a:rPr>
              <a:t>(www.train.org/cdctrain/course/1081815/) Note: must make account to access</a:t>
            </a:r>
          </a:p>
          <a:p>
            <a:pPr marL="857250" lvl="1" indent="-457200">
              <a:buAutoNum type="arabicPeriod"/>
            </a:pPr>
            <a:r>
              <a:rPr lang="en-US" sz="2000" dirty="0">
                <a:latin typeface="+mn-lt"/>
                <a:cs typeface="Calibri"/>
                <a:hlinkClick r:id="rId8"/>
              </a:rPr>
              <a:t>Reprocessing Reusable Resident Care Equipment, </a:t>
            </a:r>
            <a:r>
              <a:rPr lang="en-US" sz="2000" dirty="0">
                <a:solidFill>
                  <a:srgbClr val="000000"/>
                </a:solidFill>
                <a:latin typeface="+mn-lt"/>
                <a:cs typeface="Calibri"/>
                <a:hlinkClick r:id="rId8"/>
              </a:rPr>
              <a:t>CDC</a:t>
            </a:r>
            <a:endParaRPr lang="en-US" sz="2000" dirty="0">
              <a:solidFill>
                <a:srgbClr val="000000"/>
              </a:solidFill>
              <a:latin typeface="+mn-lt"/>
              <a:cs typeface="Calibri"/>
            </a:endParaRPr>
          </a:p>
          <a:p>
            <a:pPr marL="800100" lvl="2" indent="0">
              <a:buNone/>
            </a:pPr>
            <a:r>
              <a:rPr lang="en-US" sz="2000" dirty="0">
                <a:solidFill>
                  <a:srgbClr val="000000"/>
                </a:solidFill>
                <a:latin typeface="+mn-lt"/>
                <a:cs typeface="Calibri"/>
              </a:rPr>
              <a:t>(</a:t>
            </a:r>
            <a:r>
              <a:rPr lang="en-US" sz="2000" dirty="0">
                <a:effectLst/>
                <a:latin typeface="+mn-lt"/>
                <a:ea typeface="Calibri" panose="020F0502020204030204" pitchFamily="34" charset="0"/>
                <a:cs typeface="Calibri"/>
              </a:rPr>
              <a:t>www.train.org/cdctrain/course/1081814</a:t>
            </a:r>
            <a:r>
              <a:rPr lang="en-US" sz="2000" dirty="0">
                <a:latin typeface="+mn-lt"/>
                <a:ea typeface="Calibri" panose="020F0502020204030204" pitchFamily="34" charset="0"/>
                <a:cs typeface="Calibri"/>
              </a:rPr>
              <a:t>/) Note: must make account to access</a:t>
            </a:r>
            <a:endParaRPr lang="en-US" sz="2000" dirty="0">
              <a:cs typeface="Calibri"/>
            </a:endParaRPr>
          </a:p>
          <a:p>
            <a:pPr marL="800100" lvl="2" indent="0">
              <a:buNone/>
            </a:pPr>
            <a:endParaRPr lang="en-US" sz="2000" dirty="0">
              <a:latin typeface="+mn-lt"/>
              <a:cs typeface="Calibri"/>
            </a:endParaRPr>
          </a:p>
          <a:p>
            <a:pPr marL="400050" lvl="1" indent="0">
              <a:buNone/>
            </a:pPr>
            <a:endParaRPr lang="en-US" sz="2000" u="sng" dirty="0">
              <a:solidFill>
                <a:srgbClr val="0070C0"/>
              </a:solidFill>
              <a:latin typeface="+mn-lt"/>
              <a:cs typeface="Calibri" panose="020F0502020204030204" pitchFamily="34" charset="0"/>
            </a:endParaRPr>
          </a:p>
          <a:p>
            <a:pPr marL="0" indent="0">
              <a:buNone/>
            </a:pPr>
            <a:endParaRPr lang="en-US" sz="2000" dirty="0">
              <a:solidFill>
                <a:schemeClr val="accent1"/>
              </a:solidFill>
              <a:latin typeface="+mn-lt"/>
              <a:cs typeface="Calibri" panose="020F0502020204030204" pitchFamily="34" charset="0"/>
            </a:endParaRPr>
          </a:p>
          <a:p>
            <a:pPr marL="457200" indent="-457200">
              <a:buFont typeface="+mj-lt"/>
              <a:buAutoNum type="arabicPeriod"/>
            </a:pPr>
            <a:endParaRPr lang="en-US" sz="2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2487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D729C-F843-2707-9ED2-9F08F8DEACF3}"/>
              </a:ext>
            </a:extLst>
          </p:cNvPr>
          <p:cNvSpPr>
            <a:spLocks noGrp="1"/>
          </p:cNvSpPr>
          <p:nvPr>
            <p:ph type="title"/>
          </p:nvPr>
        </p:nvSpPr>
        <p:spPr/>
        <p:txBody>
          <a:bodyPr/>
          <a:lstStyle/>
          <a:p>
            <a:r>
              <a:rPr lang="en-US" sz="3200" dirty="0"/>
              <a:t>Project Firstline Resources</a:t>
            </a:r>
          </a:p>
        </p:txBody>
      </p:sp>
      <p:sp>
        <p:nvSpPr>
          <p:cNvPr id="5" name="Content Placeholder 4">
            <a:extLst>
              <a:ext uri="{FF2B5EF4-FFF2-40B4-BE49-F238E27FC236}">
                <a16:creationId xmlns:a16="http://schemas.microsoft.com/office/drawing/2014/main" id="{79276DCC-B301-1787-3215-4532023FB2F5}"/>
              </a:ext>
            </a:extLst>
          </p:cNvPr>
          <p:cNvSpPr>
            <a:spLocks noGrp="1"/>
          </p:cNvSpPr>
          <p:nvPr>
            <p:ph idx="1"/>
          </p:nvPr>
        </p:nvSpPr>
        <p:spPr>
          <a:xfrm>
            <a:off x="508002" y="1921997"/>
            <a:ext cx="11225080" cy="3039065"/>
          </a:xfrm>
        </p:spPr>
        <p:txBody>
          <a:bodyPr/>
          <a:lstStyle/>
          <a:p>
            <a:pPr marL="0" indent="0" algn="ctr">
              <a:spcBef>
                <a:spcPts val="0"/>
              </a:spcBef>
              <a:spcAft>
                <a:spcPts val="0"/>
              </a:spcAft>
              <a:buNone/>
            </a:pPr>
            <a:r>
              <a:rPr lang="en-US" b="1" dirty="0"/>
              <a:t>Visit the Project Firstline Website </a:t>
            </a:r>
            <a:r>
              <a:rPr lang="en-US" dirty="0">
                <a:hlinkClick r:id="rId3"/>
              </a:rPr>
              <a:t>www.cdph.ca.gov/Programs/CHCQ/HAI/Pages/ProjectFirstline.aspx</a:t>
            </a:r>
            <a:endParaRPr lang="en-US" dirty="0"/>
          </a:p>
          <a:p>
            <a:pPr marL="0" indent="0" algn="ctr">
              <a:spcBef>
                <a:spcPts val="0"/>
              </a:spcBef>
              <a:spcAft>
                <a:spcPts val="0"/>
              </a:spcAft>
              <a:buNone/>
            </a:pPr>
            <a:endParaRPr lang="en-US" dirty="0">
              <a:cs typeface="Calibri"/>
            </a:endParaRPr>
          </a:p>
          <a:p>
            <a:pPr marL="0" indent="0" algn="ctr">
              <a:spcBef>
                <a:spcPts val="0"/>
              </a:spcBef>
              <a:spcAft>
                <a:spcPts val="0"/>
              </a:spcAft>
              <a:buNone/>
            </a:pPr>
            <a:r>
              <a:rPr lang="en-US" b="1" dirty="0"/>
              <a:t>Email the Project Firstline </a:t>
            </a:r>
            <a:r>
              <a:rPr lang="en-US" b="1" dirty="0" err="1"/>
              <a:t>AskBox</a:t>
            </a:r>
            <a:endParaRPr lang="en-US" b="1" dirty="0"/>
          </a:p>
          <a:p>
            <a:pPr marL="0" indent="0" algn="ctr">
              <a:spcBef>
                <a:spcPts val="0"/>
              </a:spcBef>
              <a:spcAft>
                <a:spcPts val="0"/>
              </a:spcAft>
              <a:buNone/>
            </a:pPr>
            <a:r>
              <a:rPr lang="en-US" dirty="0">
                <a:hlinkClick r:id="rId4"/>
              </a:rPr>
              <a:t>ProjectFirstline@cdph.ca.gov</a:t>
            </a:r>
            <a:r>
              <a:rPr lang="en-US" dirty="0"/>
              <a:t> </a:t>
            </a:r>
            <a:endParaRPr lang="en-US" dirty="0">
              <a:cs typeface="Calibri"/>
            </a:endParaRPr>
          </a:p>
        </p:txBody>
      </p:sp>
      <p:sp>
        <p:nvSpPr>
          <p:cNvPr id="3" name="Slide Number Placeholder 2">
            <a:extLst>
              <a:ext uri="{FF2B5EF4-FFF2-40B4-BE49-F238E27FC236}">
                <a16:creationId xmlns:a16="http://schemas.microsoft.com/office/drawing/2014/main" id="{184721A0-C4EA-BEEC-77B2-BB7156748885}"/>
              </a:ext>
            </a:extLst>
          </p:cNvPr>
          <p:cNvSpPr>
            <a:spLocks noGrp="1"/>
          </p:cNvSpPr>
          <p:nvPr>
            <p:ph type="sldNum" sz="quarter" idx="14"/>
          </p:nvPr>
        </p:nvSpPr>
        <p:spPr/>
        <p:txBody>
          <a:bodyPr/>
          <a:lstStyle/>
          <a:p>
            <a:pPr>
              <a:defRPr/>
            </a:pPr>
            <a:fld id="{7CED9217-CDA3-4A8F-9D34-294F4173BE10}" type="slidenum">
              <a:rPr lang="en-US" smtClean="0"/>
              <a:pPr>
                <a:defRPr/>
              </a:pPr>
              <a:t>37</a:t>
            </a:fld>
            <a:endParaRPr lang="en-US">
              <a:solidFill>
                <a:schemeClr val="bg1"/>
              </a:solidFill>
            </a:endParaRPr>
          </a:p>
        </p:txBody>
      </p:sp>
      <p:sp>
        <p:nvSpPr>
          <p:cNvPr id="6" name="TextBox 5">
            <a:extLst>
              <a:ext uri="{FF2B5EF4-FFF2-40B4-BE49-F238E27FC236}">
                <a16:creationId xmlns:a16="http://schemas.microsoft.com/office/drawing/2014/main" id="{DC85FEDE-9BBC-BECB-5A5D-AB915ED7ADD2}"/>
              </a:ext>
            </a:extLst>
          </p:cNvPr>
          <p:cNvSpPr txBox="1"/>
          <p:nvPr/>
        </p:nvSpPr>
        <p:spPr>
          <a:xfrm>
            <a:off x="310548" y="4952658"/>
            <a:ext cx="11735876" cy="1754326"/>
          </a:xfrm>
          <a:prstGeom prst="rect">
            <a:avLst/>
          </a:prstGeom>
          <a:solidFill>
            <a:schemeClr val="bg1"/>
          </a:solidFill>
        </p:spPr>
        <p:txBody>
          <a:bodyPr wrap="square">
            <a:spAutoFit/>
          </a:bodyPr>
          <a:lstStyle/>
          <a:p>
            <a:r>
              <a:rPr lang="en-US" dirty="0">
                <a:latin typeface="+mj-lt"/>
              </a:rPr>
              <a:t>Project Firstline is a national collaborative led by the U.S. Centers for Disease Control and Prevention (CDC) to provide infection control training and education to frontline healthcare workers and public health personnel. The California Department of Public Health Healthcare-Associated Infections (HAI) Program is proud to partner with Project Firstline, as supported through Strengthening HAI/AR Program Capacity (SHARP) funding. CDC is an agency within the Department of Health and Human Services (HHS). The contents of this presentation do not necessarily represent the policies of CDC or HHS and should not be considered an endorsement by the Federal Government. </a:t>
            </a:r>
          </a:p>
        </p:txBody>
      </p:sp>
    </p:spTree>
    <p:extLst>
      <p:ext uri="{BB962C8B-B14F-4D97-AF65-F5344CB8AC3E}">
        <p14:creationId xmlns:p14="http://schemas.microsoft.com/office/powerpoint/2010/main" val="2125400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BD68-669A-0DAE-F040-AAB2E392FAD9}"/>
              </a:ext>
            </a:extLst>
          </p:cNvPr>
          <p:cNvSpPr>
            <a:spLocks noGrp="1"/>
          </p:cNvSpPr>
          <p:nvPr>
            <p:ph type="title"/>
          </p:nvPr>
        </p:nvSpPr>
        <p:spPr/>
        <p:txBody>
          <a:bodyPr/>
          <a:lstStyle/>
          <a:p>
            <a:r>
              <a:rPr lang="en-US" sz="4000" dirty="0">
                <a:cs typeface="Calibri"/>
              </a:rPr>
              <a:t>ACTIVITY TEACHING AIDES / WORKSHEETS</a:t>
            </a:r>
            <a:endParaRPr lang="en-US" sz="4000" dirty="0"/>
          </a:p>
        </p:txBody>
      </p:sp>
      <p:sp>
        <p:nvSpPr>
          <p:cNvPr id="4" name="Slide Number Placeholder 3">
            <a:extLst>
              <a:ext uri="{FF2B5EF4-FFF2-40B4-BE49-F238E27FC236}">
                <a16:creationId xmlns:a16="http://schemas.microsoft.com/office/drawing/2014/main" id="{E0A692CA-E0CA-55DD-D687-F98FD4F44B40}"/>
              </a:ext>
            </a:extLst>
          </p:cNvPr>
          <p:cNvSpPr>
            <a:spLocks noGrp="1"/>
          </p:cNvSpPr>
          <p:nvPr>
            <p:ph type="sldNum" sz="quarter" idx="14"/>
          </p:nvPr>
        </p:nvSpPr>
        <p:spPr/>
        <p:txBody>
          <a:bodyPr/>
          <a:lstStyle/>
          <a:p>
            <a:pPr>
              <a:defRPr/>
            </a:pPr>
            <a:fld id="{8F175D74-ED98-4489-9FB3-9363BDDBA762}" type="slidenum">
              <a:rPr lang="en-US"/>
              <a:pPr>
                <a:defRPr/>
              </a:pPr>
              <a:t>38</a:t>
            </a:fld>
            <a:endParaRPr lang="en-US">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9D79A0C0-5F73-7DC8-0176-5D99E0239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986127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137916-6740-B90B-C073-DD6E4119840F}"/>
              </a:ext>
            </a:extLst>
          </p:cNvPr>
          <p:cNvSpPr/>
          <p:nvPr/>
        </p:nvSpPr>
        <p:spPr>
          <a:xfrm>
            <a:off x="0" y="15241"/>
            <a:ext cx="12263886" cy="6857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(apic.org/resources/topic-specific-infection-prevention/environmental-services/) are downloadable.  May be adapted for facility use, except for the pre-recorded audio versions of module presentations. </a:t>
            </a:r>
            <a:endParaRPr lang="en-US"/>
          </a:p>
        </p:txBody>
      </p:sp>
      <p:sp>
        <p:nvSpPr>
          <p:cNvPr id="4" name="Slide Number Placeholder 3">
            <a:extLst>
              <a:ext uri="{FF2B5EF4-FFF2-40B4-BE49-F238E27FC236}">
                <a16:creationId xmlns:a16="http://schemas.microsoft.com/office/drawing/2014/main" id="{C16A8697-D939-76DF-366B-4D6A7B088080}"/>
              </a:ext>
            </a:extLst>
          </p:cNvPr>
          <p:cNvSpPr>
            <a:spLocks noGrp="1"/>
          </p:cNvSpPr>
          <p:nvPr>
            <p:ph type="sldNum" sz="quarter" idx="14"/>
          </p:nvPr>
        </p:nvSpPr>
        <p:spPr/>
        <p:txBody>
          <a:bodyPr/>
          <a:lstStyle/>
          <a:p>
            <a:pPr>
              <a:defRPr/>
            </a:pPr>
            <a:fld id="{8F175D74-ED98-4489-9FB3-9363BDDBA762}" type="slidenum">
              <a:rPr lang="en-US"/>
              <a:pPr>
                <a:defRPr/>
              </a:pPr>
              <a:t>39</a:t>
            </a:fld>
            <a:endParaRPr lang="en-US">
              <a:solidFill>
                <a:schemeClr val="bg1"/>
              </a:solidFill>
            </a:endParaRPr>
          </a:p>
        </p:txBody>
      </p:sp>
      <p:sp>
        <p:nvSpPr>
          <p:cNvPr id="5" name="Rectangle 4">
            <a:extLst>
              <a:ext uri="{FF2B5EF4-FFF2-40B4-BE49-F238E27FC236}">
                <a16:creationId xmlns:a16="http://schemas.microsoft.com/office/drawing/2014/main" id="{2DFBAA46-6A62-4C76-ADFC-48F4CEA6C710}"/>
              </a:ext>
            </a:extLst>
          </p:cNvPr>
          <p:cNvSpPr/>
          <p:nvPr/>
        </p:nvSpPr>
        <p:spPr>
          <a:xfrm>
            <a:off x="511097" y="764786"/>
            <a:ext cx="4511197" cy="2041569"/>
          </a:xfrm>
          <a:prstGeom prst="rect">
            <a:avLst/>
          </a:prstGeom>
          <a:solidFill>
            <a:srgbClr val="133E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 name="TextBox 2">
            <a:extLst>
              <a:ext uri="{FF2B5EF4-FFF2-40B4-BE49-F238E27FC236}">
                <a16:creationId xmlns:a16="http://schemas.microsoft.com/office/drawing/2014/main" id="{82A0BFB3-1A59-5A13-CA90-F20DBFF0B209}"/>
              </a:ext>
            </a:extLst>
          </p:cNvPr>
          <p:cNvSpPr txBox="1"/>
          <p:nvPr/>
        </p:nvSpPr>
        <p:spPr>
          <a:xfrm>
            <a:off x="585141" y="806403"/>
            <a:ext cx="4318536"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r>
              <a:rPr lang="en-US" sz="3200" b="1">
                <a:solidFill>
                  <a:schemeClr val="bg1"/>
                </a:solidFill>
                <a:latin typeface="Calibri"/>
                <a:ea typeface="Tahoma"/>
                <a:cs typeface="Arial"/>
              </a:rPr>
              <a:t>Proper Cleaning and Disinfection Order</a:t>
            </a:r>
          </a:p>
          <a:p>
            <a:r>
              <a:rPr lang="en-US" sz="2800" dirty="0">
                <a:solidFill>
                  <a:schemeClr val="bg1"/>
                </a:solidFill>
                <a:latin typeface="Calibri"/>
                <a:ea typeface="Tahoma"/>
                <a:cs typeface="Tahoma"/>
              </a:rPr>
              <a:t>Place the cleaning and disinfection steps in order.</a:t>
            </a:r>
          </a:p>
        </p:txBody>
      </p:sp>
      <p:pic>
        <p:nvPicPr>
          <p:cNvPr id="3" name="Picture 2" descr="Snapshot of Project Firstline Activity Cards for proper cleaning and disinfection order">
            <a:extLst>
              <a:ext uri="{FF2B5EF4-FFF2-40B4-BE49-F238E27FC236}">
                <a16:creationId xmlns:a16="http://schemas.microsoft.com/office/drawing/2014/main" id="{055E7A86-6CC7-B627-6863-CDF1FFD6CF02}"/>
              </a:ext>
            </a:extLst>
          </p:cNvPr>
          <p:cNvPicPr>
            <a:picLocks noChangeAspect="1"/>
          </p:cNvPicPr>
          <p:nvPr/>
        </p:nvPicPr>
        <p:blipFill rotWithShape="1">
          <a:blip r:embed="rId3">
            <a:extLst>
              <a:ext uri="{28A0092B-C50C-407E-A947-70E740481C1C}">
                <a14:useLocalDpi xmlns:a14="http://schemas.microsoft.com/office/drawing/2010/main" val="0"/>
              </a:ext>
            </a:extLst>
          </a:blip>
          <a:srcRect t="19332" b="7778"/>
          <a:stretch/>
        </p:blipFill>
        <p:spPr>
          <a:xfrm>
            <a:off x="5059316" y="65089"/>
            <a:ext cx="7167548" cy="6762908"/>
          </a:xfrm>
          <a:prstGeom prst="rect">
            <a:avLst/>
          </a:prstGeom>
        </p:spPr>
      </p:pic>
    </p:spTree>
    <p:extLst>
      <p:ext uri="{BB962C8B-B14F-4D97-AF65-F5344CB8AC3E}">
        <p14:creationId xmlns:p14="http://schemas.microsoft.com/office/powerpoint/2010/main" val="419426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4463-3FE2-4EB9-951C-D90DBCEAE3F2}"/>
              </a:ext>
            </a:extLst>
          </p:cNvPr>
          <p:cNvSpPr>
            <a:spLocks noGrp="1"/>
          </p:cNvSpPr>
          <p:nvPr>
            <p:ph type="title"/>
          </p:nvPr>
        </p:nvSpPr>
        <p:spPr>
          <a:xfrm>
            <a:off x="688375" y="1026343"/>
            <a:ext cx="9830764" cy="1143000"/>
          </a:xfrm>
        </p:spPr>
        <p:txBody>
          <a:bodyPr/>
          <a:lstStyle/>
          <a:p>
            <a:pPr marL="0" indent="0"/>
            <a:r>
              <a:rPr lang="en-US" sz="3200" dirty="0">
                <a:cs typeface="Calibri" panose="020F0502020204030204" pitchFamily="34" charset="0"/>
              </a:rPr>
              <a:t>C</a:t>
            </a:r>
            <a:r>
              <a:rPr lang="en-US" sz="3200" b="1" dirty="0">
                <a:cs typeface="Calibri" panose="020F0502020204030204" pitchFamily="34" charset="0"/>
              </a:rPr>
              <a:t>lean Before You Disinfect a Surface</a:t>
            </a:r>
            <a:br>
              <a:rPr lang="en-US" sz="3200" b="1" dirty="0">
                <a:latin typeface="+mn-lt"/>
              </a:rPr>
            </a:br>
            <a:endParaRPr lang="en-US" sz="3200" dirty="0"/>
          </a:p>
        </p:txBody>
      </p:sp>
      <p:sp>
        <p:nvSpPr>
          <p:cNvPr id="3" name="Content Placeholder 2">
            <a:extLst>
              <a:ext uri="{FF2B5EF4-FFF2-40B4-BE49-F238E27FC236}">
                <a16:creationId xmlns:a16="http://schemas.microsoft.com/office/drawing/2014/main" id="{7957AFDD-A5D9-4908-B46C-A8EC79A40303}"/>
              </a:ext>
            </a:extLst>
          </p:cNvPr>
          <p:cNvSpPr>
            <a:spLocks noGrp="1"/>
          </p:cNvSpPr>
          <p:nvPr>
            <p:ph idx="1"/>
          </p:nvPr>
        </p:nvSpPr>
        <p:spPr>
          <a:xfrm>
            <a:off x="749299" y="1813911"/>
            <a:ext cx="11150223" cy="3583757"/>
          </a:xfrm>
        </p:spPr>
        <p:txBody>
          <a:bodyPr/>
          <a:lstStyle/>
          <a:p>
            <a:pPr>
              <a:spcBef>
                <a:spcPts val="0"/>
              </a:spcBef>
              <a:spcAft>
                <a:spcPts val="990"/>
              </a:spcAft>
            </a:pPr>
            <a:r>
              <a:rPr lang="en-US" b="1" dirty="0">
                <a:latin typeface="+mn-lt"/>
                <a:cs typeface="Calibri"/>
              </a:rPr>
              <a:t>Cleaning</a:t>
            </a:r>
            <a:r>
              <a:rPr lang="en-US" i="1" dirty="0">
                <a:latin typeface="+mn-lt"/>
                <a:cs typeface="Calibri"/>
              </a:rPr>
              <a:t> </a:t>
            </a:r>
            <a:r>
              <a:rPr lang="en-US" dirty="0">
                <a:latin typeface="+mn-lt"/>
                <a:cs typeface="Calibri"/>
              </a:rPr>
              <a:t>is the physical removal of foreign material (e.g., dust, soil) and organic material (e.g., blood, germs) </a:t>
            </a:r>
            <a:endParaRPr lang="en-US" dirty="0">
              <a:latin typeface="+mn-lt"/>
            </a:endParaRPr>
          </a:p>
          <a:p>
            <a:pPr marL="342900" marR="0" lvl="0" indent="-342900" algn="l" defTabSz="914400" rtl="0" eaLnBrk="0" fontAlgn="base" latinLnBrk="0" hangingPunct="0">
              <a:lnSpc>
                <a:spcPct val="100000"/>
              </a:lnSpc>
              <a:spcBef>
                <a:spcPts val="600"/>
              </a:spcBef>
              <a:spcAft>
                <a:spcPts val="600"/>
              </a:spcAft>
              <a:buClrTx/>
              <a:buSzTx/>
              <a:buFont typeface="Arial" charset="0"/>
              <a:buChar char="•"/>
              <a:tabLst/>
              <a:defRPr/>
            </a:pPr>
            <a:r>
              <a:rPr lang="en-US" b="1" dirty="0">
                <a:latin typeface="+mn-lt"/>
                <a:cs typeface="Calibri"/>
              </a:rPr>
              <a:t>Disinfection </a:t>
            </a:r>
            <a:r>
              <a:rPr lang="en-US" dirty="0">
                <a:latin typeface="+mn-lt"/>
                <a:cs typeface="Calibri"/>
              </a:rPr>
              <a:t>is the c</a:t>
            </a:r>
            <a:r>
              <a:rPr kumimoji="0" lang="en-US" b="0" i="0" u="none" strike="noStrike" kern="1200" cap="none" spc="0" normalizeH="0" baseline="0" noProof="0" dirty="0" err="1">
                <a:ln>
                  <a:noFill/>
                </a:ln>
                <a:effectLst/>
                <a:uLnTx/>
                <a:uFillTx/>
                <a:latin typeface="+mn-lt"/>
                <a:cs typeface="Calibri"/>
              </a:rPr>
              <a:t>hemical</a:t>
            </a:r>
            <a:r>
              <a:rPr kumimoji="0" lang="en-US" b="0" i="0" u="none" strike="noStrike" kern="1200" cap="none" spc="0" normalizeH="0" baseline="0" noProof="0" dirty="0">
                <a:ln>
                  <a:noFill/>
                </a:ln>
                <a:effectLst/>
                <a:uLnTx/>
                <a:uFillTx/>
                <a:latin typeface="+mn-lt"/>
                <a:cs typeface="Calibri"/>
              </a:rPr>
              <a:t> process </a:t>
            </a:r>
            <a:r>
              <a:rPr lang="en-US" noProof="0" dirty="0">
                <a:latin typeface="+mn-lt"/>
                <a:cs typeface="Calibri"/>
              </a:rPr>
              <a:t>of</a:t>
            </a:r>
            <a:r>
              <a:rPr kumimoji="0" lang="en-US" b="0" i="0" u="none" strike="noStrike" kern="1200" cap="none" spc="0" normalizeH="0" baseline="0" noProof="0" dirty="0">
                <a:ln>
                  <a:noFill/>
                </a:ln>
                <a:effectLst/>
                <a:uLnTx/>
                <a:uFillTx/>
                <a:latin typeface="+mn-lt"/>
                <a:cs typeface="Calibri"/>
              </a:rPr>
              <a:t> </a:t>
            </a:r>
            <a:r>
              <a:rPr lang="en-US" dirty="0">
                <a:latin typeface="+mn-lt"/>
                <a:cs typeface="Calibri"/>
              </a:rPr>
              <a:t>killing</a:t>
            </a:r>
            <a:r>
              <a:rPr kumimoji="0" lang="en-US" b="0" i="0" u="none" strike="noStrike" kern="1200" cap="none" spc="0" normalizeH="0" baseline="0" noProof="0" dirty="0">
                <a:ln>
                  <a:noFill/>
                </a:ln>
                <a:effectLst/>
                <a:uLnTx/>
                <a:uFillTx/>
                <a:latin typeface="+mn-lt"/>
                <a:cs typeface="Calibri"/>
              </a:rPr>
              <a:t> germs on surfaces</a:t>
            </a:r>
            <a:endParaRPr lang="en-US" b="0" i="0" u="none" strike="noStrike" kern="1200" cap="none" spc="0" normalizeH="0" baseline="0" noProof="0" dirty="0">
              <a:ln>
                <a:noFill/>
              </a:ln>
              <a:effectLst/>
              <a:uLnTx/>
              <a:uFillTx/>
              <a:latin typeface="+mn-lt"/>
              <a:cs typeface="Calibri"/>
            </a:endParaRPr>
          </a:p>
          <a:p>
            <a:pPr marL="0" indent="0">
              <a:spcBef>
                <a:spcPts val="0"/>
              </a:spcBef>
              <a:spcAft>
                <a:spcPts val="990"/>
              </a:spcAft>
              <a:buNone/>
            </a:pPr>
            <a:endParaRPr lang="en-US" b="1" dirty="0">
              <a:latin typeface="+mn-lt"/>
            </a:endParaRPr>
          </a:p>
        </p:txBody>
      </p:sp>
      <p:sp>
        <p:nvSpPr>
          <p:cNvPr id="4" name="Slide Number Placeholder 3">
            <a:extLst>
              <a:ext uri="{FF2B5EF4-FFF2-40B4-BE49-F238E27FC236}">
                <a16:creationId xmlns:a16="http://schemas.microsoft.com/office/drawing/2014/main" id="{70CC700A-9D73-4F3F-8458-DAA0B499BF24}"/>
              </a:ext>
            </a:extLst>
          </p:cNvPr>
          <p:cNvSpPr>
            <a:spLocks noGrp="1"/>
          </p:cNvSpPr>
          <p:nvPr>
            <p:ph type="sldNum" sz="quarter" idx="14"/>
          </p:nvPr>
        </p:nvSpPr>
        <p:spPr/>
        <p:txBody>
          <a:bodyPr/>
          <a:lstStyle/>
          <a:p>
            <a:pPr>
              <a:defRPr/>
            </a:pPr>
            <a:fld id="{8F175D74-ED98-4489-9FB3-9363BDDBA762}" type="slidenum">
              <a:rPr lang="en-US" smtClean="0"/>
              <a:pPr>
                <a:defRPr/>
              </a:pPr>
              <a:t>4</a:t>
            </a:fld>
            <a:endParaRPr lang="en-US">
              <a:solidFill>
                <a:schemeClr val="bg1"/>
              </a:solidFill>
            </a:endParaRPr>
          </a:p>
        </p:txBody>
      </p:sp>
      <p:pic>
        <p:nvPicPr>
          <p:cNvPr id="5" name="Picture 4">
            <a:extLst>
              <a:ext uri="{FF2B5EF4-FFF2-40B4-BE49-F238E27FC236}">
                <a16:creationId xmlns:a16="http://schemas.microsoft.com/office/drawing/2014/main" id="{78C2DB92-2AD7-4D51-9C1D-0C808DD5A529}"/>
              </a:ext>
            </a:extLst>
          </p:cNvPr>
          <p:cNvPicPr>
            <a:picLocks noChangeAspect="1"/>
          </p:cNvPicPr>
          <p:nvPr/>
        </p:nvPicPr>
        <p:blipFill>
          <a:blip r:embed="rId3"/>
          <a:stretch>
            <a:fillRect/>
          </a:stretch>
        </p:blipFill>
        <p:spPr>
          <a:xfrm>
            <a:off x="8305800" y="5764765"/>
            <a:ext cx="3784600" cy="994736"/>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79DBE383-C533-4D9A-A575-949412794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446" y="5738958"/>
            <a:ext cx="3752520" cy="1119042"/>
          </a:xfrm>
          <a:prstGeom prst="rect">
            <a:avLst/>
          </a:prstGeom>
        </p:spPr>
      </p:pic>
    </p:spTree>
    <p:extLst>
      <p:ext uri="{BB962C8B-B14F-4D97-AF65-F5344CB8AC3E}">
        <p14:creationId xmlns:p14="http://schemas.microsoft.com/office/powerpoint/2010/main" val="554059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137916-6740-B90B-C073-DD6E4119840F}"/>
              </a:ext>
            </a:extLst>
          </p:cNvPr>
          <p:cNvSpPr/>
          <p:nvPr/>
        </p:nvSpPr>
        <p:spPr>
          <a:xfrm>
            <a:off x="0" y="1"/>
            <a:ext cx="12263886" cy="6857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(apic.org/resources/topic-specific-infection-prevention/environmental-services/) are downloadable.  May be adapted for facility use, except for the pre-recorded audio versions of module presentations. </a:t>
            </a:r>
            <a:endParaRPr lang="en-US"/>
          </a:p>
        </p:txBody>
      </p:sp>
      <p:sp>
        <p:nvSpPr>
          <p:cNvPr id="4" name="Slide Number Placeholder 3">
            <a:extLst>
              <a:ext uri="{FF2B5EF4-FFF2-40B4-BE49-F238E27FC236}">
                <a16:creationId xmlns:a16="http://schemas.microsoft.com/office/drawing/2014/main" id="{C16A8697-D939-76DF-366B-4D6A7B088080}"/>
              </a:ext>
            </a:extLst>
          </p:cNvPr>
          <p:cNvSpPr>
            <a:spLocks noGrp="1"/>
          </p:cNvSpPr>
          <p:nvPr>
            <p:ph type="sldNum" sz="quarter" idx="14"/>
          </p:nvPr>
        </p:nvSpPr>
        <p:spPr/>
        <p:txBody>
          <a:bodyPr/>
          <a:lstStyle/>
          <a:p>
            <a:pPr>
              <a:defRPr/>
            </a:pPr>
            <a:fld id="{8F175D74-ED98-4489-9FB3-9363BDDBA762}" type="slidenum">
              <a:rPr lang="en-US"/>
              <a:pPr>
                <a:defRPr/>
              </a:pPr>
              <a:t>40</a:t>
            </a:fld>
            <a:endParaRPr lang="en-US">
              <a:solidFill>
                <a:schemeClr val="bg1"/>
              </a:solidFill>
            </a:endParaRPr>
          </a:p>
        </p:txBody>
      </p:sp>
      <p:pic>
        <p:nvPicPr>
          <p:cNvPr id="3" name="Picture 2" descr="Snapshot of Project Firstline Activity Cards for proper cleaning and disinfection order">
            <a:extLst>
              <a:ext uri="{FF2B5EF4-FFF2-40B4-BE49-F238E27FC236}">
                <a16:creationId xmlns:a16="http://schemas.microsoft.com/office/drawing/2014/main" id="{2A1DF034-4320-E1DD-50B6-2E9E86562BAA}"/>
              </a:ext>
            </a:extLst>
          </p:cNvPr>
          <p:cNvPicPr>
            <a:picLocks noChangeAspect="1"/>
          </p:cNvPicPr>
          <p:nvPr/>
        </p:nvPicPr>
        <p:blipFill rotWithShape="1">
          <a:blip r:embed="rId3">
            <a:extLst>
              <a:ext uri="{28A0092B-C50C-407E-A947-70E740481C1C}">
                <a14:useLocalDpi xmlns:a14="http://schemas.microsoft.com/office/drawing/2010/main" val="0"/>
              </a:ext>
            </a:extLst>
          </a:blip>
          <a:srcRect t="20000" b="8222"/>
          <a:stretch/>
        </p:blipFill>
        <p:spPr>
          <a:xfrm>
            <a:off x="2498631" y="53064"/>
            <a:ext cx="7266623" cy="6751871"/>
          </a:xfrm>
          <a:prstGeom prst="rect">
            <a:avLst/>
          </a:prstGeom>
        </p:spPr>
      </p:pic>
    </p:spTree>
    <p:extLst>
      <p:ext uri="{BB962C8B-B14F-4D97-AF65-F5344CB8AC3E}">
        <p14:creationId xmlns:p14="http://schemas.microsoft.com/office/powerpoint/2010/main" val="3443672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091AC4-7F3C-2EBB-DB7A-CD00B8A51836}"/>
              </a:ext>
            </a:extLst>
          </p:cNvPr>
          <p:cNvSpPr/>
          <p:nvPr/>
        </p:nvSpPr>
        <p:spPr>
          <a:xfrm>
            <a:off x="-43133" y="4853"/>
            <a:ext cx="12244387" cy="68531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Rectangle 1">
            <a:extLst>
              <a:ext uri="{FF2B5EF4-FFF2-40B4-BE49-F238E27FC236}">
                <a16:creationId xmlns:a16="http://schemas.microsoft.com/office/drawing/2014/main" id="{87F1CBAA-F8E4-1FD0-83D5-95B51EF6B2CB}"/>
              </a:ext>
            </a:extLst>
          </p:cNvPr>
          <p:cNvSpPr/>
          <p:nvPr/>
        </p:nvSpPr>
        <p:spPr>
          <a:xfrm>
            <a:off x="291889" y="577391"/>
            <a:ext cx="4671852" cy="2059129"/>
          </a:xfrm>
          <a:prstGeom prst="rect">
            <a:avLst/>
          </a:prstGeom>
          <a:solidFill>
            <a:srgbClr val="133E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C16A8697-D939-76DF-366B-4D6A7B088080}"/>
              </a:ext>
            </a:extLst>
          </p:cNvPr>
          <p:cNvSpPr>
            <a:spLocks noGrp="1"/>
          </p:cNvSpPr>
          <p:nvPr>
            <p:ph type="sldNum" sz="quarter" idx="14"/>
          </p:nvPr>
        </p:nvSpPr>
        <p:spPr/>
        <p:txBody>
          <a:bodyPr/>
          <a:lstStyle/>
          <a:p>
            <a:pPr>
              <a:defRPr/>
            </a:pPr>
            <a:fld id="{8F175D74-ED98-4489-9FB3-9363BDDBA762}" type="slidenum">
              <a:rPr lang="en-US"/>
              <a:pPr>
                <a:defRPr/>
              </a:pPr>
              <a:t>41</a:t>
            </a:fld>
            <a:endParaRPr lang="en-US">
              <a:solidFill>
                <a:schemeClr val="bg1"/>
              </a:solidFill>
            </a:endParaRPr>
          </a:p>
        </p:txBody>
      </p:sp>
      <p:pic>
        <p:nvPicPr>
          <p:cNvPr id="5" name="Picture 5" descr="Snapshot of Project Firstline Activity Cards for proper cleaning and disinfection order">
            <a:extLst>
              <a:ext uri="{FF2B5EF4-FFF2-40B4-BE49-F238E27FC236}">
                <a16:creationId xmlns:a16="http://schemas.microsoft.com/office/drawing/2014/main" id="{DC949798-65BA-C0AB-8391-31AF72F2F136}"/>
              </a:ext>
            </a:extLst>
          </p:cNvPr>
          <p:cNvPicPr>
            <a:picLocks noGrp="1" noChangeAspect="1"/>
          </p:cNvPicPr>
          <p:nvPr>
            <p:ph idx="1"/>
          </p:nvPr>
        </p:nvPicPr>
        <p:blipFill rotWithShape="1">
          <a:blip r:embed="rId3"/>
          <a:srcRect l="5156" t="29564" r="4680" b="7703"/>
          <a:stretch/>
        </p:blipFill>
        <p:spPr>
          <a:xfrm>
            <a:off x="4963741" y="541323"/>
            <a:ext cx="6936370" cy="6208464"/>
          </a:xfrm>
        </p:spPr>
      </p:pic>
      <p:pic>
        <p:nvPicPr>
          <p:cNvPr id="14" name="Picture 14">
            <a:extLst>
              <a:ext uri="{FF2B5EF4-FFF2-40B4-BE49-F238E27FC236}">
                <a16:creationId xmlns:a16="http://schemas.microsoft.com/office/drawing/2014/main" id="{2106571B-C816-E5CF-564B-7F54EEAF5095}"/>
              </a:ext>
            </a:extLst>
          </p:cNvPr>
          <p:cNvPicPr>
            <a:picLocks noChangeAspect="1"/>
          </p:cNvPicPr>
          <p:nvPr/>
        </p:nvPicPr>
        <p:blipFill rotWithShape="1">
          <a:blip r:embed="rId4"/>
          <a:srcRect l="4167" t="28993" r="2778" b="25101"/>
          <a:stretch/>
        </p:blipFill>
        <p:spPr>
          <a:xfrm>
            <a:off x="498152" y="2963430"/>
            <a:ext cx="3924304" cy="2506461"/>
          </a:xfrm>
          <a:prstGeom prst="rect">
            <a:avLst/>
          </a:prstGeom>
        </p:spPr>
      </p:pic>
      <p:sp>
        <p:nvSpPr>
          <p:cNvPr id="8" name="Title 1">
            <a:extLst>
              <a:ext uri="{FF2B5EF4-FFF2-40B4-BE49-F238E27FC236}">
                <a16:creationId xmlns:a16="http://schemas.microsoft.com/office/drawing/2014/main" id="{6AAA0812-9528-C23C-32B5-E30291C007AE}"/>
              </a:ext>
            </a:extLst>
          </p:cNvPr>
          <p:cNvSpPr>
            <a:spLocks noGrp="1"/>
          </p:cNvSpPr>
          <p:nvPr>
            <p:ph type="title"/>
          </p:nvPr>
        </p:nvSpPr>
        <p:spPr>
          <a:xfrm>
            <a:off x="320232" y="399567"/>
            <a:ext cx="4814932" cy="2386039"/>
          </a:xfrm>
          <a:noFill/>
          <a:ln>
            <a:noFill/>
          </a:ln>
        </p:spPr>
        <p:txBody>
          <a:bodyPr/>
          <a:lstStyle/>
          <a:p>
            <a:r>
              <a:rPr lang="en-US" dirty="0">
                <a:solidFill>
                  <a:schemeClr val="bg1"/>
                </a:solidFill>
                <a:cs typeface="Calibri"/>
              </a:rPr>
              <a:t>Identify Who Cleans What</a:t>
            </a:r>
            <a:br>
              <a:rPr lang="en-US" dirty="0">
                <a:solidFill>
                  <a:schemeClr val="bg1"/>
                </a:solidFill>
                <a:cs typeface="Calibri"/>
              </a:rPr>
            </a:br>
            <a:r>
              <a:rPr lang="en-US" sz="2800" b="0" dirty="0" err="1">
                <a:solidFill>
                  <a:schemeClr val="bg1"/>
                </a:solidFill>
                <a:ea typeface="+mj-lt"/>
                <a:cs typeface="+mj-lt"/>
              </a:rPr>
              <a:t>What</a:t>
            </a:r>
            <a:r>
              <a:rPr lang="en-US" sz="2800" b="0" dirty="0">
                <a:solidFill>
                  <a:schemeClr val="bg1"/>
                </a:solidFill>
                <a:ea typeface="+mj-lt"/>
                <a:cs typeface="+mj-lt"/>
              </a:rPr>
              <a:t> are the high-touch surfaces in your facility? </a:t>
            </a:r>
            <a:br>
              <a:rPr lang="en-US" sz="2800" b="0" dirty="0">
                <a:solidFill>
                  <a:schemeClr val="bg1"/>
                </a:solidFill>
                <a:ea typeface="+mj-lt"/>
                <a:cs typeface="+mj-lt"/>
              </a:rPr>
            </a:br>
            <a:r>
              <a:rPr lang="en-US" sz="2800" b="0" dirty="0">
                <a:solidFill>
                  <a:schemeClr val="bg1"/>
                </a:solidFill>
                <a:ea typeface="+mj-lt"/>
                <a:cs typeface="+mj-lt"/>
              </a:rPr>
              <a:t>Who cleans each surface?</a:t>
            </a:r>
            <a:endParaRPr lang="en-US" sz="2800" dirty="0">
              <a:solidFill>
                <a:schemeClr val="bg1"/>
              </a:solidFill>
              <a:ea typeface="+mj-lt"/>
              <a:cs typeface="+mj-lt"/>
            </a:endParaRPr>
          </a:p>
        </p:txBody>
      </p:sp>
    </p:spTree>
    <p:extLst>
      <p:ext uri="{BB962C8B-B14F-4D97-AF65-F5344CB8AC3E}">
        <p14:creationId xmlns:p14="http://schemas.microsoft.com/office/powerpoint/2010/main" val="1141580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EBB21-E976-5C13-8A34-CF47C1660A10}"/>
              </a:ext>
            </a:extLst>
          </p:cNvPr>
          <p:cNvSpPr>
            <a:spLocks noGrp="1"/>
          </p:cNvSpPr>
          <p:nvPr>
            <p:ph type="title"/>
          </p:nvPr>
        </p:nvSpPr>
        <p:spPr/>
        <p:txBody>
          <a:bodyPr/>
          <a:lstStyle/>
          <a:p>
            <a:r>
              <a:rPr lang="en-US" i="1" dirty="0">
                <a:latin typeface="Calibri"/>
                <a:ea typeface="ＭＳ Ｐゴシック"/>
                <a:cs typeface="Calibri"/>
              </a:rPr>
              <a:t>What Would You Do? Understanding Proper IPC Practices </a:t>
            </a:r>
            <a:r>
              <a:rPr lang="en-US" dirty="0"/>
              <a:t>Instructions</a:t>
            </a:r>
            <a:endParaRPr lang="en-US" dirty="0">
              <a:cs typeface="Calibri"/>
            </a:endParaRPr>
          </a:p>
        </p:txBody>
      </p:sp>
      <p:sp>
        <p:nvSpPr>
          <p:cNvPr id="5" name="Content Placeholder 4">
            <a:extLst>
              <a:ext uri="{FF2B5EF4-FFF2-40B4-BE49-F238E27FC236}">
                <a16:creationId xmlns:a16="http://schemas.microsoft.com/office/drawing/2014/main" id="{AA526A00-7791-C856-3024-CF172ED3A49C}"/>
              </a:ext>
            </a:extLst>
          </p:cNvPr>
          <p:cNvSpPr>
            <a:spLocks noGrp="1"/>
          </p:cNvSpPr>
          <p:nvPr>
            <p:ph idx="1"/>
          </p:nvPr>
        </p:nvSpPr>
        <p:spPr>
          <a:xfrm>
            <a:off x="1087298" y="1918380"/>
            <a:ext cx="10022662" cy="3720420"/>
          </a:xfrm>
          <a:solidFill>
            <a:schemeClr val="bg1"/>
          </a:solidFill>
          <a:ln>
            <a:solidFill>
              <a:schemeClr val="bg1"/>
            </a:solidFill>
          </a:ln>
        </p:spPr>
        <p:txBody>
          <a:bodyPr/>
          <a:lstStyle/>
          <a:p>
            <a:pPr algn="l" rtl="0" fontAlgn="base">
              <a:buFont typeface="Arial" panose="020B0604020202020204" pitchFamily="34" charset="0"/>
              <a:buChar char="•"/>
            </a:pPr>
            <a:r>
              <a:rPr lang="en-US" sz="2800" dirty="0">
                <a:solidFill>
                  <a:srgbClr val="000000"/>
                </a:solidFill>
                <a:latin typeface="Calibri" panose="020F0502020204030204" pitchFamily="34" charset="0"/>
              </a:rPr>
              <a:t>Read the </a:t>
            </a:r>
            <a:r>
              <a:rPr lang="en-US" sz="2800" b="0" i="0" dirty="0">
                <a:solidFill>
                  <a:srgbClr val="000000"/>
                </a:solidFill>
                <a:effectLst/>
                <a:latin typeface="Calibri" panose="020F0502020204030204" pitchFamily="34" charset="0"/>
              </a:rPr>
              <a:t>cleaning and disinfecting example statement</a:t>
            </a:r>
          </a:p>
          <a:p>
            <a:pPr algn="l" rtl="0" fontAlgn="base">
              <a:buFont typeface="Arial" panose="020B0604020202020204" pitchFamily="34" charset="0"/>
              <a:buChar char="•"/>
            </a:pPr>
            <a:r>
              <a:rPr lang="en-US" sz="2800" dirty="0">
                <a:solidFill>
                  <a:srgbClr val="000000"/>
                </a:solidFill>
                <a:latin typeface="Calibri" panose="020F0502020204030204" pitchFamily="34" charset="0"/>
              </a:rPr>
              <a:t>T</a:t>
            </a:r>
            <a:r>
              <a:rPr lang="en-US" sz="2800" b="0" i="0" dirty="0">
                <a:solidFill>
                  <a:srgbClr val="000000"/>
                </a:solidFill>
                <a:effectLst/>
                <a:latin typeface="Calibri" panose="020F0502020204030204" pitchFamily="34" charset="0"/>
              </a:rPr>
              <a:t>hink about if </a:t>
            </a:r>
            <a:r>
              <a:rPr lang="en-US" sz="2800" dirty="0">
                <a:solidFill>
                  <a:srgbClr val="000000"/>
                </a:solidFill>
                <a:latin typeface="Calibri" panose="020F0502020204030204" pitchFamily="34" charset="0"/>
              </a:rPr>
              <a:t>you would or would not do the practice based on the </a:t>
            </a:r>
            <a:r>
              <a:rPr lang="en-US" sz="2800" b="0" i="0" dirty="0">
                <a:solidFill>
                  <a:srgbClr val="000000"/>
                </a:solidFill>
                <a:effectLst/>
                <a:latin typeface="Calibri" panose="020F0502020204030204" pitchFamily="34" charset="0"/>
              </a:rPr>
              <a:t>training </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rPr>
              <a:t>Raise your hand as quickly as possible to answer the question and race others</a:t>
            </a:r>
            <a:endParaRPr lang="en-US" sz="2800" dirty="0">
              <a:solidFill>
                <a:srgbClr val="000000"/>
              </a:solidFill>
              <a:latin typeface="Calibri" panose="020F0502020204030204" pitchFamily="34" charset="0"/>
            </a:endParaRP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rPr>
              <a:t>Provide answer and rationale </a:t>
            </a:r>
          </a:p>
          <a:p>
            <a:pPr>
              <a:spcAft>
                <a:spcPts val="600"/>
              </a:spcAft>
            </a:pPr>
            <a:endParaRPr lang="en-US" sz="2500" dirty="0"/>
          </a:p>
        </p:txBody>
      </p:sp>
      <p:sp>
        <p:nvSpPr>
          <p:cNvPr id="3" name="Slide Number Placeholder 2">
            <a:extLst>
              <a:ext uri="{FF2B5EF4-FFF2-40B4-BE49-F238E27FC236}">
                <a16:creationId xmlns:a16="http://schemas.microsoft.com/office/drawing/2014/main" id="{86996A6F-2949-C59D-C4CB-B35B33D9E4CA}"/>
              </a:ext>
            </a:extLst>
          </p:cNvPr>
          <p:cNvSpPr>
            <a:spLocks noGrp="1"/>
          </p:cNvSpPr>
          <p:nvPr>
            <p:ph type="sldNum" sz="quarter" idx="14"/>
          </p:nvPr>
        </p:nvSpPr>
        <p:spPr/>
        <p:txBody>
          <a:bodyPr/>
          <a:lstStyle/>
          <a:p>
            <a:pPr>
              <a:defRPr/>
            </a:pPr>
            <a:fld id="{7CED9217-CDA3-4A8F-9D34-294F4173BE10}" type="slidenum">
              <a:rPr lang="en-US" smtClean="0"/>
              <a:pPr>
                <a:defRPr/>
              </a:pPr>
              <a:t>42</a:t>
            </a:fld>
            <a:endParaRPr lang="en-US">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1F5C5193-9DD0-B2E0-B9D5-045A1C063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744644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2286000"/>
            <a:ext cx="9855200" cy="1143000"/>
          </a:xfrm>
        </p:spPr>
        <p:txBody>
          <a:bodyPr/>
          <a:lstStyle/>
          <a:p>
            <a:r>
              <a:rPr lang="en-US" sz="4000" dirty="0">
                <a:solidFill>
                  <a:schemeClr val="tx2"/>
                </a:solidFill>
                <a:ea typeface="+mj-lt"/>
                <a:cs typeface="+mj-lt"/>
              </a:rPr>
              <a:t>Would you clean from clean areas to dirty?</a:t>
            </a:r>
            <a:br>
              <a:rPr lang="en-US" sz="4000" dirty="0">
                <a:solidFill>
                  <a:schemeClr val="tx2"/>
                </a:solidFill>
              </a:rPr>
            </a:br>
            <a:endParaRPr lang="en-US" sz="4000" dirty="0">
              <a:solidFill>
                <a:schemeClr val="tx2"/>
              </a:solidFill>
              <a:cs typeface="Calibri"/>
            </a:endParaRP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43</a:t>
            </a:fld>
            <a:endParaRPr lang="en-US">
              <a:solidFill>
                <a:schemeClr val="bg1"/>
              </a:solidFill>
            </a:endParaRPr>
          </a:p>
        </p:txBody>
      </p:sp>
      <p:sp>
        <p:nvSpPr>
          <p:cNvPr id="5" name="Title 1">
            <a:extLst>
              <a:ext uri="{FF2B5EF4-FFF2-40B4-BE49-F238E27FC236}">
                <a16:creationId xmlns:a16="http://schemas.microsoft.com/office/drawing/2014/main" id="{D76AE971-107D-861C-73D7-FF6B90DEEAB0}"/>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1</a:t>
            </a:r>
            <a:endParaRPr lang="en-US" sz="4000">
              <a:solidFill>
                <a:schemeClr val="tx2"/>
              </a:solidFill>
              <a:cs typeface="Calibri"/>
            </a:endParaRPr>
          </a:p>
        </p:txBody>
      </p:sp>
      <p:pic>
        <p:nvPicPr>
          <p:cNvPr id="3" name="Picture 2">
            <a:extLst>
              <a:ext uri="{FF2B5EF4-FFF2-40B4-BE49-F238E27FC236}">
                <a16:creationId xmlns:a16="http://schemas.microsoft.com/office/drawing/2014/main" id="{51C26A5E-588E-F4A4-AAED-0297F5047336}"/>
              </a:ext>
            </a:extLst>
          </p:cNvPr>
          <p:cNvPicPr>
            <a:picLocks noChangeAspect="1"/>
          </p:cNvPicPr>
          <p:nvPr/>
        </p:nvPicPr>
        <p:blipFill>
          <a:blip r:embed="rId3"/>
          <a:stretch>
            <a:fillRect/>
          </a:stretch>
        </p:blipFill>
        <p:spPr>
          <a:xfrm>
            <a:off x="8855576" y="3661580"/>
            <a:ext cx="1495425" cy="3000375"/>
          </a:xfrm>
          <a:prstGeom prst="rect">
            <a:avLst/>
          </a:prstGeom>
        </p:spPr>
      </p:pic>
      <p:sp>
        <p:nvSpPr>
          <p:cNvPr id="7" name="Rectangle 6">
            <a:extLst>
              <a:ext uri="{FF2B5EF4-FFF2-40B4-BE49-F238E27FC236}">
                <a16:creationId xmlns:a16="http://schemas.microsoft.com/office/drawing/2014/main" id="{3CFB2279-36B5-3675-5D2E-F0288AE35D14}"/>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71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Question 1: Answer</a:t>
            </a:r>
            <a:endParaRPr lang="en-US" dirty="0">
              <a:solidFill>
                <a:schemeClr val="tx2"/>
              </a:solidFill>
              <a:cs typeface="Calibri"/>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p:txBody>
          <a:bodyPr/>
          <a:lstStyle/>
          <a:p>
            <a:pPr marL="0" indent="0">
              <a:buNone/>
            </a:pPr>
            <a:r>
              <a:rPr lang="en-US" sz="3200" b="1" dirty="0"/>
              <a:t>Yes!</a:t>
            </a:r>
          </a:p>
          <a:p>
            <a:pPr marL="0" indent="0">
              <a:buNone/>
            </a:pPr>
            <a:endParaRPr lang="en-US" sz="3200" dirty="0">
              <a:solidFill>
                <a:srgbClr val="000000"/>
              </a:solidFill>
              <a:latin typeface="Calibri" panose="020F0502020204030204" pitchFamily="34" charset="0"/>
            </a:endParaRPr>
          </a:p>
          <a:p>
            <a:pPr marL="0" indent="0">
              <a:buNone/>
            </a:pPr>
            <a:r>
              <a:rPr lang="en-US" sz="3200" dirty="0">
                <a:solidFill>
                  <a:srgbClr val="000000"/>
                </a:solidFill>
                <a:latin typeface="Calibri" panose="020F0502020204030204" pitchFamily="34" charset="0"/>
              </a:rPr>
              <a:t>We should always move from clean areas to dirty areas. For example, begin with common surfaces before moving to the resident area, and restrooms should always be cleaned last. ​</a:t>
            </a:r>
            <a:endParaRPr lang="en-US" sz="3200" dirty="0">
              <a:solidFill>
                <a:srgbClr val="444444"/>
              </a:solidFill>
              <a:latin typeface="Arial" panose="020B0604020202020204" pitchFamily="34" charset="0"/>
            </a:endParaRPr>
          </a:p>
          <a:p>
            <a:pPr marL="0" indent="0">
              <a:buNone/>
            </a:pPr>
            <a:endParaRPr lang="en-US" sz="3200" dirty="0"/>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44</a:t>
            </a:fld>
            <a:endParaRPr lang="en-US">
              <a:solidFill>
                <a:schemeClr val="bg1"/>
              </a:solidFill>
            </a:endParaRPr>
          </a:p>
        </p:txBody>
      </p:sp>
      <p:pic>
        <p:nvPicPr>
          <p:cNvPr id="6" name="Content Placeholder 5">
            <a:extLst>
              <a:ext uri="{FF2B5EF4-FFF2-40B4-BE49-F238E27FC236}">
                <a16:creationId xmlns:a16="http://schemas.microsoft.com/office/drawing/2014/main" id="{ED709C91-2A6B-1C55-B759-E48F955B12C0}"/>
              </a:ext>
            </a:extLst>
          </p:cNvPr>
          <p:cNvPicPr>
            <a:picLocks noGrp="1" noChangeAspect="1"/>
          </p:cNvPicPr>
          <p:nvPr>
            <p:ph idx="15"/>
          </p:nvPr>
        </p:nvPicPr>
        <p:blipFill>
          <a:blip r:embed="rId2"/>
          <a:stretch>
            <a:fillRect/>
          </a:stretch>
        </p:blipFill>
        <p:spPr>
          <a:xfrm>
            <a:off x="9736952" y="4438390"/>
            <a:ext cx="1133498" cy="2256772"/>
          </a:xfrm>
        </p:spPr>
      </p:pic>
      <p:sp>
        <p:nvSpPr>
          <p:cNvPr id="5" name="Rectangle 4">
            <a:extLst>
              <a:ext uri="{FF2B5EF4-FFF2-40B4-BE49-F238E27FC236}">
                <a16:creationId xmlns:a16="http://schemas.microsoft.com/office/drawing/2014/main" id="{081B2A03-C3C4-A66C-FFA2-6B0C040F4895}"/>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764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2809875"/>
            <a:ext cx="9855200" cy="1143000"/>
          </a:xfrm>
        </p:spPr>
        <p:txBody>
          <a:bodyPr/>
          <a:lstStyle/>
          <a:p>
            <a:r>
              <a:rPr lang="en-US" sz="4000" dirty="0">
                <a:solidFill>
                  <a:schemeClr val="tx2"/>
                </a:solidFill>
                <a:cs typeface="Calibri"/>
              </a:rPr>
              <a:t>Would you clean from high surfaces to low and top to bottom?</a:t>
            </a: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45</a:t>
            </a:fld>
            <a:endParaRPr lang="en-US">
              <a:solidFill>
                <a:schemeClr val="bg1"/>
              </a:solidFill>
            </a:endParaRPr>
          </a:p>
        </p:txBody>
      </p:sp>
      <p:sp>
        <p:nvSpPr>
          <p:cNvPr id="5" name="Title 1">
            <a:extLst>
              <a:ext uri="{FF2B5EF4-FFF2-40B4-BE49-F238E27FC236}">
                <a16:creationId xmlns:a16="http://schemas.microsoft.com/office/drawing/2014/main" id="{FC18ED97-08F2-1E3F-A889-162FAB34E81E}"/>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2</a:t>
            </a:r>
            <a:endParaRPr lang="en-US" sz="4000" dirty="0">
              <a:solidFill>
                <a:schemeClr val="tx2"/>
              </a:solidFill>
              <a:cs typeface="Calibri"/>
            </a:endParaRPr>
          </a:p>
        </p:txBody>
      </p:sp>
      <p:pic>
        <p:nvPicPr>
          <p:cNvPr id="3" name="Picture 2">
            <a:extLst>
              <a:ext uri="{FF2B5EF4-FFF2-40B4-BE49-F238E27FC236}">
                <a16:creationId xmlns:a16="http://schemas.microsoft.com/office/drawing/2014/main" id="{67AC39FB-27CE-0733-52B5-1E501CC7BFFD}"/>
              </a:ext>
            </a:extLst>
          </p:cNvPr>
          <p:cNvPicPr>
            <a:picLocks noChangeAspect="1"/>
          </p:cNvPicPr>
          <p:nvPr/>
        </p:nvPicPr>
        <p:blipFill>
          <a:blip r:embed="rId3"/>
          <a:stretch>
            <a:fillRect/>
          </a:stretch>
        </p:blipFill>
        <p:spPr>
          <a:xfrm>
            <a:off x="9102246" y="3714685"/>
            <a:ext cx="1524000" cy="3019425"/>
          </a:xfrm>
          <a:prstGeom prst="rect">
            <a:avLst/>
          </a:prstGeom>
        </p:spPr>
      </p:pic>
      <p:sp>
        <p:nvSpPr>
          <p:cNvPr id="6" name="Rectangle 5">
            <a:extLst>
              <a:ext uri="{FF2B5EF4-FFF2-40B4-BE49-F238E27FC236}">
                <a16:creationId xmlns:a16="http://schemas.microsoft.com/office/drawing/2014/main" id="{E04692B5-65E7-2C7D-8B43-F27E44A9C4D8}"/>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352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Question 2: </a:t>
            </a:r>
            <a:r>
              <a:rPr lang="en-US" sz="3200" dirty="0">
                <a:solidFill>
                  <a:schemeClr val="tx2"/>
                </a:solidFill>
                <a:ea typeface="+mj-lt"/>
                <a:cs typeface="+mj-lt"/>
              </a:rPr>
              <a:t>Answer</a:t>
            </a:r>
            <a:endParaRPr lang="en-US" dirty="0">
              <a:solidFill>
                <a:schemeClr val="tx2"/>
              </a:solidFill>
              <a:cs typeface="Calibri"/>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p:txBody>
          <a:bodyPr/>
          <a:lstStyle/>
          <a:p>
            <a:pPr marL="0" indent="0">
              <a:buNone/>
            </a:pPr>
            <a:r>
              <a:rPr lang="en-US" sz="3200" b="1" dirty="0">
                <a:cs typeface="Calibri"/>
              </a:rPr>
              <a:t>Yes!</a:t>
            </a:r>
          </a:p>
          <a:p>
            <a:pPr marL="0" indent="0">
              <a:buNone/>
            </a:pPr>
            <a:endParaRPr lang="en-US" sz="3200" b="0" i="0" u="none" strike="noStrike" dirty="0">
              <a:solidFill>
                <a:srgbClr val="000000"/>
              </a:solidFill>
              <a:effectLst/>
              <a:latin typeface="Calibri" panose="020F0502020204030204" pitchFamily="34" charset="0"/>
            </a:endParaRPr>
          </a:p>
          <a:p>
            <a:pPr marL="0" indent="0">
              <a:buNone/>
            </a:pPr>
            <a:r>
              <a:rPr lang="en-US" sz="3200" dirty="0">
                <a:cs typeface="Calibri"/>
              </a:rPr>
              <a:t>Clean from high to low surfaces, top to bottom. For example, clean bed rails before bed legs, or high-touch surfaces before floors. </a:t>
            </a:r>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46</a:t>
            </a:fld>
            <a:endParaRPr lang="en-US">
              <a:solidFill>
                <a:schemeClr val="bg1"/>
              </a:solidFill>
            </a:endParaRPr>
          </a:p>
        </p:txBody>
      </p:sp>
      <p:pic>
        <p:nvPicPr>
          <p:cNvPr id="6" name="Content Placeholder 5">
            <a:extLst>
              <a:ext uri="{FF2B5EF4-FFF2-40B4-BE49-F238E27FC236}">
                <a16:creationId xmlns:a16="http://schemas.microsoft.com/office/drawing/2014/main" id="{F7100EF4-4A60-F0F0-2016-0ACF50E5C11A}"/>
              </a:ext>
            </a:extLst>
          </p:cNvPr>
          <p:cNvPicPr>
            <a:picLocks noGrp="1" noChangeAspect="1"/>
          </p:cNvPicPr>
          <p:nvPr>
            <p:ph idx="15"/>
          </p:nvPr>
        </p:nvPicPr>
        <p:blipFill>
          <a:blip r:embed="rId2"/>
          <a:stretch>
            <a:fillRect/>
          </a:stretch>
        </p:blipFill>
        <p:spPr>
          <a:xfrm>
            <a:off x="9325330" y="3895596"/>
            <a:ext cx="1476580" cy="2966580"/>
          </a:xfrm>
        </p:spPr>
      </p:pic>
      <p:sp>
        <p:nvSpPr>
          <p:cNvPr id="5" name="Rectangle 4">
            <a:extLst>
              <a:ext uri="{FF2B5EF4-FFF2-40B4-BE49-F238E27FC236}">
                <a16:creationId xmlns:a16="http://schemas.microsoft.com/office/drawing/2014/main" id="{AF5887A9-6706-2CE3-15B2-FD0E881D8FCE}"/>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388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2600325"/>
            <a:ext cx="9855200" cy="1143000"/>
          </a:xfrm>
        </p:spPr>
        <p:txBody>
          <a:bodyPr/>
          <a:lstStyle/>
          <a:p>
            <a:r>
              <a:rPr lang="en-US" sz="4000" dirty="0">
                <a:solidFill>
                  <a:schemeClr val="tx2"/>
                </a:solidFill>
                <a:ea typeface="+mj-lt"/>
                <a:cs typeface="+mj-lt"/>
              </a:rPr>
              <a:t>Would you change the curtains in a resident's room daily?</a:t>
            </a:r>
            <a:endParaRPr lang="en-US" dirty="0">
              <a:solidFill>
                <a:schemeClr val="tx2"/>
              </a:solidFill>
              <a:cs typeface="Calibri"/>
            </a:endParaRP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47</a:t>
            </a:fld>
            <a:endParaRPr lang="en-US">
              <a:solidFill>
                <a:schemeClr val="bg1"/>
              </a:solidFill>
            </a:endParaRPr>
          </a:p>
        </p:txBody>
      </p:sp>
      <p:sp>
        <p:nvSpPr>
          <p:cNvPr id="6" name="Title 1">
            <a:extLst>
              <a:ext uri="{FF2B5EF4-FFF2-40B4-BE49-F238E27FC236}">
                <a16:creationId xmlns:a16="http://schemas.microsoft.com/office/drawing/2014/main" id="{AA69A376-049E-F34F-FFC7-68CCC312114D}"/>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3</a:t>
            </a:r>
            <a:endParaRPr lang="en-US" sz="4000" dirty="0">
              <a:solidFill>
                <a:schemeClr val="tx2"/>
              </a:solidFill>
              <a:cs typeface="Calibri"/>
            </a:endParaRPr>
          </a:p>
        </p:txBody>
      </p:sp>
      <p:pic>
        <p:nvPicPr>
          <p:cNvPr id="3" name="Picture 2">
            <a:extLst>
              <a:ext uri="{FF2B5EF4-FFF2-40B4-BE49-F238E27FC236}">
                <a16:creationId xmlns:a16="http://schemas.microsoft.com/office/drawing/2014/main" id="{49C7A217-20C0-0E7A-2BB0-15883E302853}"/>
              </a:ext>
            </a:extLst>
          </p:cNvPr>
          <p:cNvPicPr>
            <a:picLocks noChangeAspect="1"/>
          </p:cNvPicPr>
          <p:nvPr/>
        </p:nvPicPr>
        <p:blipFill>
          <a:blip r:embed="rId3"/>
          <a:stretch>
            <a:fillRect/>
          </a:stretch>
        </p:blipFill>
        <p:spPr>
          <a:xfrm>
            <a:off x="9112881" y="3752067"/>
            <a:ext cx="1419225" cy="2819400"/>
          </a:xfrm>
          <a:prstGeom prst="rect">
            <a:avLst/>
          </a:prstGeom>
        </p:spPr>
      </p:pic>
      <p:sp>
        <p:nvSpPr>
          <p:cNvPr id="5" name="Rectangle 4">
            <a:extLst>
              <a:ext uri="{FF2B5EF4-FFF2-40B4-BE49-F238E27FC236}">
                <a16:creationId xmlns:a16="http://schemas.microsoft.com/office/drawing/2014/main" id="{247A3950-E9C7-B7DC-8E76-B550A00A6364}"/>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897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Question 3: </a:t>
            </a:r>
            <a:r>
              <a:rPr lang="en-US" sz="3200" dirty="0">
                <a:solidFill>
                  <a:schemeClr val="tx2"/>
                </a:solidFill>
                <a:ea typeface="+mj-lt"/>
                <a:cs typeface="+mj-lt"/>
              </a:rPr>
              <a:t>Answer</a:t>
            </a:r>
            <a:endParaRPr lang="en-US" dirty="0">
              <a:solidFill>
                <a:schemeClr val="tx2"/>
              </a:solidFill>
              <a:cs typeface="Calibri"/>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p:txBody>
          <a:bodyPr/>
          <a:lstStyle/>
          <a:p>
            <a:pPr marL="0" indent="0">
              <a:buNone/>
            </a:pPr>
            <a:r>
              <a:rPr lang="en-US" sz="3200" b="1" dirty="0">
                <a:cs typeface="Calibri"/>
              </a:rPr>
              <a:t>No!</a:t>
            </a:r>
          </a:p>
          <a:p>
            <a:pPr marL="0" indent="0">
              <a:buNone/>
            </a:pPr>
            <a:endParaRPr lang="en-US" sz="3200" b="0" i="0" dirty="0">
              <a:solidFill>
                <a:srgbClr val="000000"/>
              </a:solidFill>
              <a:effectLst/>
              <a:latin typeface="Calibri" panose="020F0502020204030204" pitchFamily="34" charset="0"/>
            </a:endParaRPr>
          </a:p>
          <a:p>
            <a:pPr marL="0" indent="0">
              <a:buNone/>
            </a:pPr>
            <a:r>
              <a:rPr lang="en-US" sz="3200" dirty="0">
                <a:solidFill>
                  <a:srgbClr val="000000"/>
                </a:solidFill>
                <a:latin typeface="Calibri"/>
                <a:cs typeface="Calibri"/>
              </a:rPr>
              <a:t>Consider</a:t>
            </a:r>
            <a:r>
              <a:rPr lang="en-US" sz="3200" b="0" i="0" dirty="0">
                <a:solidFill>
                  <a:srgbClr val="000000"/>
                </a:solidFill>
                <a:effectLst/>
                <a:latin typeface="Calibri"/>
                <a:cs typeface="Calibri"/>
              </a:rPr>
              <a:t> changing curtains when visibly soiled and per a set schedule. Refer to </a:t>
            </a:r>
            <a:r>
              <a:rPr lang="en-US" sz="3200" dirty="0">
                <a:solidFill>
                  <a:srgbClr val="000000"/>
                </a:solidFill>
                <a:latin typeface="Calibri"/>
                <a:cs typeface="Calibri"/>
              </a:rPr>
              <a:t>facility policy.</a:t>
            </a:r>
            <a:endParaRPr lang="en-US" sz="3200" dirty="0"/>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48</a:t>
            </a:fld>
            <a:endParaRPr lang="en-US">
              <a:solidFill>
                <a:schemeClr val="bg1"/>
              </a:solidFill>
            </a:endParaRPr>
          </a:p>
        </p:txBody>
      </p:sp>
      <p:pic>
        <p:nvPicPr>
          <p:cNvPr id="6" name="Content Placeholder 5">
            <a:extLst>
              <a:ext uri="{FF2B5EF4-FFF2-40B4-BE49-F238E27FC236}">
                <a16:creationId xmlns:a16="http://schemas.microsoft.com/office/drawing/2014/main" id="{B2F4B7AD-4C5F-165A-BA99-FF7C798D659F}"/>
              </a:ext>
            </a:extLst>
          </p:cNvPr>
          <p:cNvPicPr>
            <a:picLocks noGrp="1" noChangeAspect="1"/>
          </p:cNvPicPr>
          <p:nvPr>
            <p:ph idx="15"/>
          </p:nvPr>
        </p:nvPicPr>
        <p:blipFill>
          <a:blip r:embed="rId3"/>
          <a:stretch>
            <a:fillRect/>
          </a:stretch>
        </p:blipFill>
        <p:spPr>
          <a:xfrm>
            <a:off x="9510774" y="4250499"/>
            <a:ext cx="1272702" cy="2549045"/>
          </a:xfrm>
        </p:spPr>
      </p:pic>
      <p:sp>
        <p:nvSpPr>
          <p:cNvPr id="5" name="Rectangle 4">
            <a:extLst>
              <a:ext uri="{FF2B5EF4-FFF2-40B4-BE49-F238E27FC236}">
                <a16:creationId xmlns:a16="http://schemas.microsoft.com/office/drawing/2014/main" id="{F39E6A56-AA1A-FA99-EAF6-DD5A839EE91E}"/>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578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2286000"/>
            <a:ext cx="9855200" cy="1143000"/>
          </a:xfrm>
        </p:spPr>
        <p:txBody>
          <a:bodyPr/>
          <a:lstStyle/>
          <a:p>
            <a:r>
              <a:rPr lang="en-US" sz="4000" dirty="0">
                <a:solidFill>
                  <a:schemeClr val="tx2"/>
                </a:solidFill>
                <a:ea typeface="+mj-lt"/>
                <a:cs typeface="+mj-lt"/>
              </a:rPr>
              <a:t>Would you store soiled equipment on the inside of the EVS cart?</a:t>
            </a:r>
            <a:br>
              <a:rPr lang="en-US" sz="1000" dirty="0">
                <a:solidFill>
                  <a:schemeClr val="tx2"/>
                </a:solidFill>
              </a:rPr>
            </a:br>
            <a:endParaRPr lang="en-US">
              <a:solidFill>
                <a:schemeClr val="tx2"/>
              </a:solidFill>
              <a:cs typeface="Calibri"/>
            </a:endParaRP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49</a:t>
            </a:fld>
            <a:endParaRPr lang="en-US">
              <a:solidFill>
                <a:schemeClr val="bg1"/>
              </a:solidFill>
            </a:endParaRPr>
          </a:p>
        </p:txBody>
      </p:sp>
      <p:sp>
        <p:nvSpPr>
          <p:cNvPr id="5" name="Title 1">
            <a:extLst>
              <a:ext uri="{FF2B5EF4-FFF2-40B4-BE49-F238E27FC236}">
                <a16:creationId xmlns:a16="http://schemas.microsoft.com/office/drawing/2014/main" id="{BF81983D-910F-B611-2F2B-860AF28D9A2A}"/>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4</a:t>
            </a:r>
            <a:endParaRPr lang="en-US" sz="4000" dirty="0">
              <a:solidFill>
                <a:schemeClr val="tx2"/>
              </a:solidFill>
              <a:cs typeface="Calibri"/>
            </a:endParaRPr>
          </a:p>
        </p:txBody>
      </p:sp>
      <p:pic>
        <p:nvPicPr>
          <p:cNvPr id="3" name="Picture 2">
            <a:extLst>
              <a:ext uri="{FF2B5EF4-FFF2-40B4-BE49-F238E27FC236}">
                <a16:creationId xmlns:a16="http://schemas.microsoft.com/office/drawing/2014/main" id="{3ED45C4B-DC6D-8EBA-F023-F3D679D864DB}"/>
              </a:ext>
            </a:extLst>
          </p:cNvPr>
          <p:cNvPicPr>
            <a:picLocks noChangeAspect="1"/>
          </p:cNvPicPr>
          <p:nvPr/>
        </p:nvPicPr>
        <p:blipFill>
          <a:blip r:embed="rId3"/>
          <a:stretch>
            <a:fillRect/>
          </a:stretch>
        </p:blipFill>
        <p:spPr>
          <a:xfrm>
            <a:off x="9318712" y="3906621"/>
            <a:ext cx="1466850" cy="2886075"/>
          </a:xfrm>
          <a:prstGeom prst="rect">
            <a:avLst/>
          </a:prstGeom>
        </p:spPr>
      </p:pic>
      <p:sp>
        <p:nvSpPr>
          <p:cNvPr id="6" name="Rectangle 5">
            <a:extLst>
              <a:ext uri="{FF2B5EF4-FFF2-40B4-BE49-F238E27FC236}">
                <a16:creationId xmlns:a16="http://schemas.microsoft.com/office/drawing/2014/main" id="{AE886B44-382F-7193-44FA-B054F248025E}"/>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57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4463-3FE2-4EB9-951C-D90DBCEAE3F2}"/>
              </a:ext>
            </a:extLst>
          </p:cNvPr>
          <p:cNvSpPr>
            <a:spLocks noGrp="1"/>
          </p:cNvSpPr>
          <p:nvPr>
            <p:ph type="title"/>
          </p:nvPr>
        </p:nvSpPr>
        <p:spPr>
          <a:xfrm>
            <a:off x="688375" y="1026343"/>
            <a:ext cx="9830764" cy="1143000"/>
          </a:xfrm>
        </p:spPr>
        <p:txBody>
          <a:bodyPr/>
          <a:lstStyle/>
          <a:p>
            <a:r>
              <a:rPr lang="en-US" sz="3200" b="1" dirty="0">
                <a:latin typeface="Calibri" panose="020F0502020204030204" pitchFamily="34" charset="0"/>
                <a:cs typeface="Calibri" panose="020F0502020204030204" pitchFamily="34" charset="0"/>
              </a:rPr>
              <a:t>Disinfectants Won’t Work if a Thorough Cleaning Doesn’t Happen First</a:t>
            </a:r>
          </a:p>
        </p:txBody>
      </p:sp>
      <p:sp>
        <p:nvSpPr>
          <p:cNvPr id="4" name="Slide Number Placeholder 3">
            <a:extLst>
              <a:ext uri="{FF2B5EF4-FFF2-40B4-BE49-F238E27FC236}">
                <a16:creationId xmlns:a16="http://schemas.microsoft.com/office/drawing/2014/main" id="{70CC700A-9D73-4F3F-8458-DAA0B499BF24}"/>
              </a:ext>
            </a:extLst>
          </p:cNvPr>
          <p:cNvSpPr>
            <a:spLocks noGrp="1"/>
          </p:cNvSpPr>
          <p:nvPr>
            <p:ph type="sldNum" sz="quarter" idx="14"/>
          </p:nvPr>
        </p:nvSpPr>
        <p:spPr/>
        <p:txBody>
          <a:bodyPr/>
          <a:lstStyle/>
          <a:p>
            <a:pPr>
              <a:defRPr/>
            </a:pPr>
            <a:fld id="{8F175D74-ED98-4489-9FB3-9363BDDBA762}" type="slidenum">
              <a:rPr lang="en-US" smtClean="0"/>
              <a:pPr>
                <a:defRPr/>
              </a:pPr>
              <a:t>5</a:t>
            </a:fld>
            <a:endParaRPr lang="en-US">
              <a:solidFill>
                <a:schemeClr val="bg1"/>
              </a:solidFill>
            </a:endParaRPr>
          </a:p>
        </p:txBody>
      </p:sp>
      <p:pic>
        <p:nvPicPr>
          <p:cNvPr id="5" name="Picture 4">
            <a:extLst>
              <a:ext uri="{FF2B5EF4-FFF2-40B4-BE49-F238E27FC236}">
                <a16:creationId xmlns:a16="http://schemas.microsoft.com/office/drawing/2014/main" id="{78C2DB92-2AD7-4D51-9C1D-0C808DD5A529}"/>
              </a:ext>
            </a:extLst>
          </p:cNvPr>
          <p:cNvPicPr>
            <a:picLocks noChangeAspect="1"/>
          </p:cNvPicPr>
          <p:nvPr/>
        </p:nvPicPr>
        <p:blipFill>
          <a:blip r:embed="rId3"/>
          <a:stretch>
            <a:fillRect/>
          </a:stretch>
        </p:blipFill>
        <p:spPr>
          <a:xfrm>
            <a:off x="8305800" y="5764765"/>
            <a:ext cx="3784600" cy="994736"/>
          </a:xfrm>
          <a:prstGeom prst="rect">
            <a:avLst/>
          </a:prstGeom>
        </p:spPr>
      </p:pic>
      <p:sp>
        <p:nvSpPr>
          <p:cNvPr id="9" name="Hexagon 8">
            <a:extLst>
              <a:ext uri="{FF2B5EF4-FFF2-40B4-BE49-F238E27FC236}">
                <a16:creationId xmlns:a16="http://schemas.microsoft.com/office/drawing/2014/main" id="{F97208E4-D13A-41E8-8C10-0811D0A25694}"/>
              </a:ext>
            </a:extLst>
          </p:cNvPr>
          <p:cNvSpPr/>
          <p:nvPr/>
        </p:nvSpPr>
        <p:spPr>
          <a:xfrm>
            <a:off x="1544428" y="2649454"/>
            <a:ext cx="3282635" cy="3067742"/>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latin typeface="Calibri" panose="020F0502020204030204" pitchFamily="34" charset="0"/>
                <a:cs typeface="Calibri" panose="020F0502020204030204" pitchFamily="34" charset="0"/>
              </a:rPr>
              <a:t>1. Thoroughly clean a surface to remove most germs</a:t>
            </a:r>
          </a:p>
        </p:txBody>
      </p:sp>
      <p:cxnSp>
        <p:nvCxnSpPr>
          <p:cNvPr id="10" name="Straight Arrow Connector 9">
            <a:extLst>
              <a:ext uri="{FF2B5EF4-FFF2-40B4-BE49-F238E27FC236}">
                <a16:creationId xmlns:a16="http://schemas.microsoft.com/office/drawing/2014/main" id="{ABF38D18-106A-4B31-AF8A-F30D0428C385}"/>
              </a:ext>
            </a:extLst>
          </p:cNvPr>
          <p:cNvCxnSpPr>
            <a:cxnSpLocks/>
          </p:cNvCxnSpPr>
          <p:nvPr/>
        </p:nvCxnSpPr>
        <p:spPr>
          <a:xfrm>
            <a:off x="5336237" y="4183325"/>
            <a:ext cx="1519526" cy="0"/>
          </a:xfrm>
          <a:prstGeom prst="straightConnector1">
            <a:avLst/>
          </a:prstGeom>
          <a:ln w="149225">
            <a:tailEnd type="triangle"/>
          </a:ln>
        </p:spPr>
        <p:style>
          <a:lnRef idx="1">
            <a:schemeClr val="accent1"/>
          </a:lnRef>
          <a:fillRef idx="0">
            <a:schemeClr val="accent1"/>
          </a:fillRef>
          <a:effectRef idx="0">
            <a:schemeClr val="accent1"/>
          </a:effectRef>
          <a:fontRef idx="minor">
            <a:schemeClr val="tx1"/>
          </a:fontRef>
        </p:style>
      </p:cxnSp>
      <p:sp>
        <p:nvSpPr>
          <p:cNvPr id="12" name="Hexagon 11">
            <a:extLst>
              <a:ext uri="{FF2B5EF4-FFF2-40B4-BE49-F238E27FC236}">
                <a16:creationId xmlns:a16="http://schemas.microsoft.com/office/drawing/2014/main" id="{37F643EC-8DCF-4331-A396-641F50436063}"/>
              </a:ext>
            </a:extLst>
          </p:cNvPr>
          <p:cNvSpPr/>
          <p:nvPr/>
        </p:nvSpPr>
        <p:spPr>
          <a:xfrm>
            <a:off x="7392943" y="2649454"/>
            <a:ext cx="3282635" cy="3067742"/>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latin typeface="Calibri" panose="020F0502020204030204" pitchFamily="34" charset="0"/>
                <a:cs typeface="Calibri" panose="020F0502020204030204" pitchFamily="34" charset="0"/>
              </a:rPr>
              <a:t>2. Disinfect the surface to kill remaining germs</a:t>
            </a:r>
          </a:p>
        </p:txBody>
      </p:sp>
      <p:pic>
        <p:nvPicPr>
          <p:cNvPr id="11" name="Picture 10" descr="A picture containing text&#10;&#10;Description automatically generated">
            <a:extLst>
              <a:ext uri="{FF2B5EF4-FFF2-40B4-BE49-F238E27FC236}">
                <a16:creationId xmlns:a16="http://schemas.microsoft.com/office/drawing/2014/main" id="{73A96868-50F4-485E-9C92-B8080461D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446" y="5738958"/>
            <a:ext cx="3752520" cy="1119042"/>
          </a:xfrm>
          <a:prstGeom prst="rect">
            <a:avLst/>
          </a:prstGeom>
        </p:spPr>
      </p:pic>
    </p:spTree>
    <p:extLst>
      <p:ext uri="{BB962C8B-B14F-4D97-AF65-F5344CB8AC3E}">
        <p14:creationId xmlns:p14="http://schemas.microsoft.com/office/powerpoint/2010/main" val="2784683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Question 4: </a:t>
            </a:r>
            <a:r>
              <a:rPr lang="en-US" sz="3200" dirty="0">
                <a:solidFill>
                  <a:schemeClr val="tx2"/>
                </a:solidFill>
                <a:ea typeface="+mj-lt"/>
                <a:cs typeface="+mj-lt"/>
              </a:rPr>
              <a:t>Answer</a:t>
            </a:r>
            <a:endParaRPr lang="en-US" dirty="0">
              <a:solidFill>
                <a:schemeClr val="tx2"/>
              </a:solidFill>
              <a:cs typeface="Calibri"/>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p:txBody>
          <a:bodyPr/>
          <a:lstStyle/>
          <a:p>
            <a:pPr marL="0" indent="0">
              <a:buNone/>
            </a:pPr>
            <a:r>
              <a:rPr lang="en-US" sz="3200" b="1" dirty="0"/>
              <a:t>No!</a:t>
            </a:r>
          </a:p>
          <a:p>
            <a:pPr marL="0" indent="0">
              <a:buNone/>
            </a:pPr>
            <a:endParaRPr lang="en-US" sz="3200" b="0" i="0" u="none" strike="noStrike" dirty="0">
              <a:solidFill>
                <a:srgbClr val="000000"/>
              </a:solidFill>
              <a:effectLst/>
              <a:latin typeface="Calibri" panose="020F0502020204030204" pitchFamily="34" charset="0"/>
            </a:endParaRPr>
          </a:p>
          <a:p>
            <a:pPr marL="0" indent="0">
              <a:buNone/>
            </a:pPr>
            <a:r>
              <a:rPr lang="en-US" sz="3200" b="0" i="0" u="none" strike="noStrike" dirty="0">
                <a:solidFill>
                  <a:srgbClr val="000000"/>
                </a:solidFill>
                <a:effectLst/>
                <a:latin typeface="Calibri" panose="020F0502020204030204" pitchFamily="34" charset="0"/>
              </a:rPr>
              <a:t>Items like medical equipment used during resident care should be removed. Follow facility’s equipment cleaning policy to ensure that shared medical equipment are cleaned and disinfected appropriately.</a:t>
            </a:r>
            <a:r>
              <a:rPr lang="en-US" sz="3200" b="0" i="0" dirty="0">
                <a:solidFill>
                  <a:srgbClr val="000000"/>
                </a:solidFill>
                <a:effectLst/>
                <a:latin typeface="Calibri" panose="020F0502020204030204" pitchFamily="34" charset="0"/>
              </a:rPr>
              <a:t>​</a:t>
            </a:r>
            <a:endParaRPr lang="en-US" sz="3200" dirty="0"/>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50</a:t>
            </a:fld>
            <a:endParaRPr lang="en-US">
              <a:solidFill>
                <a:schemeClr val="bg1"/>
              </a:solidFill>
            </a:endParaRPr>
          </a:p>
        </p:txBody>
      </p:sp>
      <p:pic>
        <p:nvPicPr>
          <p:cNvPr id="6" name="Content Placeholder 5">
            <a:extLst>
              <a:ext uri="{FF2B5EF4-FFF2-40B4-BE49-F238E27FC236}">
                <a16:creationId xmlns:a16="http://schemas.microsoft.com/office/drawing/2014/main" id="{E3379AE4-8012-B5EA-300E-FDDD4D3A6E42}"/>
              </a:ext>
            </a:extLst>
          </p:cNvPr>
          <p:cNvPicPr>
            <a:picLocks noGrp="1" noChangeAspect="1"/>
          </p:cNvPicPr>
          <p:nvPr>
            <p:ph idx="15"/>
          </p:nvPr>
        </p:nvPicPr>
        <p:blipFill>
          <a:blip r:embed="rId2"/>
          <a:stretch>
            <a:fillRect/>
          </a:stretch>
        </p:blipFill>
        <p:spPr>
          <a:xfrm>
            <a:off x="9599408" y="4219184"/>
            <a:ext cx="1335517" cy="2642991"/>
          </a:xfrm>
        </p:spPr>
      </p:pic>
      <p:sp>
        <p:nvSpPr>
          <p:cNvPr id="5" name="Rectangle 4">
            <a:extLst>
              <a:ext uri="{FF2B5EF4-FFF2-40B4-BE49-F238E27FC236}">
                <a16:creationId xmlns:a16="http://schemas.microsoft.com/office/drawing/2014/main" id="{D6D96591-3FE0-2EEF-2410-95CE88CB5BC9}"/>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67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2286000"/>
            <a:ext cx="9855200" cy="1143000"/>
          </a:xfrm>
        </p:spPr>
        <p:txBody>
          <a:bodyPr/>
          <a:lstStyle/>
          <a:p>
            <a:r>
              <a:rPr lang="en-US" sz="4000" dirty="0">
                <a:solidFill>
                  <a:schemeClr val="tx2"/>
                </a:solidFill>
                <a:ea typeface="+mj-lt"/>
                <a:cs typeface="+mj-lt"/>
              </a:rPr>
              <a:t>Would you say that all facilities have the same high-touch surfaces?</a:t>
            </a:r>
            <a:br>
              <a:rPr lang="en-US" dirty="0">
                <a:solidFill>
                  <a:schemeClr val="tx2"/>
                </a:solidFill>
                <a:ea typeface="+mj-lt"/>
                <a:cs typeface="+mj-lt"/>
              </a:rPr>
            </a:br>
            <a:endParaRPr lang="en-US">
              <a:solidFill>
                <a:schemeClr val="tx2"/>
              </a:solidFill>
              <a:cs typeface="Calibri"/>
            </a:endParaRP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51</a:t>
            </a:fld>
            <a:endParaRPr lang="en-US">
              <a:solidFill>
                <a:schemeClr val="bg1"/>
              </a:solidFill>
            </a:endParaRPr>
          </a:p>
        </p:txBody>
      </p:sp>
      <p:sp>
        <p:nvSpPr>
          <p:cNvPr id="5" name="Title 1">
            <a:extLst>
              <a:ext uri="{FF2B5EF4-FFF2-40B4-BE49-F238E27FC236}">
                <a16:creationId xmlns:a16="http://schemas.microsoft.com/office/drawing/2014/main" id="{813D89E7-4180-7F11-D661-FF73A0AEFC6D}"/>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5</a:t>
            </a:r>
            <a:endParaRPr lang="en-US" sz="4000" dirty="0">
              <a:solidFill>
                <a:schemeClr val="tx2"/>
              </a:solidFill>
              <a:cs typeface="Calibri"/>
            </a:endParaRPr>
          </a:p>
        </p:txBody>
      </p:sp>
      <p:pic>
        <p:nvPicPr>
          <p:cNvPr id="3" name="Picture 2">
            <a:extLst>
              <a:ext uri="{FF2B5EF4-FFF2-40B4-BE49-F238E27FC236}">
                <a16:creationId xmlns:a16="http://schemas.microsoft.com/office/drawing/2014/main" id="{BC7995BA-451F-D6EF-6DDC-1F790D31D0EB}"/>
              </a:ext>
            </a:extLst>
          </p:cNvPr>
          <p:cNvPicPr>
            <a:picLocks noChangeAspect="1"/>
          </p:cNvPicPr>
          <p:nvPr/>
        </p:nvPicPr>
        <p:blipFill>
          <a:blip r:embed="rId3"/>
          <a:stretch>
            <a:fillRect/>
          </a:stretch>
        </p:blipFill>
        <p:spPr>
          <a:xfrm>
            <a:off x="9189603" y="3818155"/>
            <a:ext cx="1495425" cy="3000375"/>
          </a:xfrm>
          <a:prstGeom prst="rect">
            <a:avLst/>
          </a:prstGeom>
        </p:spPr>
      </p:pic>
      <p:sp>
        <p:nvSpPr>
          <p:cNvPr id="6" name="Rectangle 5">
            <a:extLst>
              <a:ext uri="{FF2B5EF4-FFF2-40B4-BE49-F238E27FC236}">
                <a16:creationId xmlns:a16="http://schemas.microsoft.com/office/drawing/2014/main" id="{EF540F18-B252-C68F-46D3-5E7A0C1CC84C}"/>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882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Question 5: </a:t>
            </a:r>
            <a:r>
              <a:rPr lang="en-US" sz="3200" dirty="0">
                <a:solidFill>
                  <a:schemeClr val="tx2"/>
                </a:solidFill>
                <a:ea typeface="+mj-lt"/>
                <a:cs typeface="+mj-lt"/>
              </a:rPr>
              <a:t>Answer</a:t>
            </a:r>
            <a:endParaRPr lang="en-US" dirty="0">
              <a:solidFill>
                <a:schemeClr val="tx2"/>
              </a:solidFill>
              <a:cs typeface="Calibri"/>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a:xfrm>
            <a:off x="812800" y="1524000"/>
            <a:ext cx="10043064" cy="3810000"/>
          </a:xfrm>
          <a:solidFill>
            <a:schemeClr val="bg1"/>
          </a:solidFill>
        </p:spPr>
        <p:txBody>
          <a:bodyPr/>
          <a:lstStyle/>
          <a:p>
            <a:pPr marL="0" indent="0" algn="l" rtl="0" fontAlgn="base">
              <a:buNone/>
            </a:pPr>
            <a:r>
              <a:rPr lang="en-US" sz="3200" b="1" dirty="0"/>
              <a:t>No! </a:t>
            </a:r>
          </a:p>
          <a:p>
            <a:pPr marL="0" indent="0" algn="l" rtl="0" fontAlgn="base">
              <a:buNone/>
            </a:pPr>
            <a:endParaRPr lang="en-US" sz="3200" b="1" dirty="0"/>
          </a:p>
          <a:p>
            <a:pPr marL="0" indent="0" algn="l" rtl="0" fontAlgn="base">
              <a:buNone/>
            </a:pPr>
            <a:r>
              <a:rPr lang="en-US" sz="3200" dirty="0"/>
              <a:t>Facilities may differ in what surfaces are considered high-touch. </a:t>
            </a:r>
            <a:r>
              <a:rPr lang="en-US" sz="3200" b="0" i="0" u="none" strike="noStrike" dirty="0">
                <a:solidFill>
                  <a:srgbClr val="000000"/>
                </a:solidFill>
                <a:effectLst/>
              </a:rPr>
              <a:t>High-touch surfaces are surfaces and equipment that are most likely to be contaminated by germs. These are surfaces that healthcare workers and residents touch more often, and therefore must be properly cleaned and disinfected regularly to prevent spreading germs.</a:t>
            </a:r>
            <a:r>
              <a:rPr lang="en-US" sz="3200" b="0" i="0" dirty="0">
                <a:solidFill>
                  <a:srgbClr val="000000"/>
                </a:solidFill>
                <a:effectLst/>
              </a:rPr>
              <a:t>​</a:t>
            </a:r>
            <a:endParaRPr lang="en-US" sz="3200" b="0" i="0" dirty="0">
              <a:solidFill>
                <a:srgbClr val="444444"/>
              </a:solidFill>
              <a:effectLst/>
            </a:endParaRPr>
          </a:p>
          <a:p>
            <a:pPr marL="0" indent="0" algn="l" rtl="0" fontAlgn="base">
              <a:buNone/>
            </a:pPr>
            <a:r>
              <a:rPr lang="en-US" sz="3200" b="0" i="0" dirty="0">
                <a:solidFill>
                  <a:srgbClr val="000000"/>
                </a:solidFill>
                <a:effectLst/>
              </a:rPr>
              <a:t>​</a:t>
            </a:r>
            <a:endParaRPr lang="en-US" sz="3200" b="0" i="0" dirty="0">
              <a:solidFill>
                <a:srgbClr val="444444"/>
              </a:solidFill>
              <a:effectLst/>
            </a:endParaRPr>
          </a:p>
          <a:p>
            <a:pPr marL="0" indent="0">
              <a:buNone/>
            </a:pPr>
            <a:endParaRPr lang="en-US" sz="3200" dirty="0"/>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52</a:t>
            </a:fld>
            <a:endParaRPr lang="en-US">
              <a:solidFill>
                <a:schemeClr val="bg1"/>
              </a:solidFill>
            </a:endParaRPr>
          </a:p>
        </p:txBody>
      </p:sp>
      <p:pic>
        <p:nvPicPr>
          <p:cNvPr id="6" name="Content Placeholder 5">
            <a:extLst>
              <a:ext uri="{FF2B5EF4-FFF2-40B4-BE49-F238E27FC236}">
                <a16:creationId xmlns:a16="http://schemas.microsoft.com/office/drawing/2014/main" id="{61A3724B-A6A9-2E5C-4583-A055BC4667C5}"/>
              </a:ext>
            </a:extLst>
          </p:cNvPr>
          <p:cNvPicPr>
            <a:picLocks noGrp="1" noChangeAspect="1"/>
          </p:cNvPicPr>
          <p:nvPr>
            <p:ph idx="15"/>
          </p:nvPr>
        </p:nvPicPr>
        <p:blipFill>
          <a:blip r:embed="rId3"/>
          <a:stretch>
            <a:fillRect/>
          </a:stretch>
        </p:blipFill>
        <p:spPr>
          <a:xfrm>
            <a:off x="10915534" y="3957655"/>
            <a:ext cx="1053795" cy="2007201"/>
          </a:xfrm>
        </p:spPr>
      </p:pic>
      <p:sp>
        <p:nvSpPr>
          <p:cNvPr id="5" name="Rectangle 4">
            <a:extLst>
              <a:ext uri="{FF2B5EF4-FFF2-40B4-BE49-F238E27FC236}">
                <a16:creationId xmlns:a16="http://schemas.microsoft.com/office/drawing/2014/main" id="{B3ABEB7C-C0BF-3DBD-9E05-3EB1F0BB8DB2}"/>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51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2286000"/>
            <a:ext cx="9855200" cy="1143000"/>
          </a:xfrm>
        </p:spPr>
        <p:txBody>
          <a:bodyPr/>
          <a:lstStyle/>
          <a:p>
            <a:r>
              <a:rPr lang="en-US" sz="4000" dirty="0">
                <a:solidFill>
                  <a:schemeClr val="tx2"/>
                </a:solidFill>
                <a:ea typeface="+mj-lt"/>
                <a:cs typeface="+mj-lt"/>
              </a:rPr>
              <a:t>Would you place a used toilet brush in the shower?</a:t>
            </a:r>
            <a:br>
              <a:rPr lang="en-US" dirty="0">
                <a:solidFill>
                  <a:schemeClr val="tx2"/>
                </a:solidFill>
                <a:ea typeface="+mj-lt"/>
                <a:cs typeface="+mj-lt"/>
              </a:rPr>
            </a:br>
            <a:endParaRPr lang="en-US">
              <a:solidFill>
                <a:schemeClr val="tx2"/>
              </a:solidFill>
              <a:cs typeface="Calibri"/>
            </a:endParaRP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53</a:t>
            </a:fld>
            <a:endParaRPr lang="en-US">
              <a:solidFill>
                <a:schemeClr val="bg1"/>
              </a:solidFill>
            </a:endParaRPr>
          </a:p>
        </p:txBody>
      </p:sp>
      <p:sp>
        <p:nvSpPr>
          <p:cNvPr id="5" name="Title 1">
            <a:extLst>
              <a:ext uri="{FF2B5EF4-FFF2-40B4-BE49-F238E27FC236}">
                <a16:creationId xmlns:a16="http://schemas.microsoft.com/office/drawing/2014/main" id="{F147058D-0D39-96F9-3D82-2CF311ECB742}"/>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6</a:t>
            </a:r>
            <a:endParaRPr lang="en-US" sz="4000" dirty="0">
              <a:solidFill>
                <a:schemeClr val="tx2"/>
              </a:solidFill>
              <a:cs typeface="Calibri"/>
            </a:endParaRPr>
          </a:p>
        </p:txBody>
      </p:sp>
      <p:pic>
        <p:nvPicPr>
          <p:cNvPr id="3" name="Picture 2">
            <a:extLst>
              <a:ext uri="{FF2B5EF4-FFF2-40B4-BE49-F238E27FC236}">
                <a16:creationId xmlns:a16="http://schemas.microsoft.com/office/drawing/2014/main" id="{1FA304B1-8EB3-FB7F-70BE-A9DE2E805020}"/>
              </a:ext>
            </a:extLst>
          </p:cNvPr>
          <p:cNvPicPr>
            <a:picLocks noChangeAspect="1"/>
          </p:cNvPicPr>
          <p:nvPr/>
        </p:nvPicPr>
        <p:blipFill>
          <a:blip r:embed="rId3"/>
          <a:stretch>
            <a:fillRect/>
          </a:stretch>
        </p:blipFill>
        <p:spPr>
          <a:xfrm>
            <a:off x="9091808" y="3839945"/>
            <a:ext cx="1524000" cy="3019425"/>
          </a:xfrm>
          <a:prstGeom prst="rect">
            <a:avLst/>
          </a:prstGeom>
        </p:spPr>
      </p:pic>
      <p:sp>
        <p:nvSpPr>
          <p:cNvPr id="6" name="Rectangle 5">
            <a:extLst>
              <a:ext uri="{FF2B5EF4-FFF2-40B4-BE49-F238E27FC236}">
                <a16:creationId xmlns:a16="http://schemas.microsoft.com/office/drawing/2014/main" id="{5D60C7BF-04BE-7768-40C2-DA870970EAC7}"/>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095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 Question 6: </a:t>
            </a:r>
            <a:r>
              <a:rPr lang="en-US" sz="3200" dirty="0">
                <a:solidFill>
                  <a:schemeClr val="tx2"/>
                </a:solidFill>
                <a:ea typeface="+mj-lt"/>
                <a:cs typeface="+mj-lt"/>
              </a:rPr>
              <a:t>Answer</a:t>
            </a:r>
            <a:endParaRPr lang="en-US" dirty="0">
              <a:solidFill>
                <a:schemeClr val="tx2"/>
              </a:solidFill>
              <a:cs typeface="Calibri"/>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p:txBody>
          <a:bodyPr/>
          <a:lstStyle/>
          <a:p>
            <a:pPr marL="0" indent="0">
              <a:buNone/>
            </a:pPr>
            <a:r>
              <a:rPr lang="en-US" sz="3200" b="1" dirty="0"/>
              <a:t>No! </a:t>
            </a:r>
            <a:endParaRPr lang="en-US" sz="3200" b="1" dirty="0">
              <a:cs typeface="Calibri"/>
            </a:endParaRPr>
          </a:p>
          <a:p>
            <a:pPr marL="0" indent="0">
              <a:buNone/>
            </a:pPr>
            <a:endParaRPr lang="en-US" sz="3200" dirty="0"/>
          </a:p>
          <a:p>
            <a:pPr marL="0" indent="0">
              <a:buNone/>
            </a:pPr>
            <a:r>
              <a:rPr lang="en-US" sz="3200" dirty="0"/>
              <a:t>Placing a used toilet brush in the shower can lead to germs on the toilet brush spreading to the shower and putting residents at risk.</a:t>
            </a:r>
            <a:endParaRPr lang="en-US" sz="3200">
              <a:cs typeface="Calibri"/>
            </a:endParaRPr>
          </a:p>
          <a:p>
            <a:pPr marL="0" indent="0">
              <a:buNone/>
            </a:pPr>
            <a:endParaRPr lang="en-US" sz="3200" dirty="0"/>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54</a:t>
            </a:fld>
            <a:endParaRPr lang="en-US">
              <a:solidFill>
                <a:schemeClr val="bg1"/>
              </a:solidFill>
            </a:endParaRPr>
          </a:p>
        </p:txBody>
      </p:sp>
      <p:pic>
        <p:nvPicPr>
          <p:cNvPr id="6" name="Content Placeholder 5">
            <a:extLst>
              <a:ext uri="{FF2B5EF4-FFF2-40B4-BE49-F238E27FC236}">
                <a16:creationId xmlns:a16="http://schemas.microsoft.com/office/drawing/2014/main" id="{7A80FFD2-D168-22B9-D913-924840B8C4A6}"/>
              </a:ext>
            </a:extLst>
          </p:cNvPr>
          <p:cNvPicPr>
            <a:picLocks noGrp="1" noChangeAspect="1"/>
          </p:cNvPicPr>
          <p:nvPr>
            <p:ph idx="15"/>
          </p:nvPr>
        </p:nvPicPr>
        <p:blipFill>
          <a:blip r:embed="rId2"/>
          <a:stretch>
            <a:fillRect/>
          </a:stretch>
        </p:blipFill>
        <p:spPr>
          <a:xfrm>
            <a:off x="9283574" y="3832964"/>
            <a:ext cx="1487019" cy="2987457"/>
          </a:xfrm>
        </p:spPr>
      </p:pic>
      <p:sp>
        <p:nvSpPr>
          <p:cNvPr id="5" name="Rectangle 4">
            <a:extLst>
              <a:ext uri="{FF2B5EF4-FFF2-40B4-BE49-F238E27FC236}">
                <a16:creationId xmlns:a16="http://schemas.microsoft.com/office/drawing/2014/main" id="{B96C7ECC-87FC-32F7-3835-0C695142AECA}"/>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343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3035808"/>
            <a:ext cx="9855200" cy="1143000"/>
          </a:xfrm>
        </p:spPr>
        <p:txBody>
          <a:bodyPr/>
          <a:lstStyle/>
          <a:p>
            <a:r>
              <a:rPr lang="en-US" sz="4000" dirty="0">
                <a:solidFill>
                  <a:schemeClr val="tx2"/>
                </a:solidFill>
                <a:ea typeface="+mj-lt"/>
                <a:cs typeface="+mj-lt"/>
              </a:rPr>
              <a:t>When cleaning each resident care area, would you start by cleaning the direct resident area or objects distant from the resident care area?</a:t>
            </a:r>
            <a:br>
              <a:rPr lang="en-US" sz="4000" dirty="0">
                <a:solidFill>
                  <a:schemeClr val="tx2"/>
                </a:solidFill>
                <a:ea typeface="+mj-lt"/>
                <a:cs typeface="+mj-lt"/>
              </a:rPr>
            </a:br>
            <a:endParaRPr lang="en-US" sz="4000" dirty="0">
              <a:solidFill>
                <a:schemeClr val="tx2"/>
              </a:solidFill>
              <a:cs typeface="Calibri"/>
            </a:endParaRP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55</a:t>
            </a:fld>
            <a:endParaRPr lang="en-US">
              <a:solidFill>
                <a:schemeClr val="bg1"/>
              </a:solidFill>
            </a:endParaRPr>
          </a:p>
        </p:txBody>
      </p:sp>
      <p:sp>
        <p:nvSpPr>
          <p:cNvPr id="5" name="Title 1">
            <a:extLst>
              <a:ext uri="{FF2B5EF4-FFF2-40B4-BE49-F238E27FC236}">
                <a16:creationId xmlns:a16="http://schemas.microsoft.com/office/drawing/2014/main" id="{08ACF429-8128-E702-C328-2899559F101D}"/>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7</a:t>
            </a:r>
            <a:endParaRPr lang="en-US" sz="4000" dirty="0">
              <a:solidFill>
                <a:schemeClr val="tx2"/>
              </a:solidFill>
              <a:cs typeface="Calibri"/>
            </a:endParaRPr>
          </a:p>
        </p:txBody>
      </p:sp>
      <p:pic>
        <p:nvPicPr>
          <p:cNvPr id="3" name="Picture 2">
            <a:extLst>
              <a:ext uri="{FF2B5EF4-FFF2-40B4-BE49-F238E27FC236}">
                <a16:creationId xmlns:a16="http://schemas.microsoft.com/office/drawing/2014/main" id="{54B45336-C3CE-61B0-2EBD-58AC3DBFA64E}"/>
              </a:ext>
            </a:extLst>
          </p:cNvPr>
          <p:cNvPicPr>
            <a:picLocks noChangeAspect="1"/>
          </p:cNvPicPr>
          <p:nvPr/>
        </p:nvPicPr>
        <p:blipFill>
          <a:blip r:embed="rId3"/>
          <a:stretch>
            <a:fillRect/>
          </a:stretch>
        </p:blipFill>
        <p:spPr>
          <a:xfrm>
            <a:off x="8913638" y="3887766"/>
            <a:ext cx="1400175" cy="2819400"/>
          </a:xfrm>
          <a:prstGeom prst="rect">
            <a:avLst/>
          </a:prstGeom>
        </p:spPr>
      </p:pic>
      <p:sp>
        <p:nvSpPr>
          <p:cNvPr id="6" name="Rectangle 5">
            <a:extLst>
              <a:ext uri="{FF2B5EF4-FFF2-40B4-BE49-F238E27FC236}">
                <a16:creationId xmlns:a16="http://schemas.microsoft.com/office/drawing/2014/main" id="{E421B6C1-64F0-170E-1A93-BBF4EDA90552}"/>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847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Question 7: Answer</a:t>
            </a:r>
            <a:endParaRPr lang="en-US" dirty="0">
              <a:solidFill>
                <a:schemeClr val="tx2"/>
              </a:solidFill>
              <a:cs typeface="Calibri"/>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a:xfrm>
            <a:off x="1117600" y="1524000"/>
            <a:ext cx="9956800" cy="3810000"/>
          </a:xfrm>
        </p:spPr>
        <p:txBody>
          <a:bodyPr/>
          <a:lstStyle/>
          <a:p>
            <a:pPr marL="0" indent="0">
              <a:buNone/>
            </a:pPr>
            <a:r>
              <a:rPr lang="en-US" sz="3200" b="1" dirty="0">
                <a:latin typeface="+mn-lt"/>
              </a:rPr>
              <a:t>No! </a:t>
            </a:r>
          </a:p>
          <a:p>
            <a:pPr marL="0" indent="0">
              <a:buNone/>
            </a:pPr>
            <a:endParaRPr lang="en-US" sz="3200" b="0" i="0" dirty="0">
              <a:solidFill>
                <a:srgbClr val="000000"/>
              </a:solidFill>
              <a:effectLst/>
              <a:latin typeface="+mn-lt"/>
            </a:endParaRPr>
          </a:p>
          <a:p>
            <a:pPr marL="0" indent="0">
              <a:buNone/>
            </a:pPr>
            <a:r>
              <a:rPr lang="en-US" sz="3200" b="0" i="0" dirty="0">
                <a:solidFill>
                  <a:srgbClr val="000000"/>
                </a:solidFill>
                <a:effectLst/>
                <a:latin typeface="+mn-lt"/>
                <a:cs typeface="Calibri"/>
              </a:rPr>
              <a:t>We start by cleaning </a:t>
            </a:r>
            <a:r>
              <a:rPr lang="en-US" sz="3200" dirty="0">
                <a:solidFill>
                  <a:srgbClr val="000000"/>
                </a:solidFill>
                <a:latin typeface="+mn-lt"/>
                <a:cs typeface="Calibri"/>
              </a:rPr>
              <a:t>objects distant from the resident care area such as the common</a:t>
            </a:r>
            <a:r>
              <a:rPr lang="en-US" sz="3200" b="0" i="0" dirty="0">
                <a:solidFill>
                  <a:srgbClr val="000000"/>
                </a:solidFill>
                <a:effectLst/>
                <a:latin typeface="+mn-lt"/>
                <a:cs typeface="Calibri"/>
              </a:rPr>
              <a:t> surfaces like doorknobs or light switches, then move to items touched during resident care like bedrails or tray tables.</a:t>
            </a:r>
            <a:r>
              <a:rPr lang="en-US" sz="3200" dirty="0">
                <a:solidFill>
                  <a:srgbClr val="000000"/>
                </a:solidFill>
                <a:latin typeface="+mn-lt"/>
                <a:cs typeface="Calibri"/>
              </a:rPr>
              <a:t> </a:t>
            </a:r>
            <a:endParaRPr lang="en-US" sz="3200" dirty="0">
              <a:latin typeface="+mn-lt"/>
              <a:cs typeface="Calibri"/>
            </a:endParaRPr>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56</a:t>
            </a:fld>
            <a:endParaRPr lang="en-US">
              <a:solidFill>
                <a:schemeClr val="bg1"/>
              </a:solidFill>
            </a:endParaRPr>
          </a:p>
        </p:txBody>
      </p:sp>
      <p:pic>
        <p:nvPicPr>
          <p:cNvPr id="6" name="Content Placeholder 5">
            <a:extLst>
              <a:ext uri="{FF2B5EF4-FFF2-40B4-BE49-F238E27FC236}">
                <a16:creationId xmlns:a16="http://schemas.microsoft.com/office/drawing/2014/main" id="{52FC9962-6E3F-7146-BBF8-845D499E9FFB}"/>
              </a:ext>
            </a:extLst>
          </p:cNvPr>
          <p:cNvPicPr>
            <a:picLocks noGrp="1" noChangeAspect="1"/>
          </p:cNvPicPr>
          <p:nvPr>
            <p:ph idx="15"/>
          </p:nvPr>
        </p:nvPicPr>
        <p:blipFill>
          <a:blip r:embed="rId2"/>
          <a:stretch>
            <a:fillRect/>
          </a:stretch>
        </p:blipFill>
        <p:spPr>
          <a:xfrm>
            <a:off x="9312446" y="4020855"/>
            <a:ext cx="1418840" cy="2841320"/>
          </a:xfrm>
        </p:spPr>
      </p:pic>
      <p:sp>
        <p:nvSpPr>
          <p:cNvPr id="5" name="Rectangle 4">
            <a:extLst>
              <a:ext uri="{FF2B5EF4-FFF2-40B4-BE49-F238E27FC236}">
                <a16:creationId xmlns:a16="http://schemas.microsoft.com/office/drawing/2014/main" id="{FEF5F849-5DEB-CE12-69BF-030D38641B61}"/>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99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85B5-A9DA-7E99-E03D-6A5DC85E1E56}"/>
              </a:ext>
            </a:extLst>
          </p:cNvPr>
          <p:cNvSpPr>
            <a:spLocks noGrp="1"/>
          </p:cNvSpPr>
          <p:nvPr>
            <p:ph type="title"/>
          </p:nvPr>
        </p:nvSpPr>
        <p:spPr>
          <a:xfrm>
            <a:off x="1168400" y="2286000"/>
            <a:ext cx="9855200" cy="1143000"/>
          </a:xfrm>
        </p:spPr>
        <p:txBody>
          <a:bodyPr/>
          <a:lstStyle/>
          <a:p>
            <a:r>
              <a:rPr lang="en-US" sz="4000" dirty="0">
                <a:solidFill>
                  <a:schemeClr val="tx2"/>
                </a:solidFill>
                <a:ea typeface="+mj-lt"/>
                <a:cs typeface="+mj-lt"/>
              </a:rPr>
              <a:t>When cleaning each bed space, would you start from the headboard and then move on to the footboard?</a:t>
            </a:r>
            <a:br>
              <a:rPr lang="en-US" sz="4000" dirty="0">
                <a:solidFill>
                  <a:schemeClr val="tx2"/>
                </a:solidFill>
                <a:ea typeface="+mj-lt"/>
                <a:cs typeface="+mj-lt"/>
              </a:rPr>
            </a:br>
            <a:endParaRPr lang="en-US" sz="4000" dirty="0">
              <a:solidFill>
                <a:schemeClr val="tx2"/>
              </a:solidFill>
              <a:cs typeface="Calibri"/>
            </a:endParaRPr>
          </a:p>
        </p:txBody>
      </p:sp>
      <p:sp>
        <p:nvSpPr>
          <p:cNvPr id="4" name="Slide Number Placeholder 3">
            <a:extLst>
              <a:ext uri="{FF2B5EF4-FFF2-40B4-BE49-F238E27FC236}">
                <a16:creationId xmlns:a16="http://schemas.microsoft.com/office/drawing/2014/main" id="{8238B419-6744-6B98-5429-B0A655372D24}"/>
              </a:ext>
            </a:extLst>
          </p:cNvPr>
          <p:cNvSpPr>
            <a:spLocks noGrp="1"/>
          </p:cNvSpPr>
          <p:nvPr>
            <p:ph type="sldNum" sz="quarter" idx="14"/>
          </p:nvPr>
        </p:nvSpPr>
        <p:spPr/>
        <p:txBody>
          <a:bodyPr/>
          <a:lstStyle/>
          <a:p>
            <a:pPr>
              <a:defRPr/>
            </a:pPr>
            <a:fld id="{8F175D74-ED98-4489-9FB3-9363BDDBA762}" type="slidenum">
              <a:rPr lang="en-US" smtClean="0"/>
              <a:pPr>
                <a:defRPr/>
              </a:pPr>
              <a:t>57</a:t>
            </a:fld>
            <a:endParaRPr lang="en-US">
              <a:solidFill>
                <a:schemeClr val="bg1"/>
              </a:solidFill>
            </a:endParaRPr>
          </a:p>
        </p:txBody>
      </p:sp>
      <p:sp>
        <p:nvSpPr>
          <p:cNvPr id="5" name="Title 1">
            <a:extLst>
              <a:ext uri="{FF2B5EF4-FFF2-40B4-BE49-F238E27FC236}">
                <a16:creationId xmlns:a16="http://schemas.microsoft.com/office/drawing/2014/main" id="{1C45D7CB-34EC-8834-9F97-DC07975BBA8E}"/>
              </a:ext>
            </a:extLst>
          </p:cNvPr>
          <p:cNvSpPr txBox="1">
            <a:spLocks/>
          </p:cNvSpPr>
          <p:nvPr/>
        </p:nvSpPr>
        <p:spPr bwMode="auto">
          <a:xfrm>
            <a:off x="508000" y="533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rPr>
              <a:t>Question 8</a:t>
            </a:r>
            <a:endParaRPr lang="en-US" sz="4000" dirty="0">
              <a:solidFill>
                <a:schemeClr val="tx2"/>
              </a:solidFill>
              <a:cs typeface="Calibri"/>
            </a:endParaRPr>
          </a:p>
        </p:txBody>
      </p:sp>
      <p:pic>
        <p:nvPicPr>
          <p:cNvPr id="3" name="Picture 2">
            <a:extLst>
              <a:ext uri="{FF2B5EF4-FFF2-40B4-BE49-F238E27FC236}">
                <a16:creationId xmlns:a16="http://schemas.microsoft.com/office/drawing/2014/main" id="{92D0C27F-53BA-C307-75E7-1E9023B1992B}"/>
              </a:ext>
            </a:extLst>
          </p:cNvPr>
          <p:cNvPicPr>
            <a:picLocks noChangeAspect="1"/>
          </p:cNvPicPr>
          <p:nvPr/>
        </p:nvPicPr>
        <p:blipFill>
          <a:blip r:embed="rId3"/>
          <a:stretch>
            <a:fillRect/>
          </a:stretch>
        </p:blipFill>
        <p:spPr>
          <a:xfrm>
            <a:off x="8974246" y="3870542"/>
            <a:ext cx="1466850" cy="2895600"/>
          </a:xfrm>
          <a:prstGeom prst="rect">
            <a:avLst/>
          </a:prstGeom>
        </p:spPr>
      </p:pic>
      <p:sp>
        <p:nvSpPr>
          <p:cNvPr id="6" name="Rectangle 5">
            <a:extLst>
              <a:ext uri="{FF2B5EF4-FFF2-40B4-BE49-F238E27FC236}">
                <a16:creationId xmlns:a16="http://schemas.microsoft.com/office/drawing/2014/main" id="{9484306B-3CF4-180D-1DE6-6546A80A7A1B}"/>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200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3F7-B2B9-90B5-BDB0-238739895319}"/>
              </a:ext>
            </a:extLst>
          </p:cNvPr>
          <p:cNvSpPr>
            <a:spLocks noGrp="1"/>
          </p:cNvSpPr>
          <p:nvPr>
            <p:ph type="title"/>
          </p:nvPr>
        </p:nvSpPr>
        <p:spPr/>
        <p:txBody>
          <a:bodyPr/>
          <a:lstStyle/>
          <a:p>
            <a:r>
              <a:rPr lang="en-US" dirty="0">
                <a:solidFill>
                  <a:schemeClr val="tx2"/>
                </a:solidFill>
                <a:ea typeface="+mj-lt"/>
                <a:cs typeface="+mj-lt"/>
              </a:rPr>
              <a:t>Question 8: Answer</a:t>
            </a:r>
            <a:endParaRPr lang="en-US" dirty="0">
              <a:solidFill>
                <a:schemeClr val="tx2"/>
              </a:solidFill>
            </a:endParaRPr>
          </a:p>
        </p:txBody>
      </p:sp>
      <p:sp>
        <p:nvSpPr>
          <p:cNvPr id="3" name="Content Placeholder 2">
            <a:extLst>
              <a:ext uri="{FF2B5EF4-FFF2-40B4-BE49-F238E27FC236}">
                <a16:creationId xmlns:a16="http://schemas.microsoft.com/office/drawing/2014/main" id="{6B1FCD67-3A47-97E2-FD7D-C2C6DB254B6A}"/>
              </a:ext>
            </a:extLst>
          </p:cNvPr>
          <p:cNvSpPr>
            <a:spLocks noGrp="1"/>
          </p:cNvSpPr>
          <p:nvPr>
            <p:ph idx="1"/>
          </p:nvPr>
        </p:nvSpPr>
        <p:spPr/>
        <p:txBody>
          <a:bodyPr/>
          <a:lstStyle/>
          <a:p>
            <a:pPr marL="0" indent="0">
              <a:buNone/>
            </a:pPr>
            <a:r>
              <a:rPr lang="en-US" sz="3200" b="1" dirty="0"/>
              <a:t>Yes!</a:t>
            </a:r>
          </a:p>
          <a:p>
            <a:endParaRPr lang="en-US" sz="3200" dirty="0"/>
          </a:p>
          <a:p>
            <a:pPr marL="0" indent="0">
              <a:buNone/>
            </a:pPr>
            <a:r>
              <a:rPr lang="en-US" sz="3200" b="0" i="0" dirty="0">
                <a:solidFill>
                  <a:srgbClr val="000000"/>
                </a:solidFill>
                <a:effectLst/>
                <a:latin typeface="Calibri" panose="020F0502020204030204" pitchFamily="34" charset="0"/>
              </a:rPr>
              <a:t>When cleaning each bed space, start from the headboard and then move on to the footboard.</a:t>
            </a:r>
            <a:endParaRPr lang="en-US" sz="3200" dirty="0"/>
          </a:p>
        </p:txBody>
      </p:sp>
      <p:sp>
        <p:nvSpPr>
          <p:cNvPr id="4" name="Slide Number Placeholder 3">
            <a:extLst>
              <a:ext uri="{FF2B5EF4-FFF2-40B4-BE49-F238E27FC236}">
                <a16:creationId xmlns:a16="http://schemas.microsoft.com/office/drawing/2014/main" id="{DAA94DAC-F4B1-916D-FA74-C4F6EB6C5B7B}"/>
              </a:ext>
            </a:extLst>
          </p:cNvPr>
          <p:cNvSpPr>
            <a:spLocks noGrp="1"/>
          </p:cNvSpPr>
          <p:nvPr>
            <p:ph type="sldNum" sz="quarter" idx="14"/>
          </p:nvPr>
        </p:nvSpPr>
        <p:spPr/>
        <p:txBody>
          <a:bodyPr/>
          <a:lstStyle/>
          <a:p>
            <a:pPr>
              <a:defRPr/>
            </a:pPr>
            <a:fld id="{8F175D74-ED98-4489-9FB3-9363BDDBA762}" type="slidenum">
              <a:rPr lang="en-US" smtClean="0"/>
              <a:pPr>
                <a:defRPr/>
              </a:pPr>
              <a:t>58</a:t>
            </a:fld>
            <a:endParaRPr lang="en-US">
              <a:solidFill>
                <a:schemeClr val="bg1"/>
              </a:solidFill>
            </a:endParaRPr>
          </a:p>
        </p:txBody>
      </p:sp>
      <p:pic>
        <p:nvPicPr>
          <p:cNvPr id="6" name="Content Placeholder 5">
            <a:extLst>
              <a:ext uri="{FF2B5EF4-FFF2-40B4-BE49-F238E27FC236}">
                <a16:creationId xmlns:a16="http://schemas.microsoft.com/office/drawing/2014/main" id="{61A86901-64DC-CF80-BC99-D323D56143A1}"/>
              </a:ext>
            </a:extLst>
          </p:cNvPr>
          <p:cNvPicPr>
            <a:picLocks noGrp="1" noChangeAspect="1"/>
          </p:cNvPicPr>
          <p:nvPr>
            <p:ph idx="15"/>
          </p:nvPr>
        </p:nvPicPr>
        <p:blipFill>
          <a:blip r:embed="rId3"/>
          <a:stretch>
            <a:fillRect/>
          </a:stretch>
        </p:blipFill>
        <p:spPr>
          <a:xfrm>
            <a:off x="8973107" y="3832964"/>
            <a:ext cx="1429462" cy="2810005"/>
          </a:xfrm>
        </p:spPr>
      </p:pic>
      <p:sp>
        <p:nvSpPr>
          <p:cNvPr id="5" name="Rectangle 4">
            <a:extLst>
              <a:ext uri="{FF2B5EF4-FFF2-40B4-BE49-F238E27FC236}">
                <a16:creationId xmlns:a16="http://schemas.microsoft.com/office/drawing/2014/main" id="{5EE23A19-7C6D-60DF-7093-546E94EAB67E}"/>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74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3C9F6E-2A53-B753-CF70-933D562821F1}"/>
              </a:ext>
            </a:extLst>
          </p:cNvPr>
          <p:cNvSpPr>
            <a:spLocks noGrp="1"/>
          </p:cNvSpPr>
          <p:nvPr>
            <p:ph idx="1"/>
          </p:nvPr>
        </p:nvSpPr>
        <p:spPr>
          <a:xfrm>
            <a:off x="1016000" y="2670048"/>
            <a:ext cx="9956800" cy="2892552"/>
          </a:xfrm>
        </p:spPr>
        <p:txBody>
          <a:bodyPr/>
          <a:lstStyle/>
          <a:p>
            <a:pPr marL="0" indent="0" algn="ctr">
              <a:buNone/>
            </a:pPr>
            <a:r>
              <a:rPr lang="en-US" sz="4000" b="1" dirty="0">
                <a:solidFill>
                  <a:schemeClr val="tx2"/>
                </a:solidFill>
                <a:ea typeface="+mj-lt"/>
                <a:cs typeface="+mj-lt"/>
              </a:rPr>
              <a:t>Thank you for your participation!</a:t>
            </a:r>
            <a:endParaRPr lang="en-US" sz="4000" b="1">
              <a:solidFill>
                <a:schemeClr val="tx2"/>
              </a:solidFill>
              <a:cs typeface="Calibri"/>
            </a:endParaRPr>
          </a:p>
        </p:txBody>
      </p:sp>
      <p:sp>
        <p:nvSpPr>
          <p:cNvPr id="4" name="Slide Number Placeholder 3">
            <a:extLst>
              <a:ext uri="{FF2B5EF4-FFF2-40B4-BE49-F238E27FC236}">
                <a16:creationId xmlns:a16="http://schemas.microsoft.com/office/drawing/2014/main" id="{DC0EDD4D-99B3-65A1-C1FA-E0F5A1F8E32C}"/>
              </a:ext>
            </a:extLst>
          </p:cNvPr>
          <p:cNvSpPr>
            <a:spLocks noGrp="1"/>
          </p:cNvSpPr>
          <p:nvPr>
            <p:ph type="sldNum" sz="quarter" idx="14"/>
          </p:nvPr>
        </p:nvSpPr>
        <p:spPr/>
        <p:txBody>
          <a:bodyPr/>
          <a:lstStyle/>
          <a:p>
            <a:pPr>
              <a:defRPr/>
            </a:pPr>
            <a:fld id="{8F175D74-ED98-4489-9FB3-9363BDDBA762}" type="slidenum">
              <a:rPr lang="en-US" smtClean="0"/>
              <a:pPr>
                <a:defRPr/>
              </a:pPr>
              <a:t>59</a:t>
            </a:fld>
            <a:endParaRPr lang="en-US">
              <a:solidFill>
                <a:schemeClr val="bg1"/>
              </a:solidFill>
            </a:endParaRPr>
          </a:p>
        </p:txBody>
      </p:sp>
      <p:sp>
        <p:nvSpPr>
          <p:cNvPr id="2" name="Rectangle 1">
            <a:extLst>
              <a:ext uri="{FF2B5EF4-FFF2-40B4-BE49-F238E27FC236}">
                <a16:creationId xmlns:a16="http://schemas.microsoft.com/office/drawing/2014/main" id="{4B4F354F-4589-BEB6-A71E-21345ADD6016}"/>
              </a:ext>
            </a:extLst>
          </p:cNvPr>
          <p:cNvSpPr/>
          <p:nvPr/>
        </p:nvSpPr>
        <p:spPr>
          <a:xfrm>
            <a:off x="10868297" y="6026331"/>
            <a:ext cx="1323703" cy="76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23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30CF226-479E-4B04-AC50-84298C24A333}"/>
              </a:ext>
            </a:extLst>
          </p:cNvPr>
          <p:cNvPicPr>
            <a:picLocks noChangeAspect="1"/>
          </p:cNvPicPr>
          <p:nvPr/>
        </p:nvPicPr>
        <p:blipFill>
          <a:blip r:embed="rId3"/>
          <a:stretch>
            <a:fillRect/>
          </a:stretch>
        </p:blipFill>
        <p:spPr>
          <a:xfrm>
            <a:off x="8305800" y="5764765"/>
            <a:ext cx="3784600" cy="994736"/>
          </a:xfrm>
          <a:prstGeom prst="rect">
            <a:avLst/>
          </a:prstGeom>
        </p:spPr>
      </p:pic>
      <p:sp>
        <p:nvSpPr>
          <p:cNvPr id="2" name="Title 1">
            <a:extLst>
              <a:ext uri="{FF2B5EF4-FFF2-40B4-BE49-F238E27FC236}">
                <a16:creationId xmlns:a16="http://schemas.microsoft.com/office/drawing/2014/main" id="{B8988081-7EE5-4B51-A105-09AAEA190CDF}"/>
              </a:ext>
            </a:extLst>
          </p:cNvPr>
          <p:cNvSpPr>
            <a:spLocks noGrp="1"/>
          </p:cNvSpPr>
          <p:nvPr>
            <p:ph type="title"/>
          </p:nvPr>
        </p:nvSpPr>
        <p:spPr/>
        <p:txBody>
          <a:bodyPr/>
          <a:lstStyle/>
          <a:p>
            <a:pPr marR="0" lvl="0" algn="l" defTabSz="914400" rtl="0" eaLnBrk="0" fontAlgn="base" latinLnBrk="0" hangingPunct="0">
              <a:lnSpc>
                <a:spcPct val="100000"/>
              </a:lnSpc>
              <a:spcBef>
                <a:spcPct val="30000"/>
              </a:spcBef>
              <a:spcAft>
                <a:spcPct val="0"/>
              </a:spcAft>
              <a:buClrTx/>
              <a:buSzTx/>
              <a:tabLst/>
              <a:defRPr/>
            </a:pPr>
            <a:r>
              <a:rPr lang="en-US" b="1" dirty="0">
                <a:latin typeface="Calibri" panose="020F0502020204030204" pitchFamily="34" charset="0"/>
                <a:cs typeface="Calibri" panose="020F0502020204030204" pitchFamily="34" charset="0"/>
              </a:rPr>
              <a:t>Where Can </a:t>
            </a:r>
            <a:r>
              <a:rPr lang="en-US" dirty="0">
                <a:latin typeface="Calibri" panose="020F0502020204030204" pitchFamily="34" charset="0"/>
                <a:cs typeface="Calibri" panose="020F0502020204030204" pitchFamily="34" charset="0"/>
              </a:rPr>
              <a:t>Y</a:t>
            </a:r>
            <a:r>
              <a:rPr lang="en-US" b="1" dirty="0">
                <a:latin typeface="Calibri" panose="020F0502020204030204" pitchFamily="34" charset="0"/>
                <a:cs typeface="Calibri" panose="020F0502020204030204" pitchFamily="34" charset="0"/>
              </a:rPr>
              <a:t>ou Find the Highest Concentration of Germs in a Resident Room?</a:t>
            </a:r>
            <a:endParaRPr lang="en-US" b="1" dirty="0">
              <a:highlight>
                <a:srgbClr val="FFFF00"/>
              </a:highligh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A5E79EE-F8AB-4F8D-A750-5190D99CD677}"/>
              </a:ext>
            </a:extLst>
          </p:cNvPr>
          <p:cNvSpPr>
            <a:spLocks noGrp="1"/>
          </p:cNvSpPr>
          <p:nvPr>
            <p:ph type="sldNum" sz="quarter" idx="14"/>
          </p:nvPr>
        </p:nvSpPr>
        <p:spPr/>
        <p:txBody>
          <a:bodyPr/>
          <a:lstStyle/>
          <a:p>
            <a:pPr>
              <a:defRPr/>
            </a:pPr>
            <a:fld id="{8F175D74-ED98-4489-9FB3-9363BDDBA762}" type="slidenum">
              <a:rPr lang="en-US" smtClean="0"/>
              <a:pPr>
                <a:defRPr/>
              </a:pPr>
              <a:t>6</a:t>
            </a:fld>
            <a:endParaRPr lang="en-US">
              <a:solidFill>
                <a:schemeClr val="bg1"/>
              </a:solidFill>
            </a:endParaRPr>
          </a:p>
        </p:txBody>
      </p:sp>
      <p:pic>
        <p:nvPicPr>
          <p:cNvPr id="1028" name="Picture 4">
            <a:extLst>
              <a:ext uri="{FF2B5EF4-FFF2-40B4-BE49-F238E27FC236}">
                <a16:creationId xmlns:a16="http://schemas.microsoft.com/office/drawing/2014/main" id="{BF79FF92-89B6-44C8-B4F0-B1A70145B461}"/>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1981794" y="1775962"/>
            <a:ext cx="8293400" cy="48622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rms Icon 3671436">
            <a:extLst>
              <a:ext uri="{FF2B5EF4-FFF2-40B4-BE49-F238E27FC236}">
                <a16:creationId xmlns:a16="http://schemas.microsoft.com/office/drawing/2014/main" id="{C987BB9C-A109-40AB-A235-4E62DDB9D6D2}"/>
              </a:ext>
            </a:extLst>
          </p:cNvPr>
          <p:cNvPicPr>
            <a:picLocks noChangeAspect="1" noChangeArrowheads="1"/>
          </p:cNvPicPr>
          <p:nvPr/>
        </p:nvPicPr>
        <p:blipFill>
          <a:blip r:embed="rId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058867" y="2678281"/>
            <a:ext cx="458835" cy="458835"/>
          </a:xfrm>
          <a:prstGeom prst="rect">
            <a:avLst/>
          </a:prstGeom>
          <a:noFill/>
        </p:spPr>
      </p:pic>
      <p:pic>
        <p:nvPicPr>
          <p:cNvPr id="11" name="Picture 2" descr="Germs Icon 3671436">
            <a:extLst>
              <a:ext uri="{FF2B5EF4-FFF2-40B4-BE49-F238E27FC236}">
                <a16:creationId xmlns:a16="http://schemas.microsoft.com/office/drawing/2014/main" id="{7B907593-EA1E-4AAD-B944-7798D05E29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6713" y="3551370"/>
            <a:ext cx="458835" cy="458835"/>
          </a:xfrm>
          <a:prstGeom prst="rect">
            <a:avLst/>
          </a:prstGeom>
          <a:noFill/>
        </p:spPr>
      </p:pic>
      <p:pic>
        <p:nvPicPr>
          <p:cNvPr id="12" name="Picture 2" descr="Germs Icon 3671436">
            <a:extLst>
              <a:ext uri="{FF2B5EF4-FFF2-40B4-BE49-F238E27FC236}">
                <a16:creationId xmlns:a16="http://schemas.microsoft.com/office/drawing/2014/main" id="{C16F65FF-03F5-42D6-9C2B-8B38BCA5BC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6056" y="5554960"/>
            <a:ext cx="433122" cy="433122"/>
          </a:xfrm>
          <a:prstGeom prst="rect">
            <a:avLst/>
          </a:prstGeom>
          <a:noFill/>
        </p:spPr>
      </p:pic>
      <p:pic>
        <p:nvPicPr>
          <p:cNvPr id="14" name="Picture 2" descr="Germs Icon 3671436">
            <a:extLst>
              <a:ext uri="{FF2B5EF4-FFF2-40B4-BE49-F238E27FC236}">
                <a16:creationId xmlns:a16="http://schemas.microsoft.com/office/drawing/2014/main" id="{BC314511-880F-4BAA-9B6C-87C75BD1D2A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39722" y="4207081"/>
            <a:ext cx="433122" cy="433122"/>
          </a:xfrm>
          <a:prstGeom prst="rect">
            <a:avLst/>
          </a:prstGeom>
          <a:noFill/>
        </p:spPr>
      </p:pic>
      <p:pic>
        <p:nvPicPr>
          <p:cNvPr id="21" name="Picture 2" descr="Germs Icon 3671436">
            <a:extLst>
              <a:ext uri="{FF2B5EF4-FFF2-40B4-BE49-F238E27FC236}">
                <a16:creationId xmlns:a16="http://schemas.microsoft.com/office/drawing/2014/main" id="{71AF77DD-EEE9-4263-932E-302ED933E9B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77594" y="4449958"/>
            <a:ext cx="384899" cy="384899"/>
          </a:xfrm>
          <a:prstGeom prst="rect">
            <a:avLst/>
          </a:prstGeom>
          <a:noFill/>
        </p:spPr>
      </p:pic>
      <p:pic>
        <p:nvPicPr>
          <p:cNvPr id="27" name="Picture 2" descr="Germs Icon 3671436">
            <a:extLst>
              <a:ext uri="{FF2B5EF4-FFF2-40B4-BE49-F238E27FC236}">
                <a16:creationId xmlns:a16="http://schemas.microsoft.com/office/drawing/2014/main" id="{92897649-35E6-4A47-901C-02A1A90AD4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169" y="2070121"/>
            <a:ext cx="433122" cy="433122"/>
          </a:xfrm>
          <a:prstGeom prst="rect">
            <a:avLst/>
          </a:prstGeom>
          <a:noFill/>
        </p:spPr>
      </p:pic>
      <p:pic>
        <p:nvPicPr>
          <p:cNvPr id="28" name="Picture 2" descr="Germs Icon 3671436">
            <a:extLst>
              <a:ext uri="{FF2B5EF4-FFF2-40B4-BE49-F238E27FC236}">
                <a16:creationId xmlns:a16="http://schemas.microsoft.com/office/drawing/2014/main" id="{34FD5D46-D26F-442A-8D58-F341B93A5C8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77996" y="3518253"/>
            <a:ext cx="433122" cy="433122"/>
          </a:xfrm>
          <a:prstGeom prst="rect">
            <a:avLst/>
          </a:prstGeom>
          <a:noFill/>
        </p:spPr>
      </p:pic>
      <p:pic>
        <p:nvPicPr>
          <p:cNvPr id="29" name="Picture 2" descr="Germs Icon 3671436">
            <a:extLst>
              <a:ext uri="{FF2B5EF4-FFF2-40B4-BE49-F238E27FC236}">
                <a16:creationId xmlns:a16="http://schemas.microsoft.com/office/drawing/2014/main" id="{23AF7C55-D125-4EB7-9085-AD5A4CE861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1007" y="3886981"/>
            <a:ext cx="433122" cy="433122"/>
          </a:xfrm>
          <a:prstGeom prst="rect">
            <a:avLst/>
          </a:prstGeom>
          <a:noFill/>
        </p:spPr>
      </p:pic>
      <p:pic>
        <p:nvPicPr>
          <p:cNvPr id="30" name="Picture 2" descr="Germs Icon 3671436">
            <a:extLst>
              <a:ext uri="{FF2B5EF4-FFF2-40B4-BE49-F238E27FC236}">
                <a16:creationId xmlns:a16="http://schemas.microsoft.com/office/drawing/2014/main" id="{014354C9-C083-429C-939B-703C0012E6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0672" y="2864768"/>
            <a:ext cx="433122" cy="433122"/>
          </a:xfrm>
          <a:prstGeom prst="rect">
            <a:avLst/>
          </a:prstGeom>
          <a:noFill/>
        </p:spPr>
      </p:pic>
      <p:pic>
        <p:nvPicPr>
          <p:cNvPr id="32" name="Picture 2" descr="Germs Icon 3671436">
            <a:extLst>
              <a:ext uri="{FF2B5EF4-FFF2-40B4-BE49-F238E27FC236}">
                <a16:creationId xmlns:a16="http://schemas.microsoft.com/office/drawing/2014/main" id="{3CB5FA04-B340-4F59-8388-E1EFE9BF80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4874" y="5325754"/>
            <a:ext cx="433122" cy="433122"/>
          </a:xfrm>
          <a:prstGeom prst="rect">
            <a:avLst/>
          </a:prstGeom>
          <a:noFill/>
        </p:spPr>
      </p:pic>
    </p:spTree>
    <p:extLst>
      <p:ext uri="{BB962C8B-B14F-4D97-AF65-F5344CB8AC3E}">
        <p14:creationId xmlns:p14="http://schemas.microsoft.com/office/powerpoint/2010/main" val="6466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249"/>
                                          </p:stCondLst>
                                        </p:cTn>
                                        <p:tgtEl>
                                          <p:spTgt spid="27"/>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7EB1C4-502D-1259-7ABB-2CB41194CC8E}"/>
              </a:ext>
            </a:extLst>
          </p:cNvPr>
          <p:cNvSpPr/>
          <p:nvPr/>
        </p:nvSpPr>
        <p:spPr>
          <a:xfrm>
            <a:off x="8257308" y="5361709"/>
            <a:ext cx="3948545" cy="14824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20926-7201-43C2-84AA-322DD41514DB}"/>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H</a:t>
            </a:r>
            <a:r>
              <a:rPr lang="en-US" dirty="0">
                <a:effectLst/>
                <a:ea typeface="Calibri" panose="020F0502020204030204" pitchFamily="34" charset="0"/>
                <a:cs typeface="Calibri" panose="020F0502020204030204" pitchFamily="34" charset="0"/>
              </a:rPr>
              <a:t>igh-Touch </a:t>
            </a:r>
            <a:r>
              <a:rPr lang="en-US" dirty="0">
                <a:ea typeface="Calibri" panose="020F0502020204030204" pitchFamily="34" charset="0"/>
                <a:cs typeface="Calibri" panose="020F0502020204030204" pitchFamily="34" charset="0"/>
              </a:rPr>
              <a:t>S</a:t>
            </a:r>
            <a:r>
              <a:rPr lang="en-US" dirty="0">
                <a:effectLst/>
                <a:ea typeface="Calibri" panose="020F0502020204030204" pitchFamily="34" charset="0"/>
                <a:cs typeface="Calibri" panose="020F0502020204030204" pitchFamily="34" charset="0"/>
              </a:rPr>
              <a:t>urfaces: An Overview</a:t>
            </a:r>
            <a:endParaRPr lang="en-US" dirty="0">
              <a:cs typeface="Calibri" panose="020F0502020204030204" pitchFamily="34" charset="0"/>
            </a:endParaRPr>
          </a:p>
        </p:txBody>
      </p:sp>
      <p:sp>
        <p:nvSpPr>
          <p:cNvPr id="7" name="Content Placeholder 2">
            <a:extLst>
              <a:ext uri="{FF2B5EF4-FFF2-40B4-BE49-F238E27FC236}">
                <a16:creationId xmlns:a16="http://schemas.microsoft.com/office/drawing/2014/main" id="{665152BA-898D-4FAD-A7B7-745B871D2F2B}"/>
              </a:ext>
            </a:extLst>
          </p:cNvPr>
          <p:cNvSpPr>
            <a:spLocks noGrp="1"/>
          </p:cNvSpPr>
          <p:nvPr>
            <p:ph idx="1"/>
          </p:nvPr>
        </p:nvSpPr>
        <p:spPr>
          <a:xfrm>
            <a:off x="505544" y="1905000"/>
            <a:ext cx="5964529" cy="3886200"/>
          </a:xfrm>
          <a:solidFill>
            <a:schemeClr val="bg1"/>
          </a:solidFill>
        </p:spPr>
        <p:txBody>
          <a:bodyPr/>
          <a:lstStyle/>
          <a:p>
            <a:pPr eaLnBrk="1" hangingPunct="1">
              <a:spcAft>
                <a:spcPts val="1200"/>
              </a:spcAft>
              <a:buClr>
                <a:schemeClr val="tx2">
                  <a:lumMod val="75000"/>
                </a:schemeClr>
              </a:buClr>
              <a:buFont typeface="Georgia" pitchFamily="18" charset="0"/>
              <a:buChar char="•"/>
            </a:pPr>
            <a:r>
              <a:rPr lang="en-US" altLang="en-US" sz="2800" dirty="0">
                <a:latin typeface="+mn-lt"/>
                <a:ea typeface="ＭＳ Ｐゴシック"/>
                <a:cs typeface="Calibri"/>
              </a:rPr>
              <a:t>Surfaces and equipment that are most likely to be contaminated by germs</a:t>
            </a:r>
            <a:endParaRPr lang="en-US" sz="2800" dirty="0">
              <a:latin typeface="+mn-lt"/>
              <a:ea typeface="ＭＳ Ｐゴシック"/>
              <a:cs typeface="Calibri"/>
            </a:endParaRPr>
          </a:p>
          <a:p>
            <a:pPr eaLnBrk="1" hangingPunct="1">
              <a:spcAft>
                <a:spcPts val="1200"/>
              </a:spcAft>
              <a:buClr>
                <a:schemeClr val="tx2">
                  <a:lumMod val="75000"/>
                </a:schemeClr>
              </a:buClr>
              <a:buFont typeface="Georgia" pitchFamily="18" charset="0"/>
              <a:buChar char="•"/>
            </a:pPr>
            <a:r>
              <a:rPr lang="en-US" altLang="en-US" sz="2800" dirty="0">
                <a:latin typeface="+mn-lt"/>
                <a:ea typeface="ＭＳ Ｐゴシック"/>
                <a:cs typeface="Calibri"/>
              </a:rPr>
              <a:t>Surfaces that healthcare workers and residents touch more often</a:t>
            </a:r>
          </a:p>
          <a:p>
            <a:pPr>
              <a:spcAft>
                <a:spcPts val="1200"/>
              </a:spcAft>
              <a:buClr>
                <a:srgbClr val="17375E"/>
              </a:buClr>
              <a:buFont typeface="Georgia" pitchFamily="18" charset="0"/>
              <a:buChar char="•"/>
            </a:pPr>
            <a:r>
              <a:rPr lang="en-US" altLang="en-US" sz="2800" dirty="0">
                <a:latin typeface="+mn-lt"/>
                <a:ea typeface="ＭＳ Ｐゴシック"/>
                <a:cs typeface="Calibri"/>
              </a:rPr>
              <a:t>Prioritize cleaning high-touch surfaces at least once a day to reduce likelihood of germ spread</a:t>
            </a:r>
            <a:endParaRPr lang="en-US" altLang="en-US" sz="2800" dirty="0">
              <a:latin typeface="+mn-lt"/>
              <a:ea typeface="ＭＳ Ｐゴシック" pitchFamily="34" charset="-128"/>
              <a:cs typeface="Calibri"/>
            </a:endParaRPr>
          </a:p>
          <a:p>
            <a:pPr marL="400050" lvl="1" indent="0" eaLnBrk="1" hangingPunct="1">
              <a:spcAft>
                <a:spcPts val="1200"/>
              </a:spcAft>
              <a:buClr>
                <a:schemeClr val="tx2">
                  <a:lumMod val="75000"/>
                </a:schemeClr>
              </a:buClr>
              <a:buNone/>
            </a:pPr>
            <a:endParaRPr lang="en-US" altLang="en-US" sz="2800" dirty="0">
              <a:latin typeface="+mn-lt"/>
              <a:ea typeface="ＭＳ Ｐゴシック" pitchFamily="34" charset="-128"/>
              <a:cs typeface="Calibri"/>
            </a:endParaRPr>
          </a:p>
        </p:txBody>
      </p:sp>
      <p:sp>
        <p:nvSpPr>
          <p:cNvPr id="4" name="Slide Number Placeholder 3">
            <a:extLst>
              <a:ext uri="{FF2B5EF4-FFF2-40B4-BE49-F238E27FC236}">
                <a16:creationId xmlns:a16="http://schemas.microsoft.com/office/drawing/2014/main" id="{2AAD066A-FC18-454C-BEC6-943E72C4CB55}"/>
              </a:ext>
            </a:extLst>
          </p:cNvPr>
          <p:cNvSpPr>
            <a:spLocks noGrp="1"/>
          </p:cNvSpPr>
          <p:nvPr>
            <p:ph type="sldNum" sz="quarter" idx="14"/>
          </p:nvPr>
        </p:nvSpPr>
        <p:spPr/>
        <p:txBody>
          <a:bodyPr/>
          <a:lstStyle/>
          <a:p>
            <a:pPr>
              <a:defRPr/>
            </a:pPr>
            <a:fld id="{8F175D74-ED98-4489-9FB3-9363BDDBA762}" type="slidenum">
              <a:rPr lang="en-US" smtClean="0"/>
              <a:pPr>
                <a:defRPr/>
              </a:pPr>
              <a:t>7</a:t>
            </a:fld>
            <a:endParaRPr lang="en-US">
              <a:solidFill>
                <a:schemeClr val="bg1"/>
              </a:solidFill>
            </a:endParaRPr>
          </a:p>
        </p:txBody>
      </p:sp>
      <p:pic>
        <p:nvPicPr>
          <p:cNvPr id="3" name="Picture 2">
            <a:extLst>
              <a:ext uri="{FF2B5EF4-FFF2-40B4-BE49-F238E27FC236}">
                <a16:creationId xmlns:a16="http://schemas.microsoft.com/office/drawing/2014/main" id="{C1850C01-E02B-A333-57C7-4D42DF66ACC9}"/>
              </a:ext>
            </a:extLst>
          </p:cNvPr>
          <p:cNvPicPr>
            <a:picLocks noChangeAspect="1"/>
          </p:cNvPicPr>
          <p:nvPr/>
        </p:nvPicPr>
        <p:blipFill rotWithShape="1">
          <a:blip r:embed="rId3"/>
          <a:srcRect t="3722" r="330" b="27295"/>
          <a:stretch/>
        </p:blipFill>
        <p:spPr>
          <a:xfrm>
            <a:off x="6720115" y="1853617"/>
            <a:ext cx="4784290" cy="4419846"/>
          </a:xfrm>
          <a:prstGeom prst="rect">
            <a:avLst/>
          </a:prstGeom>
        </p:spPr>
      </p:pic>
    </p:spTree>
    <p:extLst>
      <p:ext uri="{BB962C8B-B14F-4D97-AF65-F5344CB8AC3E}">
        <p14:creationId xmlns:p14="http://schemas.microsoft.com/office/powerpoint/2010/main" val="304008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a:extLst>
              <a:ext uri="{FF2B5EF4-FFF2-40B4-BE49-F238E27FC236}">
                <a16:creationId xmlns:a16="http://schemas.microsoft.com/office/drawing/2014/main" id="{EA2403F2-A769-34EB-323D-832E45D68C29}"/>
              </a:ext>
            </a:extLst>
          </p:cNvPr>
          <p:cNvPicPr>
            <a:picLocks noChangeAspect="1"/>
          </p:cNvPicPr>
          <p:nvPr/>
        </p:nvPicPr>
        <p:blipFill>
          <a:blip r:embed="rId3"/>
          <a:stretch>
            <a:fillRect/>
          </a:stretch>
        </p:blipFill>
        <p:spPr>
          <a:xfrm>
            <a:off x="9770326" y="3702204"/>
            <a:ext cx="2064835" cy="2074127"/>
          </a:xfrm>
          <a:prstGeom prst="rect">
            <a:avLst/>
          </a:prstGeom>
        </p:spPr>
      </p:pic>
      <p:pic>
        <p:nvPicPr>
          <p:cNvPr id="13" name="Picture 13">
            <a:extLst>
              <a:ext uri="{FF2B5EF4-FFF2-40B4-BE49-F238E27FC236}">
                <a16:creationId xmlns:a16="http://schemas.microsoft.com/office/drawing/2014/main" id="{5700384F-F57E-F711-61AD-8137A5637B73}"/>
              </a:ext>
            </a:extLst>
          </p:cNvPr>
          <p:cNvPicPr>
            <a:picLocks noChangeAspect="1"/>
          </p:cNvPicPr>
          <p:nvPr/>
        </p:nvPicPr>
        <p:blipFill>
          <a:blip r:embed="rId4"/>
          <a:stretch>
            <a:fillRect/>
          </a:stretch>
        </p:blipFill>
        <p:spPr>
          <a:xfrm>
            <a:off x="5588620" y="3906643"/>
            <a:ext cx="2176347" cy="2204224"/>
          </a:xfrm>
          <a:prstGeom prst="rect">
            <a:avLst/>
          </a:prstGeom>
        </p:spPr>
      </p:pic>
      <p:pic>
        <p:nvPicPr>
          <p:cNvPr id="14" name="Picture 14">
            <a:extLst>
              <a:ext uri="{FF2B5EF4-FFF2-40B4-BE49-F238E27FC236}">
                <a16:creationId xmlns:a16="http://schemas.microsoft.com/office/drawing/2014/main" id="{D5CAECE9-3EA6-0B09-34EA-467C09AC4838}"/>
              </a:ext>
            </a:extLst>
          </p:cNvPr>
          <p:cNvPicPr>
            <a:picLocks noChangeAspect="1"/>
          </p:cNvPicPr>
          <p:nvPr/>
        </p:nvPicPr>
        <p:blipFill>
          <a:blip r:embed="rId5"/>
          <a:stretch>
            <a:fillRect/>
          </a:stretch>
        </p:blipFill>
        <p:spPr>
          <a:xfrm>
            <a:off x="7354229" y="3850887"/>
            <a:ext cx="2306445" cy="2315737"/>
          </a:xfrm>
          <a:prstGeom prst="rect">
            <a:avLst/>
          </a:prstGeom>
        </p:spPr>
      </p:pic>
      <p:sp>
        <p:nvSpPr>
          <p:cNvPr id="2" name="Title 1">
            <a:extLst>
              <a:ext uri="{FF2B5EF4-FFF2-40B4-BE49-F238E27FC236}">
                <a16:creationId xmlns:a16="http://schemas.microsoft.com/office/drawing/2014/main" id="{43F20926-7201-43C2-84AA-322DD41514DB}"/>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Examples of H</a:t>
            </a:r>
            <a:r>
              <a:rPr lang="en-US" dirty="0">
                <a:effectLst/>
                <a:ea typeface="Calibri" panose="020F0502020204030204" pitchFamily="34" charset="0"/>
                <a:cs typeface="Calibri" panose="020F0502020204030204" pitchFamily="34" charset="0"/>
              </a:rPr>
              <a:t>igh-Touch </a:t>
            </a:r>
            <a:r>
              <a:rPr lang="en-US" dirty="0">
                <a:ea typeface="Calibri" panose="020F0502020204030204" pitchFamily="34" charset="0"/>
                <a:cs typeface="Calibri" panose="020F0502020204030204" pitchFamily="34" charset="0"/>
              </a:rPr>
              <a:t>S</a:t>
            </a:r>
            <a:r>
              <a:rPr lang="en-US" dirty="0">
                <a:effectLst/>
                <a:ea typeface="Calibri" panose="020F0502020204030204" pitchFamily="34" charset="0"/>
                <a:cs typeface="Calibri" panose="020F0502020204030204" pitchFamily="34" charset="0"/>
              </a:rPr>
              <a:t>urfaces</a:t>
            </a:r>
            <a:endParaRPr lang="en-US" dirty="0">
              <a:cs typeface="Calibri" panose="020F0502020204030204" pitchFamily="34" charset="0"/>
            </a:endParaRPr>
          </a:p>
        </p:txBody>
      </p:sp>
      <p:sp>
        <p:nvSpPr>
          <p:cNvPr id="7" name="Content Placeholder 2">
            <a:extLst>
              <a:ext uri="{FF2B5EF4-FFF2-40B4-BE49-F238E27FC236}">
                <a16:creationId xmlns:a16="http://schemas.microsoft.com/office/drawing/2014/main" id="{665152BA-898D-4FAD-A7B7-745B871D2F2B}"/>
              </a:ext>
            </a:extLst>
          </p:cNvPr>
          <p:cNvSpPr>
            <a:spLocks noGrp="1"/>
          </p:cNvSpPr>
          <p:nvPr>
            <p:ph idx="1"/>
          </p:nvPr>
        </p:nvSpPr>
        <p:spPr>
          <a:xfrm>
            <a:off x="505544" y="1676400"/>
            <a:ext cx="7333771" cy="3886200"/>
          </a:xfrm>
        </p:spPr>
        <p:txBody>
          <a:bodyPr/>
          <a:lstStyle/>
          <a:p>
            <a:pPr eaLnBrk="1" hangingPunct="1">
              <a:spcBef>
                <a:spcPts val="0"/>
              </a:spcBef>
              <a:spcAft>
                <a:spcPts val="1200"/>
              </a:spcAft>
              <a:buClr>
                <a:schemeClr val="tx2">
                  <a:lumMod val="75000"/>
                </a:schemeClr>
              </a:buClr>
              <a:buFont typeface="Georgia" pitchFamily="18" charset="0"/>
              <a:buChar char="•"/>
            </a:pPr>
            <a:r>
              <a:rPr lang="en-US" altLang="en-US" dirty="0">
                <a:latin typeface="Calibri" panose="020F0502020204030204" pitchFamily="34" charset="0"/>
                <a:ea typeface="ＭＳ Ｐゴシック" pitchFamily="34" charset="-128"/>
                <a:cs typeface="Calibri" panose="020F0502020204030204" pitchFamily="34" charset="0"/>
              </a:rPr>
              <a:t>Include:</a:t>
            </a:r>
            <a:endParaRPr lang="en-US" altLang="en-US" dirty="0">
              <a:ea typeface="ＭＳ Ｐゴシック" pitchFamily="34" charset="-128"/>
            </a:endParaRPr>
          </a:p>
          <a:p>
            <a:pPr marL="0" indent="0" eaLnBrk="1" hangingPunct="1">
              <a:spcBef>
                <a:spcPts val="0"/>
              </a:spcBef>
              <a:spcAft>
                <a:spcPts val="1200"/>
              </a:spcAft>
              <a:buClr>
                <a:schemeClr val="tx2">
                  <a:lumMod val="75000"/>
                </a:schemeClr>
              </a:buClr>
              <a:buNone/>
            </a:pPr>
            <a:endParaRPr lang="en-US" altLang="en-US" dirty="0">
              <a:ea typeface="ＭＳ Ｐゴシック" pitchFamily="34" charset="-128"/>
            </a:endParaRPr>
          </a:p>
        </p:txBody>
      </p:sp>
      <p:sp>
        <p:nvSpPr>
          <p:cNvPr id="4" name="Slide Number Placeholder 3">
            <a:extLst>
              <a:ext uri="{FF2B5EF4-FFF2-40B4-BE49-F238E27FC236}">
                <a16:creationId xmlns:a16="http://schemas.microsoft.com/office/drawing/2014/main" id="{2AAD066A-FC18-454C-BEC6-943E72C4CB55}"/>
              </a:ext>
            </a:extLst>
          </p:cNvPr>
          <p:cNvSpPr>
            <a:spLocks noGrp="1"/>
          </p:cNvSpPr>
          <p:nvPr>
            <p:ph type="sldNum" sz="quarter" idx="14"/>
          </p:nvPr>
        </p:nvSpPr>
        <p:spPr/>
        <p:txBody>
          <a:bodyPr/>
          <a:lstStyle/>
          <a:p>
            <a:pPr>
              <a:defRPr/>
            </a:pPr>
            <a:fld id="{8F175D74-ED98-4489-9FB3-9363BDDBA762}" type="slidenum">
              <a:rPr lang="en-US" smtClean="0"/>
              <a:pPr>
                <a:defRPr/>
              </a:pPr>
              <a:t>8</a:t>
            </a:fld>
            <a:endParaRPr lang="en-US">
              <a:solidFill>
                <a:schemeClr val="bg1"/>
              </a:solidFill>
            </a:endParaRPr>
          </a:p>
        </p:txBody>
      </p:sp>
      <p:sp>
        <p:nvSpPr>
          <p:cNvPr id="8" name="Content Placeholder 8">
            <a:extLst>
              <a:ext uri="{FF2B5EF4-FFF2-40B4-BE49-F238E27FC236}">
                <a16:creationId xmlns:a16="http://schemas.microsoft.com/office/drawing/2014/main" id="{E5FB09A6-2B5D-44AC-B520-5118E697AA56}"/>
              </a:ext>
            </a:extLst>
          </p:cNvPr>
          <p:cNvSpPr txBox="1">
            <a:spLocks/>
          </p:cNvSpPr>
          <p:nvPr/>
        </p:nvSpPr>
        <p:spPr bwMode="auto">
          <a:xfrm>
            <a:off x="657684" y="2057400"/>
            <a:ext cx="3514745" cy="24384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Doorknobs</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Light switch</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Bedpans</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Toilet handle</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Bedrail</a:t>
            </a:r>
          </a:p>
          <a:p>
            <a:pPr marL="457200" lvl="1" indent="0" eaLnBrk="1" hangingPunct="1">
              <a:spcBef>
                <a:spcPts val="0"/>
              </a:spcBef>
              <a:buClr>
                <a:schemeClr val="tx2">
                  <a:lumMod val="75000"/>
                </a:schemeClr>
              </a:buClr>
              <a:buNone/>
            </a:pPr>
            <a:endParaRPr lang="en-US" dirty="0">
              <a:latin typeface="Calibri" panose="020F0502020204030204" pitchFamily="34" charset="0"/>
              <a:ea typeface="ＭＳ Ｐゴシック" charset="-128"/>
              <a:cs typeface="Calibri" panose="020F0502020204030204" pitchFamily="34" charset="0"/>
            </a:endParaRPr>
          </a:p>
          <a:p>
            <a:pPr lvl="1" eaLnBrk="1" hangingPunct="1">
              <a:spcBef>
                <a:spcPts val="0"/>
              </a:spcBef>
              <a:buClr>
                <a:schemeClr val="tx2">
                  <a:lumMod val="75000"/>
                </a:schemeClr>
              </a:buClr>
              <a:buFont typeface="Arial" panose="020B0604020202020204" pitchFamily="34" charset="0"/>
              <a:buChar char="•"/>
            </a:pPr>
            <a:endParaRPr lang="en-US" dirty="0">
              <a:latin typeface="Calibri" panose="020F0502020204030204" pitchFamily="34" charset="0"/>
              <a:ea typeface="ＭＳ Ｐゴシック" charset="-128"/>
              <a:cs typeface="Calibri" panose="020F0502020204030204" pitchFamily="34" charset="0"/>
            </a:endParaRPr>
          </a:p>
          <a:p>
            <a:pPr marL="0" indent="0">
              <a:spcBef>
                <a:spcPts val="0"/>
              </a:spcBef>
              <a:buFont typeface="Arial" charset="0"/>
              <a:buNone/>
              <a:defRPr/>
            </a:pPr>
            <a:endParaRPr lang="en-US" dirty="0"/>
          </a:p>
          <a:p>
            <a:pPr marL="0" indent="0">
              <a:spcBef>
                <a:spcPts val="0"/>
              </a:spcBef>
              <a:buNone/>
            </a:pPr>
            <a:endParaRPr lang="en-US" dirty="0"/>
          </a:p>
        </p:txBody>
      </p:sp>
      <p:sp>
        <p:nvSpPr>
          <p:cNvPr id="10" name="Content Placeholder 8">
            <a:extLst>
              <a:ext uri="{FF2B5EF4-FFF2-40B4-BE49-F238E27FC236}">
                <a16:creationId xmlns:a16="http://schemas.microsoft.com/office/drawing/2014/main" id="{721F34D9-D435-49F5-A512-EBD97A743DF9}"/>
              </a:ext>
            </a:extLst>
          </p:cNvPr>
          <p:cNvSpPr txBox="1">
            <a:spLocks/>
          </p:cNvSpPr>
          <p:nvPr/>
        </p:nvSpPr>
        <p:spPr bwMode="auto">
          <a:xfrm>
            <a:off x="4143615" y="2057400"/>
            <a:ext cx="3819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Call button</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Remote</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IV pump and pole</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Bedside table</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Commode chair</a:t>
            </a:r>
          </a:p>
          <a:p>
            <a:pPr marL="457200" lvl="1" indent="0" eaLnBrk="1" hangingPunct="1">
              <a:spcBef>
                <a:spcPts val="0"/>
              </a:spcBef>
              <a:buClr>
                <a:schemeClr val="tx2">
                  <a:lumMod val="75000"/>
                </a:schemeClr>
              </a:buClr>
              <a:buNone/>
            </a:pPr>
            <a:endParaRPr lang="en-US" dirty="0">
              <a:ea typeface="ＭＳ Ｐゴシック" charset="-128"/>
            </a:endParaRPr>
          </a:p>
          <a:p>
            <a:pPr marL="0" indent="0">
              <a:spcBef>
                <a:spcPts val="0"/>
              </a:spcBef>
              <a:buNone/>
            </a:pPr>
            <a:endParaRPr lang="en-US" dirty="0"/>
          </a:p>
        </p:txBody>
      </p:sp>
      <p:sp>
        <p:nvSpPr>
          <p:cNvPr id="12" name="Content Placeholder 8">
            <a:extLst>
              <a:ext uri="{FF2B5EF4-FFF2-40B4-BE49-F238E27FC236}">
                <a16:creationId xmlns:a16="http://schemas.microsoft.com/office/drawing/2014/main" id="{8745C17A-B67A-E55D-5E87-30811517105D}"/>
              </a:ext>
            </a:extLst>
          </p:cNvPr>
          <p:cNvSpPr txBox="1">
            <a:spLocks/>
          </p:cNvSpPr>
          <p:nvPr/>
        </p:nvSpPr>
        <p:spPr bwMode="auto">
          <a:xfrm>
            <a:off x="7715291" y="2057400"/>
            <a:ext cx="3819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Computer keyboard</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Tray table</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Telephone</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Respiratory equipment</a:t>
            </a:r>
          </a:p>
          <a:p>
            <a:pPr lvl="1" eaLnBrk="1" hangingPunct="1">
              <a:spcBef>
                <a:spcPts val="0"/>
              </a:spcBef>
              <a:buClr>
                <a:schemeClr val="tx2">
                  <a:lumMod val="75000"/>
                </a:schemeClr>
              </a:buClr>
              <a:buFont typeface="Arial" panose="020B0604020202020204" pitchFamily="34" charset="0"/>
              <a:buChar char="•"/>
            </a:pPr>
            <a:r>
              <a:rPr lang="en-US" dirty="0">
                <a:latin typeface="Calibri" panose="020F0502020204030204" pitchFamily="34" charset="0"/>
                <a:ea typeface="ＭＳ Ｐゴシック" charset="-128"/>
                <a:cs typeface="Calibri" panose="020F0502020204030204" pitchFamily="34" charset="0"/>
              </a:rPr>
              <a:t>Chairs</a:t>
            </a:r>
          </a:p>
          <a:p>
            <a:pPr marL="457200" lvl="1" indent="0" eaLnBrk="1" hangingPunct="1">
              <a:spcBef>
                <a:spcPts val="0"/>
              </a:spcBef>
              <a:buClr>
                <a:schemeClr val="tx2">
                  <a:lumMod val="75000"/>
                </a:schemeClr>
              </a:buClr>
              <a:buNone/>
            </a:pPr>
            <a:endParaRPr lang="en-US" dirty="0">
              <a:ea typeface="ＭＳ Ｐゴシック" charset="-128"/>
            </a:endParaRPr>
          </a:p>
          <a:p>
            <a:pPr marL="0" indent="0">
              <a:spcBef>
                <a:spcPts val="0"/>
              </a:spcBef>
              <a:buNone/>
            </a:pPr>
            <a:endParaRPr lang="en-US" dirty="0"/>
          </a:p>
        </p:txBody>
      </p:sp>
      <p:sp>
        <p:nvSpPr>
          <p:cNvPr id="9" name="TextBox 8">
            <a:extLst>
              <a:ext uri="{FF2B5EF4-FFF2-40B4-BE49-F238E27FC236}">
                <a16:creationId xmlns:a16="http://schemas.microsoft.com/office/drawing/2014/main" id="{5897C2CB-3252-896A-D2E4-05C5FFA18623}"/>
              </a:ext>
            </a:extLst>
          </p:cNvPr>
          <p:cNvSpPr txBox="1"/>
          <p:nvPr/>
        </p:nvSpPr>
        <p:spPr>
          <a:xfrm>
            <a:off x="360218" y="5846619"/>
            <a:ext cx="4918364" cy="844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cs typeface="Arial"/>
              </a:rPr>
              <a:t>Tip: </a:t>
            </a:r>
            <a:r>
              <a:rPr lang="en-US" sz="2400" dirty="0">
                <a:latin typeface="Calibri"/>
                <a:cs typeface="Arial"/>
              </a:rPr>
              <a:t>Post a list of high-touch surfaces on the EVS cart for reference. </a:t>
            </a:r>
          </a:p>
        </p:txBody>
      </p:sp>
      <p:pic>
        <p:nvPicPr>
          <p:cNvPr id="5" name="Picture 5">
            <a:extLst>
              <a:ext uri="{FF2B5EF4-FFF2-40B4-BE49-F238E27FC236}">
                <a16:creationId xmlns:a16="http://schemas.microsoft.com/office/drawing/2014/main" id="{144C2A22-B64B-007E-6E0D-9BE7D7DD9313}"/>
              </a:ext>
            </a:extLst>
          </p:cNvPr>
          <p:cNvPicPr>
            <a:picLocks noChangeAspect="1"/>
          </p:cNvPicPr>
          <p:nvPr/>
        </p:nvPicPr>
        <p:blipFill>
          <a:blip r:embed="rId6"/>
          <a:stretch>
            <a:fillRect/>
          </a:stretch>
        </p:blipFill>
        <p:spPr>
          <a:xfrm>
            <a:off x="254620" y="3906644"/>
            <a:ext cx="1832517" cy="1823225"/>
          </a:xfrm>
          <a:prstGeom prst="rect">
            <a:avLst/>
          </a:prstGeom>
        </p:spPr>
      </p:pic>
      <p:pic>
        <p:nvPicPr>
          <p:cNvPr id="6" name="Picture 10">
            <a:extLst>
              <a:ext uri="{FF2B5EF4-FFF2-40B4-BE49-F238E27FC236}">
                <a16:creationId xmlns:a16="http://schemas.microsoft.com/office/drawing/2014/main" id="{ED4F8A5C-4AE2-5E30-DB31-B98B2B03AAE2}"/>
              </a:ext>
            </a:extLst>
          </p:cNvPr>
          <p:cNvPicPr>
            <a:picLocks noChangeAspect="1"/>
          </p:cNvPicPr>
          <p:nvPr/>
        </p:nvPicPr>
        <p:blipFill>
          <a:blip r:embed="rId7"/>
          <a:stretch>
            <a:fillRect/>
          </a:stretch>
        </p:blipFill>
        <p:spPr>
          <a:xfrm>
            <a:off x="2020229" y="3937152"/>
            <a:ext cx="1911067" cy="1839180"/>
          </a:xfrm>
          <a:prstGeom prst="rect">
            <a:avLst/>
          </a:prstGeom>
        </p:spPr>
      </p:pic>
      <p:pic>
        <p:nvPicPr>
          <p:cNvPr id="11" name="Picture 12">
            <a:extLst>
              <a:ext uri="{FF2B5EF4-FFF2-40B4-BE49-F238E27FC236}">
                <a16:creationId xmlns:a16="http://schemas.microsoft.com/office/drawing/2014/main" id="{D475E606-84A4-D1D0-B0D6-3A53275FA834}"/>
              </a:ext>
            </a:extLst>
          </p:cNvPr>
          <p:cNvPicPr>
            <a:picLocks noChangeAspect="1"/>
          </p:cNvPicPr>
          <p:nvPr/>
        </p:nvPicPr>
        <p:blipFill>
          <a:blip r:embed="rId8"/>
          <a:stretch>
            <a:fillRect/>
          </a:stretch>
        </p:blipFill>
        <p:spPr>
          <a:xfrm>
            <a:off x="3915936" y="3850888"/>
            <a:ext cx="1962615" cy="19719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CD37690D-9F18-5DA8-C70B-5FFC859435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29727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11BA01-C740-437B-B375-B5843F2F37AE}"/>
              </a:ext>
            </a:extLst>
          </p:cNvPr>
          <p:cNvSpPr/>
          <p:nvPr/>
        </p:nvSpPr>
        <p:spPr>
          <a:xfrm>
            <a:off x="0" y="487680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2AFD2A-332A-D644-BBC5-19BD7CEBF45A}"/>
              </a:ext>
            </a:extLst>
          </p:cNvPr>
          <p:cNvSpPr>
            <a:spLocks noGrp="1"/>
          </p:cNvSpPr>
          <p:nvPr>
            <p:ph type="title"/>
          </p:nvPr>
        </p:nvSpPr>
        <p:spPr>
          <a:xfrm>
            <a:off x="508000" y="533400"/>
            <a:ext cx="9321800" cy="1143000"/>
          </a:xfrm>
        </p:spPr>
        <p:txBody>
          <a:bodyPr/>
          <a:lstStyle/>
          <a:p>
            <a:r>
              <a:rPr lang="en-US" dirty="0">
                <a:cs typeface="Calibri"/>
              </a:rPr>
              <a:t>Knowledge Check</a:t>
            </a:r>
          </a:p>
        </p:txBody>
      </p:sp>
      <p:sp>
        <p:nvSpPr>
          <p:cNvPr id="3" name="Content Placeholder 2">
            <a:extLst>
              <a:ext uri="{FF2B5EF4-FFF2-40B4-BE49-F238E27FC236}">
                <a16:creationId xmlns:a16="http://schemas.microsoft.com/office/drawing/2014/main" id="{5ED34767-0EAA-DF46-AF51-E4CBE751B117}"/>
              </a:ext>
            </a:extLst>
          </p:cNvPr>
          <p:cNvSpPr>
            <a:spLocks noGrp="1"/>
          </p:cNvSpPr>
          <p:nvPr>
            <p:ph idx="1"/>
          </p:nvPr>
        </p:nvSpPr>
        <p:spPr>
          <a:xfrm>
            <a:off x="762000" y="1677542"/>
            <a:ext cx="9322020" cy="3872593"/>
          </a:xfrm>
        </p:spPr>
        <p:txBody>
          <a:bodyPr/>
          <a:lstStyle/>
          <a:p>
            <a:pPr marL="0" indent="0" algn="ctr">
              <a:spcAft>
                <a:spcPts val="600"/>
              </a:spcAft>
              <a:buNone/>
            </a:pPr>
            <a:r>
              <a:rPr lang="en-US" sz="2800" b="1" i="1" dirty="0">
                <a:latin typeface="+mn-lt"/>
              </a:rPr>
              <a:t>What are some examples of high-touch surfaces? Select all that apply.</a:t>
            </a:r>
            <a:endParaRPr lang="en-US" sz="2800" b="1" i="1" dirty="0">
              <a:latin typeface="+mn-lt"/>
              <a:cs typeface="Calibri"/>
            </a:endParaRPr>
          </a:p>
          <a:p>
            <a:pPr marL="971550" lvl="1" indent="-514350">
              <a:spcAft>
                <a:spcPts val="600"/>
              </a:spcAft>
              <a:buAutoNum type="alphaUcPeriod"/>
            </a:pPr>
            <a:r>
              <a:rPr lang="en-US" sz="2800" dirty="0">
                <a:latin typeface="+mn-lt"/>
                <a:cs typeface="Calibri"/>
              </a:rPr>
              <a:t>Light switch</a:t>
            </a:r>
          </a:p>
          <a:p>
            <a:pPr marL="971550" lvl="1" indent="-514350">
              <a:spcAft>
                <a:spcPts val="600"/>
              </a:spcAft>
              <a:buAutoNum type="alphaUcPeriod"/>
            </a:pPr>
            <a:r>
              <a:rPr lang="en-US" sz="2800" dirty="0">
                <a:latin typeface="+mn-lt"/>
              </a:rPr>
              <a:t>Bedrail</a:t>
            </a:r>
            <a:endParaRPr lang="en-US" sz="2800" dirty="0">
              <a:latin typeface="+mn-lt"/>
              <a:cs typeface="Calibri"/>
            </a:endParaRPr>
          </a:p>
          <a:p>
            <a:pPr marL="971550" lvl="1" indent="-514350">
              <a:spcAft>
                <a:spcPts val="600"/>
              </a:spcAft>
              <a:buAutoNum type="alphaUcPeriod"/>
            </a:pPr>
            <a:r>
              <a:rPr lang="en-US" sz="2800" dirty="0">
                <a:latin typeface="+mn-lt"/>
                <a:cs typeface="Calibri"/>
              </a:rPr>
              <a:t>Doorknob</a:t>
            </a:r>
          </a:p>
          <a:p>
            <a:pPr marL="971550" lvl="1" indent="-514350">
              <a:spcAft>
                <a:spcPts val="600"/>
              </a:spcAft>
              <a:buAutoNum type="alphaUcPeriod"/>
            </a:pPr>
            <a:r>
              <a:rPr lang="en-US" sz="2800" dirty="0">
                <a:latin typeface="+mn-lt"/>
                <a:cs typeface="Calibri"/>
              </a:rPr>
              <a:t>Toilet flusher</a:t>
            </a:r>
          </a:p>
          <a:p>
            <a:pPr marL="971550" lvl="1" indent="-514350">
              <a:spcAft>
                <a:spcPts val="600"/>
              </a:spcAft>
              <a:buAutoNum type="alphaUcPeriod"/>
            </a:pPr>
            <a:r>
              <a:rPr lang="en-US" sz="2800" dirty="0">
                <a:latin typeface="+mn-lt"/>
                <a:cs typeface="Calibri"/>
              </a:rPr>
              <a:t>All of the above</a:t>
            </a:r>
          </a:p>
          <a:p>
            <a:pPr lvl="1">
              <a:spcAft>
                <a:spcPts val="600"/>
              </a:spcAft>
              <a:buFont typeface="Calibri" panose="020F0502020204030204" pitchFamily="34" charset="0"/>
              <a:buChar char="-"/>
            </a:pPr>
            <a:endParaRPr lang="en-US" sz="2800" dirty="0">
              <a:latin typeface="+mn-lt"/>
              <a:cs typeface="Calibri"/>
            </a:endParaRPr>
          </a:p>
          <a:p>
            <a:pPr marL="0" indent="0">
              <a:spcAft>
                <a:spcPts val="600"/>
              </a:spcAft>
              <a:buNone/>
            </a:pPr>
            <a:endParaRPr lang="en-US" dirty="0">
              <a:latin typeface="+mn-lt"/>
              <a:cs typeface="Calibri"/>
            </a:endParaRPr>
          </a:p>
        </p:txBody>
      </p:sp>
      <p:sp>
        <p:nvSpPr>
          <p:cNvPr id="4" name="Slide Number Placeholder 3">
            <a:extLst>
              <a:ext uri="{FF2B5EF4-FFF2-40B4-BE49-F238E27FC236}">
                <a16:creationId xmlns:a16="http://schemas.microsoft.com/office/drawing/2014/main" id="{2E12CBD3-9581-A24B-8AB4-D33EFC7C549D}"/>
              </a:ext>
            </a:extLst>
          </p:cNvPr>
          <p:cNvSpPr>
            <a:spLocks noGrp="1"/>
          </p:cNvSpPr>
          <p:nvPr>
            <p:ph type="sldNum" sz="quarter" idx="14"/>
          </p:nvPr>
        </p:nvSpPr>
        <p:spPr/>
        <p:txBody>
          <a:bodyPr/>
          <a:lstStyle/>
          <a:p>
            <a:pPr>
              <a:defRPr/>
            </a:pPr>
            <a:fld id="{8F175D74-ED98-4489-9FB3-9363BDDBA762}" type="slidenum">
              <a:rPr lang="en-US" smtClean="0"/>
              <a:pPr>
                <a:defRPr/>
              </a:pPr>
              <a:t>9</a:t>
            </a:fld>
            <a:endParaRPr lang="en-US">
              <a:solidFill>
                <a:schemeClr val="bg1"/>
              </a:solidFill>
            </a:endParaRPr>
          </a:p>
        </p:txBody>
      </p:sp>
      <p:sp>
        <p:nvSpPr>
          <p:cNvPr id="5" name="Rectangle 4">
            <a:extLst>
              <a:ext uri="{FF2B5EF4-FFF2-40B4-BE49-F238E27FC236}">
                <a16:creationId xmlns:a16="http://schemas.microsoft.com/office/drawing/2014/main" id="{FE673B11-BA64-408F-A84C-367181603140}"/>
              </a:ext>
            </a:extLst>
          </p:cNvPr>
          <p:cNvSpPr/>
          <p:nvPr/>
        </p:nvSpPr>
        <p:spPr>
          <a:xfrm>
            <a:off x="8037405" y="5285761"/>
            <a:ext cx="4114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3E53F7D6-0637-4201-9F85-00DD50BEE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1763033200"/>
      </p:ext>
    </p:extLst>
  </p:cSld>
  <p:clrMapOvr>
    <a:masterClrMapping/>
  </p:clrMapOvr>
</p:sld>
</file>

<file path=ppt/theme/theme1.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Value>197</Value>
      <Value>295</Value>
      <Value>498</Value>
      <Value>123</Value>
      <Value>241</Value>
      <Value>121</Value>
      <Value>137</Value>
    </TaxCatchAll>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Clinicians/Healthcare Providers</TermName>
          <TermId xmlns="http://schemas.microsoft.com/office/infopath/2007/PartnerControls">e31e14b8-e46e-494a-8300-1453b14ca9de</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Hospital Associated Infections</TermName>
          <TermId xmlns="http://schemas.microsoft.com/office/infopath/2007/PartnerControls">ca506b30-7ad6-4050-a256-41bb719b399d</TermId>
        </TermInfo>
        <TermInfo xmlns="http://schemas.microsoft.com/office/infopath/2007/PartnerControls">
          <TermName xmlns="http://schemas.microsoft.com/office/infopath/2007/PartnerControls">Infectious Diseases</TermName>
          <TermId xmlns="http://schemas.microsoft.com/office/infopath/2007/PartnerControls">cf067396-8ccc-4210-9f63-22e79836aa52</TermId>
        </TermInfo>
        <TermInfo xmlns="http://schemas.microsoft.com/office/infopath/2007/PartnerControls">
          <TermName xmlns="http://schemas.microsoft.com/office/infopath/2007/PartnerControls">Infection Control</TermName>
          <TermId xmlns="http://schemas.microsoft.com/office/infopath/2007/PartnerControls">cc8526b0-961b-4484-a0db-f621d6c2c573</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Healthcare-Associated Infections</TermName>
          <TermId xmlns="http://schemas.microsoft.com/office/infopath/2007/PartnerControls">acd27147-66db-4417-b829-7721c9284883</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2F45745B6B4FD0479F5B8BA533B83A6A" ma:contentTypeVersion="4" ma:contentTypeDescription="Create a new document." ma:contentTypeScope="" ma:versionID="1dcf90e495f57365ed981e3850970c9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5391893d04d1d7c9d778626da8812661"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9BFCE-D1F9-46A1-A166-046E99EFF653}">
  <ds:schemaRefs>
    <ds:schemaRef ds:uri="http://schemas.microsoft.com/sharepoint/v3/contenttype/forms"/>
  </ds:schemaRefs>
</ds:datastoreItem>
</file>

<file path=customXml/itemProps2.xml><?xml version="1.0" encoding="utf-8"?>
<ds:datastoreItem xmlns:ds="http://schemas.openxmlformats.org/officeDocument/2006/customXml" ds:itemID="{D66FFCFA-500B-4E27-BB22-5D1459F6582F}">
  <ds:schemaRef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www.w3.org/XML/1998/namespace"/>
    <ds:schemaRef ds:uri="cc8a450b-1a11-4e56-adcc-c88acab015c1"/>
    <ds:schemaRef ds:uri="7c162c85-2e33-4418-8d6a-3c9ae40ca8a5"/>
  </ds:schemaRefs>
</ds:datastoreItem>
</file>

<file path=customXml/itemProps3.xml><?xml version="1.0" encoding="utf-8"?>
<ds:datastoreItem xmlns:ds="http://schemas.openxmlformats.org/officeDocument/2006/customXml" ds:itemID="{AA23EE76-AE78-4A0D-9ABF-9978CE74EBB8}"/>
</file>

<file path=docProps/app.xml><?xml version="1.0" encoding="utf-8"?>
<Properties xmlns="http://schemas.openxmlformats.org/officeDocument/2006/extended-properties" xmlns:vt="http://schemas.openxmlformats.org/officeDocument/2006/docPropsVTypes">
  <Template>ColorBlock3WithPageNumbers</Template>
  <TotalTime>0</TotalTime>
  <Words>5388</Words>
  <Application>Microsoft Office PowerPoint</Application>
  <PresentationFormat>Widescreen</PresentationFormat>
  <Paragraphs>540</Paragraphs>
  <Slides>59</Slides>
  <Notes>53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59</vt:i4>
      </vt:variant>
    </vt:vector>
  </HeadingPairs>
  <TitlesOfParts>
    <vt:vector size="73" baseType="lpstr">
      <vt:lpstr>-apple-system</vt:lpstr>
      <vt:lpstr>Arial</vt:lpstr>
      <vt:lpstr>Arial,Sans-Serif</vt:lpstr>
      <vt:lpstr>Calibri</vt:lpstr>
      <vt:lpstr>Franklin Gothic Medium Cond</vt:lpstr>
      <vt:lpstr>Georgia</vt:lpstr>
      <vt:lpstr>Tahoma</vt:lpstr>
      <vt:lpstr>Wingdings</vt:lpstr>
      <vt:lpstr>Wingdings,Sans-Serif</vt:lpstr>
      <vt:lpstr>ColorBlock3WithPageNumbers</vt:lpstr>
      <vt:lpstr>ColorBlock3WithPageNumbers</vt:lpstr>
      <vt:lpstr>ColorBlock3WithPageNumbers</vt:lpstr>
      <vt:lpstr>ColorBlock3WithPageNumbers</vt:lpstr>
      <vt:lpstr>ColorBlock3WithPageNumbers</vt:lpstr>
      <vt:lpstr>Module 4: Cleaning and Disinfection of Resident Rooms Infection Prevention and Control Training for Environmental Services Staff</vt:lpstr>
      <vt:lpstr>Objectives</vt:lpstr>
      <vt:lpstr>Why Do Cleaning and Disinfection Matter?</vt:lpstr>
      <vt:lpstr>Clean Before You Disinfect a Surface </vt:lpstr>
      <vt:lpstr>Disinfectants Won’t Work if a Thorough Cleaning Doesn’t Happen First</vt:lpstr>
      <vt:lpstr>Where Can You Find the Highest Concentration of Germs in a Resident Room?</vt:lpstr>
      <vt:lpstr>High-Touch Surfaces: An Overview</vt:lpstr>
      <vt:lpstr>Examples of High-Touch Surfaces</vt:lpstr>
      <vt:lpstr>Knowledge Check</vt:lpstr>
      <vt:lpstr>Knowledge Check</vt:lpstr>
      <vt:lpstr>Standard CLEANING Process</vt:lpstr>
      <vt:lpstr>Standard Cleaning Process</vt:lpstr>
      <vt:lpstr>Standard Cleaning Process in a Resident Room </vt:lpstr>
      <vt:lpstr>Prepare to Clean! </vt:lpstr>
      <vt:lpstr>Hand Hygiene and Glove Use</vt:lpstr>
      <vt:lpstr>Daily Room Cleaning Steps</vt:lpstr>
      <vt:lpstr>Terminal Room Cleaning</vt:lpstr>
      <vt:lpstr>Cleaning Considerations for All!</vt:lpstr>
      <vt:lpstr>Cleaning a Single-Bed Room</vt:lpstr>
      <vt:lpstr>PowerPoint Presentation</vt:lpstr>
      <vt:lpstr>PowerPoint Presentation</vt:lpstr>
      <vt:lpstr>PowerPoint Presentation</vt:lpstr>
      <vt:lpstr>PowerPoint Presentation</vt:lpstr>
      <vt:lpstr>Cleaning a Two-Bed Room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an Environmental Cleaning Checklist to Ensure all Surfaces are Cleaned</vt:lpstr>
      <vt:lpstr>Best Practices for Cleaning and Disinfection</vt:lpstr>
      <vt:lpstr>Best Practices for Cleaning and Disinfection</vt:lpstr>
      <vt:lpstr>Best Practices for Cleaning and Disinfection</vt:lpstr>
      <vt:lpstr>References</vt:lpstr>
      <vt:lpstr>Project Firstline Resources</vt:lpstr>
      <vt:lpstr>ACTIVITY TEACHING AIDES / WORKSHEETS</vt:lpstr>
      <vt:lpstr>PowerPoint Presentation</vt:lpstr>
      <vt:lpstr>PowerPoint Presentation</vt:lpstr>
      <vt:lpstr>Identify Who Cleans What What are the high-touch surfaces in your facility?  Who cleans each surface?</vt:lpstr>
      <vt:lpstr>What Would You Do? Understanding Proper IPC Practices Instructions</vt:lpstr>
      <vt:lpstr>Would you clean from clean areas to dirty? </vt:lpstr>
      <vt:lpstr>Question 1: Answer</vt:lpstr>
      <vt:lpstr>Would you clean from high surfaces to low and top to bottom?</vt:lpstr>
      <vt:lpstr>Question 2: Answer</vt:lpstr>
      <vt:lpstr>Would you change the curtains in a resident's room daily?</vt:lpstr>
      <vt:lpstr>Question 3: Answer</vt:lpstr>
      <vt:lpstr>Would you store soiled equipment on the inside of the EVS cart? </vt:lpstr>
      <vt:lpstr>Question 4: Answer</vt:lpstr>
      <vt:lpstr>Would you say that all facilities have the same high-touch surfaces? </vt:lpstr>
      <vt:lpstr>Question 5: Answer</vt:lpstr>
      <vt:lpstr>Would you place a used toilet brush in the shower? </vt:lpstr>
      <vt:lpstr> Question 6: Answer</vt:lpstr>
      <vt:lpstr>When cleaning each resident care area, would you start by cleaning the direct resident area or objects distant from the resident care area? </vt:lpstr>
      <vt:lpstr>Question 7: Answer</vt:lpstr>
      <vt:lpstr>When cleaning each bed space, would you start from the headboard and then move on to the footboard? </vt:lpstr>
      <vt:lpstr>Question 8: Answer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Cleaning and Disinfection of Resident Rooms Infection Prevention and Control Training for Environmental Services Staff</dc:title>
  <dc:creator/>
  <cp:lastModifiedBy/>
  <cp:revision>256</cp:revision>
  <dcterms:created xsi:type="dcterms:W3CDTF">2023-08-18T16:21:27Z</dcterms:created>
  <dcterms:modified xsi:type="dcterms:W3CDTF">2023-09-16T20:41:10Z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2023-08-18T16:21:35Z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3061f4df-8972-48b5-83e4-becef0e140dc</vt:lpwstr>
  </property>
  <property fmtid="{D5CDD505-2E9C-101B-9397-08002B2CF9AE}" pid="8" name="MSIP_Label_7b94a7b8-f06c-4dfe-bdcc-9b548fd58c31_ContentBits">
    <vt:lpwstr>0</vt:lpwstr>
  </property>
  <property fmtid="{D5CDD505-2E9C-101B-9397-08002B2CF9AE}" pid="9" name="MSIP_Label_8af03ff0-41c5-4c41-b55e-fabb8fae94be_ActionId">
    <vt:lpwstr>8dbb13ad-6d16-46df-9273-a827f44c2fda</vt:lpwstr>
  </property>
  <property fmtid="{D5CDD505-2E9C-101B-9397-08002B2CF9AE}" pid="10" name="MediaServiceImageTags">
    <vt:lpwstr/>
  </property>
  <property fmtid="{D5CDD505-2E9C-101B-9397-08002B2CF9AE}" pid="11" name="ContentTypeId">
    <vt:lpwstr>0x0101002CC577673628EB48993F371F1850BF7D002F45745B6B4FD0479F5B8BA533B83A6A</vt:lpwstr>
  </property>
  <property fmtid="{D5CDD505-2E9C-101B-9397-08002B2CF9AE}" pid="12" name="MSIP_Label_8af03ff0-41c5-4c41-b55e-fabb8fae94be_ContentBits">
    <vt:lpwstr>0</vt:lpwstr>
  </property>
  <property fmtid="{D5CDD505-2E9C-101B-9397-08002B2CF9AE}" pid="13" name="MSIP_Label_8af03ff0-41c5-4c41-b55e-fabb8fae94be_SiteId">
    <vt:lpwstr>9ce70869-60db-44fd-abe8-d2767077fc8f</vt:lpwstr>
  </property>
  <property fmtid="{D5CDD505-2E9C-101B-9397-08002B2CF9AE}" pid="14" name="MSIP_Label_8af03ff0-41c5-4c41-b55e-fabb8fae94be_Method">
    <vt:lpwstr>Privileged</vt:lpwstr>
  </property>
  <property fmtid="{D5CDD505-2E9C-101B-9397-08002B2CF9AE}" pid="15" name="MSIP_Label_8af03ff0-41c5-4c41-b55e-fabb8fae94be_Enabled">
    <vt:lpwstr>true</vt:lpwstr>
  </property>
  <property fmtid="{D5CDD505-2E9C-101B-9397-08002B2CF9AE}" pid="16" name="MSIP_Label_8af03ff0-41c5-4c41-b55e-fabb8fae94be_Name">
    <vt:lpwstr>8af03ff0-41c5-4c41-b55e-fabb8fae94be</vt:lpwstr>
  </property>
  <property fmtid="{D5CDD505-2E9C-101B-9397-08002B2CF9AE}" pid="17" name="MSIP_Label_8af03ff0-41c5-4c41-b55e-fabb8fae94be_SetDate">
    <vt:lpwstr>2023-08-07T17:50:42Z</vt:lpwstr>
  </property>
  <property fmtid="{D5CDD505-2E9C-101B-9397-08002B2CF9AE}" pid="18" name="Content Language">
    <vt:lpwstr>97;#English (United States)|25e340a5-d50c-48d7-adc0-a905fb7bff5c</vt:lpwstr>
  </property>
  <property fmtid="{D5CDD505-2E9C-101B-9397-08002B2CF9AE}" pid="19" name="Topic">
    <vt:lpwstr>498;#Hospital Associated Infections|ca506b30-7ad6-4050-a256-41bb719b399d;#241;#Infectious Diseases|cf067396-8ccc-4210-9f63-22e79836aa52;#295;#Infection Control|cc8526b0-961b-4484-a0db-f621d6c2c573</vt:lpwstr>
  </property>
  <property fmtid="{D5CDD505-2E9C-101B-9397-08002B2CF9AE}" pid="20" name="CDPH Audience">
    <vt:lpwstr>121;#Clinicians/Healthcare Providers|e31e14b8-e46e-494a-8300-1453b14ca9de;#197;#Local Health Jurisdiction|f68e075a-b17d-44d0-8f5c-4e108c72d912;#123;#Other Stakeholder|6b3266fc-4016-443b-9e9e-97a2230ee0e4</vt:lpwstr>
  </property>
  <property fmtid="{D5CDD505-2E9C-101B-9397-08002B2CF9AE}" pid="21" name="Program">
    <vt:lpwstr>137;#Healthcare-Associated Infections|acd27147-66db-4417-b829-7721c9284883</vt:lpwstr>
  </property>
</Properties>
</file>