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33" r:id="rId4"/>
    <p:sldMasterId id="2147484170" r:id="rId5"/>
    <p:sldMasterId id="2147484182" r:id="rId6"/>
  </p:sldMasterIdLst>
  <p:notesMasterIdLst>
    <p:notesMasterId r:id="rId31"/>
  </p:notesMasterIdLst>
  <p:handoutMasterIdLst>
    <p:handoutMasterId r:id="rId32"/>
  </p:handoutMasterIdLst>
  <p:sldIdLst>
    <p:sldId id="740" r:id="rId7"/>
    <p:sldId id="722" r:id="rId8"/>
    <p:sldId id="744" r:id="rId9"/>
    <p:sldId id="745" r:id="rId10"/>
    <p:sldId id="724" r:id="rId11"/>
    <p:sldId id="742" r:id="rId12"/>
    <p:sldId id="741" r:id="rId13"/>
    <p:sldId id="725" r:id="rId14"/>
    <p:sldId id="747" r:id="rId15"/>
    <p:sldId id="746" r:id="rId16"/>
    <p:sldId id="748" r:id="rId17"/>
    <p:sldId id="730" r:id="rId18"/>
    <p:sldId id="751" r:id="rId19"/>
    <p:sldId id="758" r:id="rId20"/>
    <p:sldId id="759" r:id="rId21"/>
    <p:sldId id="738" r:id="rId22"/>
    <p:sldId id="739" r:id="rId23"/>
    <p:sldId id="743" r:id="rId24"/>
    <p:sldId id="736" r:id="rId25"/>
    <p:sldId id="761" r:id="rId26"/>
    <p:sldId id="756" r:id="rId27"/>
    <p:sldId id="757" r:id="rId28"/>
    <p:sldId id="754" r:id="rId29"/>
    <p:sldId id="755" r:id="rId30"/>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521415D9-36F7-43E2-AB2F-B90AF26B5E84}">
      <p14:sectionLst xmlns:p14="http://schemas.microsoft.com/office/powerpoint/2010/main">
        <p14:section name="Default Section" id="{E82B9CA0-7773-4F03-87C7-032B30BB06DB}">
          <p14:sldIdLst>
            <p14:sldId id="740"/>
            <p14:sldId id="722"/>
            <p14:sldId id="744"/>
            <p14:sldId id="745"/>
            <p14:sldId id="724"/>
            <p14:sldId id="742"/>
            <p14:sldId id="741"/>
            <p14:sldId id="725"/>
            <p14:sldId id="747"/>
            <p14:sldId id="746"/>
            <p14:sldId id="748"/>
            <p14:sldId id="730"/>
            <p14:sldId id="751"/>
            <p14:sldId id="758"/>
            <p14:sldId id="759"/>
            <p14:sldId id="738"/>
            <p14:sldId id="739"/>
            <p14:sldId id="743"/>
            <p14:sldId id="736"/>
            <p14:sldId id="761"/>
            <p14:sldId id="756"/>
            <p14:sldId id="757"/>
          </p14:sldIdLst>
        </p14:section>
        <p14:section name="Activity 1 - Dos and Don'ts" id="{FB37993F-2D82-4E9A-9572-DCD0836ADC4E}">
          <p14:sldIdLst>
            <p14:sldId id="754"/>
            <p14:sldId id="75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2CA"/>
    <a:srgbClr val="86867E"/>
    <a:srgbClr val="272B46"/>
    <a:srgbClr val="133E68"/>
    <a:srgbClr val="EB6C0A"/>
    <a:srgbClr val="FF9D00"/>
    <a:srgbClr val="376092"/>
    <a:srgbClr val="0000CC"/>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B377C-82FA-31DE-1B5D-2E86358ABE15}" v="4" dt="2023-11-01T23:26:47.767"/>
    <p1510:client id="{F2422873-71A7-45E9-A8C1-E01FC6FF57C2}" v="203" dt="2023-11-01T23:36:30.843"/>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1377" autoAdjust="0"/>
  </p:normalViewPr>
  <p:slideViewPr>
    <p:cSldViewPr snapToGrid="0">
      <p:cViewPr varScale="1">
        <p:scale>
          <a:sx n="54" d="100"/>
          <a:sy n="54" d="100"/>
        </p:scale>
        <p:origin x="112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013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0138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013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53174F7-F9EB-4545-8C5C-2606F374E059}" type="slidenum">
              <a:rPr lang="en-US"/>
              <a:pPr>
                <a:defRPr/>
              </a:pPr>
              <a:t>‹#›</a:t>
            </a:fld>
            <a:endParaRPr lang="en-US"/>
          </a:p>
        </p:txBody>
      </p:sp>
    </p:spTree>
    <p:extLst>
      <p:ext uri="{BB962C8B-B14F-4D97-AF65-F5344CB8AC3E}">
        <p14:creationId xmlns:p14="http://schemas.microsoft.com/office/powerpoint/2010/main" val="26450377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9"/>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9334"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85A88F5-D7CA-4930-B121-0C7A5736F33D}" type="slidenum">
              <a:rPr lang="en-US"/>
              <a:pPr>
                <a:defRPr/>
              </a:pPr>
              <a:t>‹#›</a:t>
            </a:fld>
            <a:endParaRPr lang="en-US"/>
          </a:p>
        </p:txBody>
      </p:sp>
    </p:spTree>
    <p:extLst>
      <p:ext uri="{BB962C8B-B14F-4D97-AF65-F5344CB8AC3E}">
        <p14:creationId xmlns:p14="http://schemas.microsoft.com/office/powerpoint/2010/main" val="274699875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latin typeface="Calibri"/>
                <a:ea typeface="ＭＳ Ｐゴシック"/>
                <a:cs typeface="Calibri"/>
              </a:rPr>
              <a:t>Instructor notes</a:t>
            </a:r>
            <a:r>
              <a:rPr lang="en-US" b="1">
                <a:latin typeface="Calibri"/>
                <a:ea typeface="ＭＳ Ｐゴシック"/>
                <a:cs typeface="Calibri"/>
              </a:rPr>
              <a:t>: </a:t>
            </a:r>
            <a:endParaRPr lang="en-US">
              <a:latin typeface="Calibri"/>
              <a:ea typeface="ＭＳ Ｐゴシック"/>
              <a:cs typeface="Calibri"/>
            </a:endParaRPr>
          </a:p>
          <a:p>
            <a:pPr>
              <a:defRPr/>
            </a:pPr>
            <a:r>
              <a:rPr lang="en-US" sz="1200" kern="1200">
                <a:solidFill>
                  <a:schemeClr val="tx1"/>
                </a:solidFill>
                <a:effectLst/>
                <a:latin typeface="Calibri"/>
                <a:ea typeface="ＭＳ Ｐゴシック"/>
                <a:cs typeface="Calibri"/>
              </a:rPr>
              <a:t>In this module we will review steps for setting up a cleaning cart </a:t>
            </a:r>
            <a:r>
              <a:rPr lang="en-US">
                <a:latin typeface="Calibri"/>
                <a:ea typeface="ＭＳ Ｐゴシック"/>
                <a:cs typeface="Calibri"/>
              </a:rPr>
              <a:t>including how to properly identify products and materials used for cleaning and disinfection</a:t>
            </a:r>
            <a:endParaRPr lang="en-US"/>
          </a:p>
          <a:p>
            <a:pPr>
              <a:defRPr/>
            </a:pPr>
            <a:endParaRPr lang="en-US">
              <a:latin typeface="Calibri"/>
              <a:ea typeface="ＭＳ Ｐゴシック"/>
              <a:cs typeface="Calibri"/>
            </a:endParaRPr>
          </a:p>
          <a:p>
            <a:pPr>
              <a:defRPr/>
            </a:pPr>
            <a:r>
              <a:rPr lang="en-US" b="1">
                <a:latin typeface="Calibri"/>
                <a:ea typeface="ＭＳ Ｐゴシック"/>
                <a:cs typeface="Calibri"/>
              </a:rPr>
              <a:t>(Instructor prompts are noted in bold throughout the presentation.)</a:t>
            </a:r>
            <a:endParaRPr lang="en-US">
              <a:latin typeface="Calibri"/>
              <a:ea typeface="ＭＳ Ｐゴシック"/>
              <a:cs typeface="Calibri"/>
            </a:endParaRPr>
          </a:p>
          <a:p>
            <a:pPr>
              <a:defRPr/>
            </a:pPr>
            <a:endParaRPr lang="en-US">
              <a:latin typeface="Calibri"/>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latin typeface="Calibri"/>
                <a:ea typeface="ＭＳ Ｐゴシック"/>
                <a:cs typeface="Calibri"/>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Calibri" charset="0"/>
              <a:ea typeface="ＭＳ Ｐゴシック" charset="-128"/>
              <a:cs typeface="ＭＳ Ｐゴシック" charset="-128"/>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a:t>
            </a:fld>
            <a:endParaRPr lang="en-US"/>
          </a:p>
        </p:txBody>
      </p:sp>
    </p:spTree>
    <p:extLst>
      <p:ext uri="{BB962C8B-B14F-4D97-AF65-F5344CB8AC3E}">
        <p14:creationId xmlns:p14="http://schemas.microsoft.com/office/powerpoint/2010/main" val="381967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Calibri"/>
                <a:ea typeface="ＭＳ Ｐゴシック"/>
                <a:cs typeface="Calibri"/>
              </a:rPr>
              <a:t>The inside of your cart:</a:t>
            </a:r>
            <a:endParaRPr lang="en-US" b="1"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Calibri" charset="0"/>
                <a:ea typeface="ＭＳ Ｐゴシック" charset="-128"/>
                <a:cs typeface="ＭＳ Ｐゴシック" charset="-128"/>
              </a:rPr>
              <a:t>Should be stocked with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Calibri" charset="0"/>
                <a:ea typeface="ＭＳ Ｐゴシック" charset="-128"/>
                <a:cs typeface="ＭＳ Ｐゴシック" charset="-128"/>
              </a:rPr>
              <a:t>Microfiber cleaning cloths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Calibri" charset="0"/>
                <a:ea typeface="ＭＳ Ｐゴシック" charset="-128"/>
                <a:cs typeface="ＭＳ Ｐゴシック" charset="-128"/>
              </a:rPr>
              <a:t>Cleaning solutions and disinfectants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Calibri" charset="0"/>
                <a:ea typeface="ＭＳ Ｐゴシック" charset="-128"/>
                <a:cs typeface="ＭＳ Ｐゴシック" charset="-128"/>
              </a:rPr>
              <a:t>Portable solution containers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Calibri" charset="0"/>
              <a:ea typeface="ＭＳ Ｐゴシック" charset="-128"/>
              <a:cs typeface="Calibri"/>
            </a:endParaRPr>
          </a:p>
          <a:p>
            <a:pPr>
              <a:defRPr/>
            </a:pPr>
            <a:r>
              <a:rPr lang="en-US" sz="1000" b="0" i="0" strike="noStrike" kern="1200" dirty="0">
                <a:solidFill>
                  <a:schemeClr val="tx1"/>
                </a:solidFill>
                <a:effectLst/>
                <a:latin typeface="Calibri"/>
                <a:ea typeface="ＭＳ Ｐゴシック"/>
                <a:cs typeface="Calibri"/>
              </a:rPr>
              <a:t>Use </a:t>
            </a:r>
            <a:r>
              <a:rPr lang="en-US" sz="1000" dirty="0">
                <a:latin typeface="Calibri"/>
                <a:ea typeface="ＭＳ Ｐゴシック"/>
                <a:cs typeface="Calibri"/>
              </a:rPr>
              <a:t>solution containers to </a:t>
            </a:r>
            <a:r>
              <a:rPr lang="en-US" sz="1000" strike="noStrike" dirty="0">
                <a:effectLst/>
                <a:latin typeface="Calibri"/>
                <a:ea typeface="ＭＳ Ｐゴシック"/>
                <a:cs typeface="Calibri"/>
              </a:rPr>
              <a:t>allow for full saturation of your microfiber cleaning cloths. </a:t>
            </a:r>
            <a:r>
              <a:rPr lang="en-US" sz="1200" dirty="0">
                <a:effectLst/>
                <a:latin typeface="Segoe UI"/>
                <a:ea typeface="ＭＳ Ｐゴシック"/>
                <a:cs typeface="Segoe UI"/>
              </a:rPr>
              <a:t>Try not to overload the </a:t>
            </a:r>
            <a:r>
              <a:rPr lang="en-US" dirty="0">
                <a:latin typeface="Segoe UI"/>
                <a:ea typeface="ＭＳ Ｐゴシック"/>
                <a:cs typeface="Segoe UI"/>
              </a:rPr>
              <a:t>solution</a:t>
            </a:r>
            <a:r>
              <a:rPr lang="en-US" sz="1200" dirty="0">
                <a:effectLst/>
                <a:latin typeface="Segoe UI"/>
                <a:ea typeface="ＭＳ Ｐゴシック"/>
                <a:cs typeface="Segoe UI"/>
              </a:rPr>
              <a:t> </a:t>
            </a:r>
            <a:r>
              <a:rPr lang="en-US" dirty="0">
                <a:latin typeface="Segoe UI"/>
                <a:ea typeface="ＭＳ Ｐゴシック"/>
                <a:cs typeface="Segoe UI"/>
              </a:rPr>
              <a:t>containers </a:t>
            </a:r>
            <a:r>
              <a:rPr lang="en-US" sz="1200" dirty="0">
                <a:effectLst/>
                <a:latin typeface="Segoe UI"/>
                <a:ea typeface="ＭＳ Ｐゴシック"/>
                <a:cs typeface="Segoe UI"/>
              </a:rPr>
              <a:t>with cleaning cloths. Only fill the </a:t>
            </a:r>
            <a:r>
              <a:rPr lang="en-US" dirty="0">
                <a:latin typeface="Segoe UI"/>
                <a:ea typeface="ＭＳ Ｐゴシック"/>
                <a:cs typeface="Segoe UI"/>
              </a:rPr>
              <a:t>solution containers</a:t>
            </a:r>
            <a:r>
              <a:rPr lang="en-US" sz="1200" dirty="0">
                <a:effectLst/>
                <a:latin typeface="Segoe UI"/>
                <a:ea typeface="ＭＳ Ｐゴシック"/>
                <a:cs typeface="Segoe UI"/>
              </a:rPr>
              <a:t> with just enough microfiber cleaning cloths to finish the first cleaning schedule. For example, </a:t>
            </a:r>
            <a:r>
              <a:rPr lang="en-US" dirty="0">
                <a:latin typeface="Calibri"/>
                <a:ea typeface="ＭＳ Ｐゴシック"/>
                <a:cs typeface="Calibri"/>
              </a:rPr>
              <a:t>use separate microfiber cleaning cloths for each bedspace in a multi-bed room and use separate cloths for the bathroom. </a:t>
            </a:r>
            <a:r>
              <a:rPr lang="en-US" sz="1200" dirty="0">
                <a:effectLst/>
                <a:latin typeface="Segoe UI"/>
                <a:ea typeface="ＭＳ Ｐゴシック"/>
                <a:cs typeface="Segoe UI"/>
              </a:rPr>
              <a:t>This helps to have a well-saturated cleaning cloth which in turn helps to maintain the correct contact/wet time.</a:t>
            </a:r>
            <a:r>
              <a:rPr lang="en-US" dirty="0">
                <a:latin typeface="Segoe UI"/>
                <a:ea typeface="ＭＳ Ｐゴシック"/>
                <a:cs typeface="Segoe UI"/>
              </a:rPr>
              <a:t> </a:t>
            </a:r>
            <a:endParaRPr lang="en-US" sz="1200" dirty="0">
              <a:effectLst/>
              <a:latin typeface="Segoe UI" panose="020B0502040204020203" pitchFamily="34" charset="0"/>
              <a:cs typeface="Segoe U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Portable containers for environmental cleaning products or disinfectant solutions should be clean, dry, appropriately-sized, labelled, and dated.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Calibri" charset="0"/>
              <a:ea typeface="ＭＳ Ｐゴシック" charset="-128"/>
              <a:cs typeface="ＭＳ Ｐゴシック" charset="-128"/>
            </a:endParaRPr>
          </a:p>
          <a:p>
            <a:pPr>
              <a:defRPr/>
            </a:pPr>
            <a:r>
              <a:rPr lang="en-US" sz="1200" b="0" i="0" kern="1200" dirty="0">
                <a:solidFill>
                  <a:schemeClr val="tx1"/>
                </a:solidFill>
                <a:effectLst/>
                <a:latin typeface="Calibri"/>
                <a:ea typeface="ＭＳ Ｐゴシック"/>
                <a:cs typeface="Calibri"/>
              </a:rPr>
              <a:t>Inside the cart you’ll also store bags or bins to separate clean from soiled microfiber cleaning cloths.</a:t>
            </a:r>
            <a:r>
              <a:rPr lang="en-US" dirty="0">
                <a:latin typeface="Calibri"/>
                <a:ea typeface="ＭＳ Ｐゴシック"/>
                <a:cs typeface="Calibri"/>
              </a:rPr>
              <a:t> </a:t>
            </a:r>
            <a:endParaRPr lang="en-US" sz="1200" b="0" i="0" kern="1200" dirty="0">
              <a:solidFill>
                <a:schemeClr val="tx1"/>
              </a:solidFill>
              <a:effectLst/>
              <a:latin typeface="Calibri" charset="0"/>
              <a:ea typeface="ＭＳ Ｐゴシック" charset="-128"/>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a:solidFill>
                <a:schemeClr val="tx1"/>
              </a:solidFill>
              <a:effectLst/>
              <a:cs typeface="Calibri"/>
            </a:endParaRPr>
          </a:p>
          <a:p>
            <a:pPr>
              <a:defRPr/>
            </a:pPr>
            <a:r>
              <a:rPr lang="en-US" sz="1200" strike="noStrike" dirty="0">
                <a:effectLst/>
                <a:latin typeface="Segoe UI"/>
                <a:ea typeface="ＭＳ Ｐゴシック"/>
                <a:cs typeface="Segoe UI"/>
              </a:rPr>
              <a:t>Some things to keep in mind:</a:t>
            </a:r>
            <a:r>
              <a:rPr lang="en-US" dirty="0">
                <a:latin typeface="Segoe UI"/>
                <a:ea typeface="ＭＳ Ｐゴシック"/>
                <a:cs typeface="Segoe UI"/>
              </a:rPr>
              <a:t> </a:t>
            </a:r>
            <a:endParaRPr lang="en-US" sz="1200" strike="noStrike" dirty="0">
              <a:effectLst/>
              <a:latin typeface="Segoe UI" panose="020B0502040204020203" pitchFamily="34" charset="0"/>
              <a:cs typeface="Segoe U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strike="noStrike" dirty="0">
              <a:effectLst/>
              <a:highlight>
                <a:srgbClr val="FFFF00"/>
              </a:highlight>
              <a:latin typeface="Segoe UI" panose="020B0502040204020203" pitchFamily="34" charset="0"/>
              <a:cs typeface="Segoe UI"/>
            </a:endParaRPr>
          </a:p>
          <a:p>
            <a:r>
              <a:rPr lang="en-US" b="1" dirty="0">
                <a:latin typeface="Calibri"/>
                <a:ea typeface="ＭＳ Ｐゴシック"/>
                <a:cs typeface="Calibri"/>
              </a:rPr>
              <a:t>Do not mix chemicals. This can create toxic gases. </a:t>
            </a:r>
            <a:endParaRPr lang="en-US" b="1"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a:ea typeface="ＭＳ Ｐゴシック"/>
                <a:cs typeface="Calibri"/>
              </a:rPr>
              <a:t>Do not use spray bottles for cleaning. </a:t>
            </a:r>
            <a:r>
              <a:rPr lang="en-US" sz="1200" kern="1200" dirty="0">
                <a:solidFill>
                  <a:schemeClr val="tx1"/>
                </a:solidFill>
                <a:effectLst/>
                <a:latin typeface="Calibri" charset="0"/>
                <a:ea typeface="ＭＳ Ｐゴシック" charset="-128"/>
                <a:cs typeface="ＭＳ Ｐゴシック" charset="-128"/>
              </a:rPr>
              <a:t>Pour bottles are preferred over spray bottles. </a:t>
            </a:r>
            <a:r>
              <a:rPr lang="en-US" dirty="0">
                <a:latin typeface="Calibri"/>
                <a:ea typeface="ＭＳ Ｐゴシック"/>
                <a:cs typeface="Calibri"/>
              </a:rPr>
              <a:t>Spray bottles can cause aerosolization of the product which can get into people's eyes or lead to breathing issues.  </a:t>
            </a:r>
            <a:endParaRPr lang="en-US" dirty="0">
              <a:cs typeface="Calibri"/>
            </a:endParaRPr>
          </a:p>
          <a:p>
            <a:r>
              <a:rPr lang="en-US" dirty="0"/>
              <a:t>Do not keep items on your cart that you won’t use or need for your cleaning session</a:t>
            </a:r>
          </a:p>
          <a:p>
            <a:r>
              <a:rPr lang="en-US" dirty="0">
                <a:latin typeface="Calibri"/>
                <a:ea typeface="ＭＳ Ｐゴシック"/>
                <a:cs typeface="Calibri"/>
              </a:rPr>
              <a:t>Absolutely no food or drinks on your cart! It is not acceptable to have food or drinks next to your toilet brush or any other items on your cart.</a:t>
            </a:r>
            <a:endParaRPr lang="en-US" dirty="0">
              <a:cs typeface="Calibri"/>
            </a:endParaRPr>
          </a:p>
          <a:p>
            <a:r>
              <a:rPr lang="en-US" sz="1200" b="0" i="0" kern="1200" dirty="0">
                <a:solidFill>
                  <a:schemeClr val="tx1"/>
                </a:solidFill>
                <a:effectLst/>
                <a:latin typeface="Calibri" panose="020F0502020204030204" pitchFamily="34" charset="0"/>
                <a:ea typeface="ＭＳ Ｐゴシック" charset="-128"/>
                <a:cs typeface="ＭＳ Ｐゴシック" charset="-128"/>
              </a:rPr>
              <a:t>And, c</a:t>
            </a:r>
            <a:r>
              <a:rPr lang="en-US" sz="1200" dirty="0">
                <a:effectLst/>
                <a:latin typeface="Calibri" panose="020F0502020204030204" pitchFamily="34" charset="0"/>
                <a:ea typeface="Calibri" panose="020F0502020204030204" pitchFamily="34" charset="0"/>
              </a:rPr>
              <a:t>arts should be equipped </a:t>
            </a:r>
            <a:r>
              <a:rPr lang="en-US" sz="1800" b="0" i="0" dirty="0">
                <a:solidFill>
                  <a:srgbClr val="000000"/>
                </a:solidFill>
                <a:effectLst/>
                <a:latin typeface="Open Sans" panose="020B0606030504020204" pitchFamily="34" charset="0"/>
              </a:rPr>
              <a:t>with a lockable compartment to store cleaning and disinfectant solutions. You should never leave your cart unattended when in use. </a:t>
            </a:r>
            <a:r>
              <a:rPr lang="en-US" sz="1800" dirty="0"/>
              <a:t>If your cart does not have a lock, secure your cart in a locked space. Locking away cleaning and disinfectant solutions is especially a concern, for example, on memory care unit. We want to avoid use of cleaning and disinfectant solutions by individuals who are not trained to handle the products.</a:t>
            </a:r>
            <a:endParaRPr lang="en-US" sz="1800" b="0" i="0" kern="1200" dirty="0">
              <a:solidFill>
                <a:schemeClr val="tx1"/>
              </a:solidFill>
              <a:effectLst/>
              <a:latin typeface="Calibri"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ndParaRPr>
          </a:p>
          <a:p>
            <a:pPr marL="0" marR="0" lvl="0" indent="0" algn="l" defTabSz="914400">
              <a:lnSpc>
                <a:spcPct val="100000"/>
              </a:lnSpc>
              <a:spcBef>
                <a:spcPct val="30000"/>
              </a:spcBef>
              <a:spcAft>
                <a:spcPct val="0"/>
              </a:spcAft>
              <a:buNone/>
              <a:tabLst/>
              <a:defRPr/>
            </a:pPr>
            <a:r>
              <a:rPr lang="en-US" b="1" dirty="0"/>
              <a:t>[Click]</a:t>
            </a:r>
            <a:endParaRPr lang="en-US" dirty="0"/>
          </a:p>
          <a:p>
            <a:endParaRPr lang="en-US" sz="2800" b="0" i="0" kern="1200" dirty="0">
              <a:solidFill>
                <a:srgbClr val="000000"/>
              </a:solidFill>
              <a:effectLst/>
              <a:latin typeface="Open Sans" panose="020B0606030504020204" pitchFamily="34" charset="0"/>
              <a:ea typeface="ＭＳ Ｐゴシック" charset="-128"/>
              <a:cs typeface="ＭＳ Ｐゴシック" charset="-128"/>
            </a:endParaRPr>
          </a:p>
          <a:p>
            <a:endParaRPr lang="en-US" sz="1200" b="0" i="0" kern="1200" dirty="0">
              <a:solidFill>
                <a:schemeClr val="tx1"/>
              </a:solidFill>
              <a:effectLst/>
              <a:latin typeface="Calibri" charset="0"/>
              <a:ea typeface="ＭＳ Ｐゴシック" charset="-128"/>
              <a:cs typeface="ＭＳ Ｐゴシック" charset="-128"/>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10</a:t>
            </a:fld>
            <a:endParaRPr lang="en-US"/>
          </a:p>
        </p:txBody>
      </p:sp>
    </p:spTree>
    <p:extLst>
      <p:ext uri="{BB962C8B-B14F-4D97-AF65-F5344CB8AC3E}">
        <p14:creationId xmlns:p14="http://schemas.microsoft.com/office/powerpoint/2010/main" val="384843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we’re going to clean a room.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solidFill>
                  <a:srgbClr val="000000"/>
                </a:solidFill>
                <a:latin typeface="Calibri"/>
                <a:ea typeface="ＭＳ Ｐゴシック"/>
                <a:cs typeface="Calibri"/>
              </a:rPr>
              <a:t>First conduct a visual inspection to determine if there are any challenges to safe cleaning.</a:t>
            </a:r>
          </a:p>
          <a:p>
            <a:endParaRPr lang="en-US"/>
          </a:p>
          <a:p>
            <a:r>
              <a:rPr lang="en-US"/>
              <a:t>Ask yourself the following:</a:t>
            </a:r>
          </a:p>
          <a:p>
            <a:endParaRPr lang="en-US"/>
          </a:p>
          <a:p>
            <a:pPr marL="171450" indent="-171450">
              <a:buFontTx/>
              <a:buChar char="-"/>
              <a:defRPr/>
            </a:pPr>
            <a:r>
              <a:rPr lang="en-US">
                <a:latin typeface="Calibri"/>
                <a:ea typeface="ＭＳ Ｐゴシック"/>
                <a:cs typeface="Calibri"/>
              </a:rPr>
              <a:t>What is the room set up? Is it </a:t>
            </a:r>
            <a:r>
              <a:rPr lang="en-US">
                <a:solidFill>
                  <a:srgbClr val="000000"/>
                </a:solidFill>
                <a:latin typeface="Calibri"/>
                <a:ea typeface="ＭＳ Ｐゴシック"/>
                <a:cs typeface="Calibri"/>
              </a:rPr>
              <a:t>an isolation room? Is it a room with a resident on a ventilator? A memory care unit room?</a:t>
            </a:r>
          </a:p>
          <a:p>
            <a:pPr marL="171450" indent="-171450">
              <a:buFontTx/>
              <a:buChar char="-"/>
              <a:defRPr/>
            </a:pPr>
            <a:r>
              <a:rPr lang="en-US">
                <a:solidFill>
                  <a:srgbClr val="000000"/>
                </a:solidFill>
                <a:latin typeface="Calibri"/>
                <a:ea typeface="ＭＳ Ｐゴシック"/>
                <a:cs typeface="Calibri"/>
              </a:rPr>
              <a:t>What is the situation of the room? </a:t>
            </a:r>
            <a:r>
              <a:rPr lang="en-US">
                <a:latin typeface="Calibri"/>
                <a:ea typeface="ＭＳ Ｐゴシック"/>
                <a:cs typeface="Calibri"/>
              </a:rPr>
              <a:t>What type of cleaning and disinfectant products do you need? Is there </a:t>
            </a:r>
            <a:r>
              <a:rPr lang="en-US">
                <a:solidFill>
                  <a:srgbClr val="000000"/>
                </a:solidFill>
                <a:latin typeface="Calibri"/>
                <a:ea typeface="ＭＳ Ｐゴシック"/>
                <a:cs typeface="Calibri"/>
              </a:rPr>
              <a:t>any need for additional supplies or PPE due to spills? Or is the resident on isolation precautions? Are there any obstacles, or is there damaged/broken furniture that should be reported to management?</a:t>
            </a:r>
            <a:endParaRPr lang="en-US">
              <a:latin typeface="Calibri"/>
              <a:ea typeface="ＭＳ Ｐゴシック"/>
              <a:cs typeface="Calibri"/>
            </a:endParaRPr>
          </a:p>
          <a:p>
            <a:pPr marL="171450" indent="-171450">
              <a:buFontTx/>
              <a:buChar char="-"/>
            </a:pPr>
            <a:r>
              <a:rPr lang="en-US">
                <a:latin typeface="Calibri"/>
                <a:ea typeface="ＭＳ Ｐゴシック"/>
                <a:cs typeface="Calibri"/>
              </a:rPr>
              <a:t>What resident room supplies need to be replenished? Are any supplies kept in the resident room? </a:t>
            </a:r>
            <a:r>
              <a:rPr lang="en-US">
                <a:latin typeface="+mn-lt"/>
                <a:ea typeface="ＭＳ Ｐゴシック"/>
                <a:cs typeface="Calibri"/>
              </a:rPr>
              <a:t>Know where clean items are stored and dirty items are reprocessed</a:t>
            </a:r>
          </a:p>
          <a:p>
            <a:pPr marL="0" indent="0">
              <a:buFontTx/>
              <a:buNone/>
            </a:pPr>
            <a:endParaRPr lang="en-US" b="1"/>
          </a:p>
          <a:p>
            <a:pPr marL="0" marR="0" lvl="0" indent="0" algn="l" defTabSz="914400">
              <a:lnSpc>
                <a:spcPct val="100000"/>
              </a:lnSpc>
              <a:spcBef>
                <a:spcPct val="30000"/>
              </a:spcBef>
              <a:spcAft>
                <a:spcPct val="0"/>
              </a:spcAft>
              <a:buNone/>
              <a:tabLst/>
              <a:defRPr/>
            </a:pPr>
            <a:r>
              <a:rPr lang="en-US" b="1"/>
              <a:t>[Click]</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solidFill>
                <a:srgbClr val="000000"/>
              </a:solidFill>
            </a:endParaRPr>
          </a:p>
          <a:p>
            <a:endParaRPr lang="en-US"/>
          </a:p>
          <a:p>
            <a:pPr marL="0" indent="0">
              <a:buFontTx/>
              <a:buNone/>
            </a:pP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11</a:t>
            </a:fld>
            <a:endParaRPr lang="en-US"/>
          </a:p>
        </p:txBody>
      </p:sp>
    </p:spTree>
    <p:extLst>
      <p:ext uri="{BB962C8B-B14F-4D97-AF65-F5344CB8AC3E}">
        <p14:creationId xmlns:p14="http://schemas.microsoft.com/office/powerpoint/2010/main" val="158990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a:ea typeface="ＭＳ Ｐゴシック"/>
                <a:cs typeface="Calibri"/>
              </a:rPr>
              <a:t>Environmental cleaning supplies and equipment quickly become contaminated during their use. Regularly clean and disinfect all reusable items after use </a:t>
            </a:r>
            <a:r>
              <a:rPr lang="en-US" sz="1200" b="0" kern="1200" dirty="0">
                <a:solidFill>
                  <a:schemeClr val="tx1"/>
                </a:solidFill>
                <a:effectLst/>
                <a:latin typeface="Calibri" charset="0"/>
                <a:ea typeface="ＭＳ Ｐゴシック" charset="-128"/>
                <a:cs typeface="ＭＳ Ｐゴシック" charset="-128"/>
              </a:rPr>
              <a:t>reusable supplies and equipment like mops and toilet brushes in a designated area that is not used for other purposes</a:t>
            </a:r>
          </a:p>
          <a:p>
            <a:endParaRPr lang="en-US" sz="1200" b="0" i="0" kern="1200" dirty="0">
              <a:solidFill>
                <a:schemeClr val="tx1"/>
              </a:solidFill>
              <a:effectLst/>
              <a:latin typeface="Calibri" charset="0"/>
              <a:ea typeface="ＭＳ Ｐゴシック" charset="-128"/>
              <a:cs typeface="ＭＳ Ｐゴシック" charset="-128"/>
            </a:endParaRPr>
          </a:p>
          <a:p>
            <a:r>
              <a:rPr lang="en-US" sz="1200" b="0" i="0" kern="1200" dirty="0">
                <a:solidFill>
                  <a:schemeClr val="tx1"/>
                </a:solidFill>
                <a:effectLst/>
                <a:latin typeface="Calibri"/>
                <a:ea typeface="ＭＳ Ｐゴシック"/>
                <a:cs typeface="Calibri"/>
              </a:rPr>
              <a:t>This helps reduce bioburden</a:t>
            </a:r>
            <a:r>
              <a:rPr lang="en-US" dirty="0">
                <a:latin typeface="Calibri"/>
                <a:ea typeface="ＭＳ Ｐゴシック"/>
                <a:cs typeface="Calibri"/>
              </a:rPr>
              <a:t>, or germ build up, and</a:t>
            </a:r>
            <a:r>
              <a:rPr lang="en-US" sz="1200" b="0" i="0" kern="1200" dirty="0">
                <a:solidFill>
                  <a:schemeClr val="tx1"/>
                </a:solidFill>
                <a:effectLst/>
                <a:latin typeface="Calibri"/>
                <a:ea typeface="ＭＳ Ｐゴシック"/>
                <a:cs typeface="Calibri"/>
              </a:rPr>
              <a:t> helps to avoid germ transmission.</a:t>
            </a:r>
          </a:p>
          <a:p>
            <a:endParaRPr lang="en-US" sz="1200" b="0" i="0" kern="1200" dirty="0">
              <a:solidFill>
                <a:schemeClr val="tx1"/>
              </a:solidFill>
              <a:effectLst/>
              <a:latin typeface="Calibri" charset="0"/>
              <a:ea typeface="ＭＳ Ｐゴシック" charset="-128"/>
              <a:cs typeface="ＭＳ Ｐゴシック" charset="-128"/>
            </a:endParaRPr>
          </a:p>
          <a:p>
            <a:r>
              <a:rPr lang="en-US" sz="1200" b="0" i="0" kern="1200" dirty="0">
                <a:solidFill>
                  <a:schemeClr val="tx1"/>
                </a:solidFill>
                <a:effectLst/>
                <a:latin typeface="Calibri"/>
                <a:ea typeface="ＭＳ Ｐゴシック"/>
                <a:cs typeface="Calibri"/>
              </a:rPr>
              <a:t>Thoroughly clean, disinfect, and rinse equipment such as buckets and solution containers and store them upside down to allow for complete drying. This helps to prevent germ growth. Ensure that mop heads, and microfiber cloths are clean and dry before use. Clean and disinfect all the reusable supplies and equipment in a designated area that is not used for other purposes.</a:t>
            </a:r>
            <a:r>
              <a:rPr lang="en-US" dirty="0">
                <a:latin typeface="Calibri"/>
                <a:ea typeface="ＭＳ Ｐゴシック"/>
                <a:cs typeface="Calibri"/>
              </a:rPr>
              <a:t> </a:t>
            </a:r>
            <a:endParaRPr lang="en-US" b="0"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a:defRPr/>
            </a:pPr>
            <a:r>
              <a:rPr lang="en-US" b="0" dirty="0">
                <a:latin typeface="Calibri"/>
                <a:ea typeface="ＭＳ Ｐゴシック"/>
                <a:cs typeface="Calibri"/>
              </a:rPr>
              <a:t>The EVS manager should have access to the reusable equipment and cart so they can assess equipment before use.</a:t>
            </a:r>
            <a:r>
              <a:rPr lang="en-US" dirty="0">
                <a:latin typeface="Calibri"/>
                <a:ea typeface="ＭＳ Ｐゴシック"/>
                <a:cs typeface="Calibri"/>
              </a:rPr>
              <a:t> </a:t>
            </a:r>
            <a:endParaRPr lang="en-US" b="0"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a:lnSpc>
                <a:spcPct val="100000"/>
              </a:lnSpc>
              <a:spcBef>
                <a:spcPct val="30000"/>
              </a:spcBef>
              <a:spcAft>
                <a:spcPct val="0"/>
              </a:spcAft>
              <a:buNone/>
              <a:tabLst/>
              <a:defRPr/>
            </a:pPr>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12</a:t>
            </a:fld>
            <a:endParaRPr lang="en-US"/>
          </a:p>
        </p:txBody>
      </p:sp>
    </p:spTree>
    <p:extLst>
      <p:ext uri="{BB962C8B-B14F-4D97-AF65-F5344CB8AC3E}">
        <p14:creationId xmlns:p14="http://schemas.microsoft.com/office/powerpoint/2010/main" val="2697731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mn-lt"/>
                <a:ea typeface="ＭＳ Ｐゴシック"/>
                <a:cs typeface="Calibri"/>
              </a:rPr>
              <a:t>Cleaning reusable equipment should occur at the end of each shift. </a:t>
            </a:r>
          </a:p>
          <a:p>
            <a:r>
              <a:rPr lang="en-US" sz="2800" dirty="0">
                <a:latin typeface="+mn-lt"/>
                <a:ea typeface="ＭＳ Ｐゴシック"/>
                <a:cs typeface="Calibri"/>
              </a:rPr>
              <a:t>This includes</a:t>
            </a:r>
          </a:p>
          <a:p>
            <a:pPr lvl="0">
              <a:spcAft>
                <a:spcPts val="600"/>
              </a:spcAft>
            </a:pPr>
            <a:r>
              <a:rPr lang="en-US" sz="2800" dirty="0">
                <a:latin typeface="+mn-lt"/>
              </a:rPr>
              <a:t>Removing dirty mop heads and soiled microfiber cleaning cloths –</a:t>
            </a:r>
            <a:r>
              <a:rPr lang="en-US" sz="2800" b="1" dirty="0">
                <a:latin typeface="+mn-lt"/>
              </a:rPr>
              <a:t> </a:t>
            </a:r>
            <a:r>
              <a:rPr lang="en-US" sz="2800" b="0" dirty="0">
                <a:latin typeface="+mn-lt"/>
              </a:rPr>
              <a:t>depending on your facility policy, these may go to be laundered.</a:t>
            </a:r>
          </a:p>
          <a:p>
            <a:pPr lvl="0">
              <a:spcAft>
                <a:spcPts val="600"/>
              </a:spcAft>
            </a:pPr>
            <a:r>
              <a:rPr lang="en-US" sz="2800" b="0" dirty="0">
                <a:latin typeface="+mn-lt"/>
              </a:rPr>
              <a:t>Making sure that you clean all items according to the manufacturer’s instructions, and </a:t>
            </a:r>
          </a:p>
          <a:p>
            <a:pPr>
              <a:spcAft>
                <a:spcPts val="600"/>
              </a:spcAft>
            </a:pPr>
            <a:r>
              <a:rPr lang="en-US" sz="2800" dirty="0">
                <a:latin typeface="+mn-lt"/>
                <a:ea typeface="ＭＳ Ｐゴシック"/>
                <a:cs typeface="Calibri"/>
              </a:rPr>
              <a:t>Following your facility’s policy for cleaning the EVS cart and closet.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a:lnSpc>
                <a:spcPct val="100000"/>
              </a:lnSpc>
              <a:spcBef>
                <a:spcPct val="30000"/>
              </a:spcBef>
              <a:spcAft>
                <a:spcPct val="0"/>
              </a:spcAft>
              <a:buNone/>
              <a:tabLst/>
              <a:defRPr/>
            </a:pPr>
            <a:r>
              <a:rPr lang="en-US" b="1" dirty="0"/>
              <a:t>[Click]</a:t>
            </a: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13</a:t>
            </a:fld>
            <a:endParaRPr lang="en-US"/>
          </a:p>
        </p:txBody>
      </p:sp>
    </p:spTree>
    <p:extLst>
      <p:ext uri="{BB962C8B-B14F-4D97-AF65-F5344CB8AC3E}">
        <p14:creationId xmlns:p14="http://schemas.microsoft.com/office/powerpoint/2010/main" val="424938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Let's test your knowledge, </a:t>
            </a:r>
          </a:p>
          <a:p>
            <a:pPr>
              <a:defRPr/>
            </a:pPr>
            <a:endParaRPr lang="en-US"/>
          </a:p>
          <a:p>
            <a:pPr>
              <a:spcBef>
                <a:spcPts val="0"/>
              </a:spcBef>
              <a:spcAft>
                <a:spcPts val="600"/>
              </a:spcAft>
              <a:defRPr/>
            </a:pPr>
            <a:r>
              <a:rPr lang="en-US">
                <a:latin typeface="Calibri"/>
                <a:ea typeface="ＭＳ Ｐゴシック"/>
                <a:cs typeface="Calibri"/>
              </a:rPr>
              <a:t>Why do we clean and disinfect reusable cleaning equipment after each use?  Select all that apply.</a:t>
            </a:r>
          </a:p>
          <a:p>
            <a:pPr marL="971550" lvl="1" indent="-514350">
              <a:spcBef>
                <a:spcPts val="0"/>
              </a:spcBef>
              <a:spcAft>
                <a:spcPts val="600"/>
              </a:spcAft>
              <a:buAutoNum type="alphaUcPeriod"/>
              <a:defRPr/>
            </a:pPr>
            <a:r>
              <a:rPr lang="en-US">
                <a:latin typeface="Calibri"/>
                <a:ea typeface="ＭＳ Ｐゴシック"/>
                <a:cs typeface="Calibri"/>
              </a:rPr>
              <a:t>Reduces bioburden</a:t>
            </a:r>
          </a:p>
          <a:p>
            <a:pPr marL="971550" lvl="1" indent="-514350">
              <a:spcBef>
                <a:spcPts val="0"/>
              </a:spcBef>
              <a:spcAft>
                <a:spcPts val="600"/>
              </a:spcAft>
              <a:buAutoNum type="alphaUcPeriod"/>
              <a:defRPr/>
            </a:pPr>
            <a:r>
              <a:rPr lang="en-US">
                <a:latin typeface="Calibri"/>
                <a:ea typeface="ＭＳ Ｐゴシック"/>
                <a:cs typeface="Calibri"/>
              </a:rPr>
              <a:t>To avoid germ transmission</a:t>
            </a:r>
          </a:p>
          <a:p>
            <a:pPr marL="971550" lvl="1" indent="-514350">
              <a:spcBef>
                <a:spcPts val="0"/>
              </a:spcBef>
              <a:spcAft>
                <a:spcPts val="600"/>
              </a:spcAft>
              <a:buAutoNum type="alphaUcPeriod"/>
              <a:defRPr/>
            </a:pPr>
            <a:r>
              <a:rPr lang="en-US">
                <a:latin typeface="Calibri"/>
                <a:ea typeface="ＭＳ Ｐゴシック"/>
                <a:cs typeface="Calibri"/>
              </a:rPr>
              <a:t>Should be done in a designated area</a:t>
            </a:r>
          </a:p>
          <a:p>
            <a:pPr marL="971550" lvl="1" indent="-514350">
              <a:spcBef>
                <a:spcPts val="0"/>
              </a:spcBef>
              <a:spcAft>
                <a:spcPts val="600"/>
              </a:spcAft>
              <a:buAutoNum type="alphaUcPeriod"/>
              <a:defRPr/>
            </a:pPr>
            <a:r>
              <a:rPr lang="en-US">
                <a:latin typeface="Calibri"/>
                <a:ea typeface="ＭＳ Ｐゴシック"/>
                <a:cs typeface="Calibri"/>
              </a:rPr>
              <a:t>To prevent germ growth</a:t>
            </a:r>
          </a:p>
          <a:p>
            <a:pPr marL="971550" lvl="1" indent="-514350">
              <a:spcBef>
                <a:spcPts val="0"/>
              </a:spcBef>
              <a:spcAft>
                <a:spcPts val="600"/>
              </a:spcAft>
              <a:buAutoNum type="alphaUcPeriod"/>
              <a:defRPr/>
            </a:pPr>
            <a:r>
              <a:rPr lang="en-US">
                <a:latin typeface="Calibri"/>
                <a:ea typeface="ＭＳ Ｐゴシック"/>
                <a:cs typeface="Calibri"/>
              </a:rPr>
              <a:t>All of the above</a:t>
            </a:r>
          </a:p>
          <a:p>
            <a:pPr>
              <a:defRPr/>
            </a:pPr>
            <a:endParaRPr lang="en-US"/>
          </a:p>
          <a:p>
            <a:pPr>
              <a:defRPr/>
            </a:pPr>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a:t>
            </a:r>
            <a:endParaRPr lang="en-US">
              <a:latin typeface="Calibri"/>
              <a:ea typeface="ＭＳ Ｐゴシック"/>
              <a:cs typeface="Calibri"/>
            </a:endParaRPr>
          </a:p>
          <a:p>
            <a:pPr>
              <a:defRPr/>
            </a:pPr>
            <a:endParaRPr lang="en-US"/>
          </a:p>
          <a:p>
            <a:pPr>
              <a:defRPr/>
            </a:pPr>
            <a:r>
              <a:rPr lang="en-US" b="1">
                <a:latin typeface="Calibri"/>
                <a:ea typeface="ＭＳ Ｐゴシック"/>
                <a:cs typeface="Calibri"/>
              </a:rPr>
              <a:t>[Click]</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14</a:t>
            </a:fld>
            <a:endParaRPr lang="en-US"/>
          </a:p>
        </p:txBody>
      </p:sp>
    </p:spTree>
    <p:extLst>
      <p:ext uri="{BB962C8B-B14F-4D97-AF65-F5344CB8AC3E}">
        <p14:creationId xmlns:p14="http://schemas.microsoft.com/office/powerpoint/2010/main" val="280236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If you chose E. All of the above you are correct! </a:t>
            </a:r>
            <a:r>
              <a:rPr lang="en-US" b="1">
                <a:latin typeface="Calibri"/>
                <a:ea typeface="ＭＳ Ｐゴシック"/>
                <a:cs typeface="Calibri"/>
              </a:rPr>
              <a:t> </a:t>
            </a:r>
            <a:endParaRPr lang="en-US">
              <a:latin typeface="Calibri"/>
              <a:ea typeface="ＭＳ Ｐゴシック"/>
              <a:cs typeface="Calibri"/>
            </a:endParaRPr>
          </a:p>
          <a:p>
            <a:pPr>
              <a:defRPr/>
            </a:pPr>
            <a:endParaRPr lang="en-US"/>
          </a:p>
          <a:p>
            <a:pPr>
              <a:defRPr/>
            </a:pPr>
            <a:r>
              <a:rPr lang="en-US" b="1">
                <a:latin typeface="Calibri"/>
                <a:ea typeface="ＭＳ Ｐゴシック"/>
                <a:cs typeface="Calibri"/>
              </a:rPr>
              <a:t>[Click]</a:t>
            </a:r>
            <a:endParaRPr lang="en-US">
              <a:latin typeface="Calibri"/>
              <a:ea typeface="ＭＳ Ｐゴシック"/>
              <a:cs typeface="Calibri"/>
            </a:endParaRPr>
          </a:p>
          <a:p>
            <a:pPr marL="0" marR="0" lvl="0" indent="0" algn="l" defTabSz="914400">
              <a:lnSpc>
                <a:spcPct val="100000"/>
              </a:lnSpc>
              <a:spcBef>
                <a:spcPct val="30000"/>
              </a:spcBef>
              <a:spcAft>
                <a:spcPct val="0"/>
              </a:spcAft>
              <a:buNone/>
              <a:tabLst/>
              <a:defRPr/>
            </a:pPr>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15</a:t>
            </a:fld>
            <a:endParaRPr lang="en-US"/>
          </a:p>
        </p:txBody>
      </p:sp>
    </p:spTree>
    <p:extLst>
      <p:ext uri="{BB962C8B-B14F-4D97-AF65-F5344CB8AC3E}">
        <p14:creationId xmlns:p14="http://schemas.microsoft.com/office/powerpoint/2010/main" val="74528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Calibri"/>
                <a:ea typeface="ＭＳ Ｐゴシック"/>
                <a:cs typeface="Calibri"/>
              </a:rPr>
              <a:t>Let’s review some best practices for setting up cleaning carts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Stock your cart  with enough resident room supplies – make sure to assess the resident area you’ll be cleaning before gathering supplies to avoid having to return for more supplies in the middle of cleaning process. </a:t>
            </a:r>
          </a:p>
          <a:p>
            <a:pPr>
              <a:defRPr/>
            </a:pPr>
            <a:r>
              <a:rPr lang="en-US" b="0" dirty="0">
                <a:latin typeface="Calibri"/>
                <a:ea typeface="ＭＳ Ｐゴシック"/>
                <a:cs typeface="Calibri"/>
              </a:rPr>
              <a:t>Consider having alcohol-based hand rub on your cart to perform hand hygiene when necessary. Note that on certain care units you may not want this on your cart, a memory care unit for example.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Stock microfiber cloths for cleaning resident areas. Ensure you have enough to change when necessary.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Keep buckets or bins for disinfectant solution on your cart to saturate cloths with the disinfectant solution. Cloths, when removed from the bin, should not be placed back in – no double dipping!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at least one microfiber mop available per room, and additional microfiber mop heads available to change when soiled. With larger rooms, i.e., with 3 or more residents, you may need to change the microfiber mophead more frequently.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 sure to separate clean and soiled items.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Always clean and disinfect any reusable equipment after each use.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Clean high-touch surfaces at least once each shift, and keep a list of high-touch surfaces on your cart for reference. We recommend using a plastic-covered copy that is cleanable.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Know the required contact/wet times for all disinfectants used.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Make sure your cart has a lockable compartment or you are able to store your cart in a locked area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be sure to store your cart in a designated EVS storage area after use. </a:t>
            </a:r>
            <a:endParaRPr lang="en-US" b="1" dirty="0"/>
          </a:p>
          <a:p>
            <a:pPr>
              <a:defRPr/>
            </a:pPr>
            <a:endParaRPr lang="en-US" dirty="0">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dirty="0"/>
              <a:t>[Click]</a:t>
            </a: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16</a:t>
            </a:fld>
            <a:endParaRPr lang="en-US"/>
          </a:p>
        </p:txBody>
      </p:sp>
    </p:spTree>
    <p:extLst>
      <p:ext uri="{BB962C8B-B14F-4D97-AF65-F5344CB8AC3E}">
        <p14:creationId xmlns:p14="http://schemas.microsoft.com/office/powerpoint/2010/main" val="760988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ＭＳ Ｐゴシック"/>
                <a:cs typeface="Calibri"/>
              </a:rPr>
              <a:t>These are practices to avoid with cleaning carts - </a:t>
            </a:r>
            <a:endParaRPr lang="en-US"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Never mix different chemicals or disinfectants together</a:t>
            </a:r>
            <a:endParaRPr lang="en-US" b="0" dirty="0">
              <a:cs typeface="Calibri"/>
            </a:endParaRPr>
          </a:p>
          <a:p>
            <a:pPr>
              <a:defRPr/>
            </a:pPr>
            <a:r>
              <a:rPr lang="en-US" dirty="0">
                <a:latin typeface="Calibri"/>
                <a:ea typeface="ＭＳ Ｐゴシック"/>
                <a:cs typeface="Calibri"/>
              </a:rPr>
              <a:t>Do not refill or top off cleaning or disinfectant containers. For example, if you have a little bit of </a:t>
            </a:r>
            <a:r>
              <a:rPr lang="en-US" u="sng" dirty="0">
                <a:latin typeface="Calibri"/>
                <a:ea typeface="ＭＳ Ｐゴシック"/>
                <a:cs typeface="Calibri"/>
              </a:rPr>
              <a:t>a disinfectant</a:t>
            </a:r>
            <a:r>
              <a:rPr lang="en-US" dirty="0">
                <a:latin typeface="Calibri"/>
                <a:ea typeface="ＭＳ Ｐゴシック"/>
                <a:cs typeface="Calibri"/>
              </a:rPr>
              <a:t> and a little bit of </a:t>
            </a:r>
            <a:r>
              <a:rPr lang="en-US" u="sng" dirty="0">
                <a:latin typeface="Calibri"/>
                <a:ea typeface="ＭＳ Ｐゴシック"/>
                <a:cs typeface="Calibri"/>
              </a:rPr>
              <a:t>the same disinfectant in another bottle, </a:t>
            </a:r>
            <a:r>
              <a:rPr lang="en-US" dirty="0">
                <a:latin typeface="Calibri"/>
                <a:ea typeface="ＭＳ Ｐゴシック"/>
                <a:cs typeface="Calibri"/>
              </a:rPr>
              <a:t>don't refill one bottle with the other to make one full bottle.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Do not mix clean and soiled materials</a:t>
            </a:r>
            <a:endParaRPr lang="en-US" b="0"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Do not use the same cloth for two different resident bedspaces. </a:t>
            </a:r>
            <a:endParaRPr lang="en-US" b="0"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Do not use a dirty cloth on a clean area. </a:t>
            </a:r>
            <a:endParaRPr lang="en-US" b="0" dirty="0">
              <a:cs typeface="Calibri"/>
            </a:endParaRPr>
          </a:p>
          <a:p>
            <a:r>
              <a:rPr lang="en-US" dirty="0"/>
              <a:t>Never store personal items, food, or beverages on your cart or in the EVS closet</a:t>
            </a:r>
            <a:endParaRPr lang="en-US"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 not use spray bottles </a:t>
            </a:r>
            <a:endParaRPr lang="en-US"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lastly, never leave your cart unattended when in use. </a:t>
            </a:r>
            <a:endParaRPr lang="en-US" b="1" dirty="0"/>
          </a:p>
          <a:p>
            <a:pPr>
              <a:defRPr/>
            </a:pPr>
            <a:endParaRPr lang="en-US" b="1" dirty="0">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dirty="0"/>
              <a:t>[Click]</a:t>
            </a:r>
            <a:endParaRPr lang="en-US" dirty="0"/>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17</a:t>
            </a:fld>
            <a:endParaRPr lang="en-US"/>
          </a:p>
        </p:txBody>
      </p:sp>
    </p:spTree>
    <p:extLst>
      <p:ext uri="{BB962C8B-B14F-4D97-AF65-F5344CB8AC3E}">
        <p14:creationId xmlns:p14="http://schemas.microsoft.com/office/powerpoint/2010/main" val="357607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latin typeface="Calibri"/>
                <a:ea typeface="ＭＳ Ｐゴシック"/>
                <a:cs typeface="Calibri"/>
              </a:rPr>
              <a:t>In summary, </a:t>
            </a:r>
            <a:endParaRPr lang="en-US" dirty="0">
              <a:cs typeface="Calibri"/>
            </a:endParaRPr>
          </a:p>
          <a:p>
            <a:pPr>
              <a:spcAft>
                <a:spcPts val="600"/>
              </a:spcAft>
            </a:pPr>
            <a:r>
              <a:rPr lang="en-US" dirty="0">
                <a:latin typeface="Calibri"/>
                <a:ea typeface="ＭＳ Ｐゴシック"/>
                <a:cs typeface="Calibri"/>
              </a:rPr>
              <a:t>It is essential for EVS staff to have training on and demonstrate competency in using products on a cleaning cart to ensure safety and</a:t>
            </a:r>
            <a:r>
              <a:rPr lang="en-US" b="1" dirty="0">
                <a:latin typeface="Calibri"/>
                <a:ea typeface="ＭＳ Ｐゴシック"/>
                <a:cs typeface="Calibri"/>
              </a:rPr>
              <a:t> success of use</a:t>
            </a:r>
            <a:endParaRPr lang="en-US" dirty="0">
              <a:cs typeface="Calibri"/>
            </a:endParaRPr>
          </a:p>
          <a:p>
            <a:pPr>
              <a:spcAft>
                <a:spcPts val="600"/>
              </a:spcAft>
            </a:pPr>
            <a:r>
              <a:rPr lang="en-US" dirty="0">
                <a:latin typeface="Calibri"/>
                <a:ea typeface="ＭＳ Ｐゴシック"/>
                <a:cs typeface="Calibri"/>
              </a:rPr>
              <a:t>Set up the cart in a standardized manner that streamlines the cleaning and disinfection process and lower chances for cross-contamination</a:t>
            </a:r>
          </a:p>
          <a:p>
            <a:pPr>
              <a:spcAft>
                <a:spcPts val="600"/>
              </a:spcAft>
            </a:pPr>
            <a:r>
              <a:rPr lang="en-US" dirty="0">
                <a:latin typeface="Calibri"/>
                <a:ea typeface="ＭＳ Ｐゴシック"/>
                <a:cs typeface="Calibri"/>
              </a:rPr>
              <a:t>And, high-touch surfaces and cleaning equipment should be cleaned regularly.</a:t>
            </a:r>
          </a:p>
          <a:p>
            <a:endParaRPr lang="en-US"/>
          </a:p>
          <a:p>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18</a:t>
            </a:fld>
            <a:endParaRPr lang="en-US"/>
          </a:p>
        </p:txBody>
      </p:sp>
    </p:spTree>
    <p:extLst>
      <p:ext uri="{BB962C8B-B14F-4D97-AF65-F5344CB8AC3E}">
        <p14:creationId xmlns:p14="http://schemas.microsoft.com/office/powerpoint/2010/main" val="3541485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Calibri"/>
                <a:ea typeface="ＭＳ Ｐゴシック"/>
                <a:cs typeface="Calibri"/>
              </a:rPr>
              <a:t>Instructor notes</a:t>
            </a:r>
            <a:r>
              <a:rPr lang="en-US" b="1" dirty="0">
                <a:latin typeface="Calibri"/>
                <a:ea typeface="ＭＳ Ｐゴシック"/>
                <a:cs typeface="Calibri"/>
              </a:rPr>
              <a:t>: </a:t>
            </a:r>
            <a:endParaRPr lang="en-US" dirty="0"/>
          </a:p>
          <a:p>
            <a:pPr>
              <a:defRPr/>
            </a:pPr>
            <a:r>
              <a:rPr lang="en-US" dirty="0">
                <a:latin typeface="Calibri"/>
                <a:ea typeface="ＭＳ Ｐゴシック"/>
                <a:cs typeface="Calibri"/>
              </a:rPr>
              <a:t>Reference any of the listed references for more information.</a:t>
            </a:r>
          </a:p>
          <a:p>
            <a:pPr>
              <a:defRPr/>
            </a:pPr>
            <a:endParaRPr lang="en-US" b="1" dirty="0">
              <a:latin typeface="Calibri"/>
              <a:ea typeface="ＭＳ Ｐゴシック"/>
              <a:cs typeface="Calibri"/>
            </a:endParaRPr>
          </a:p>
          <a:p>
            <a:pPr>
              <a:defRPr/>
            </a:pPr>
            <a:r>
              <a:rPr lang="en-US" b="1" dirty="0">
                <a:latin typeface="Calibri"/>
                <a:ea typeface="ＭＳ Ｐゴシック"/>
                <a:cs typeface="Calibri"/>
              </a:rPr>
              <a:t>[Click]</a:t>
            </a:r>
            <a:endParaRPr lang="en-US" dirty="0">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endParaRPr lang="en-US" b="1"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19</a:t>
            </a:fld>
            <a:endParaRPr lang="en-US"/>
          </a:p>
        </p:txBody>
      </p:sp>
    </p:spTree>
    <p:extLst>
      <p:ext uri="{BB962C8B-B14F-4D97-AF65-F5344CB8AC3E}">
        <p14:creationId xmlns:p14="http://schemas.microsoft.com/office/powerpoint/2010/main" val="373794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Font typeface="Arial" panose="020B0604020202020204" pitchFamily="34" charset="0"/>
              <a:buNone/>
            </a:pPr>
            <a:r>
              <a:rPr lang="en-US">
                <a:latin typeface="Calibri"/>
                <a:ea typeface="ＭＳ Ｐゴシック"/>
                <a:cs typeface="Calibri"/>
              </a:rPr>
              <a:t>By the end of this session, you will be able to</a:t>
            </a:r>
          </a:p>
          <a:p>
            <a:pPr>
              <a:spcAft>
                <a:spcPts val="600"/>
              </a:spcAft>
              <a:buFont typeface="Arial" panose="020B0604020202020204" pitchFamily="34" charset="0"/>
              <a:buChar char="•"/>
            </a:pPr>
            <a:r>
              <a:rPr lang="en-US">
                <a:latin typeface="Calibri"/>
                <a:ea typeface="ＭＳ Ｐゴシック"/>
                <a:cs typeface="Calibri"/>
              </a:rPr>
              <a:t> List high-touch surfaces present at your facility</a:t>
            </a:r>
          </a:p>
          <a:p>
            <a:pPr>
              <a:spcAft>
                <a:spcPts val="600"/>
              </a:spcAft>
              <a:buFont typeface="Arial" panose="020B0604020202020204" pitchFamily="34" charset="0"/>
              <a:buChar char="•"/>
            </a:pPr>
            <a:r>
              <a:rPr lang="en-US">
                <a:latin typeface="Calibri"/>
                <a:ea typeface="ＭＳ Ｐゴシック"/>
                <a:cs typeface="Calibri"/>
              </a:rPr>
              <a:t> Identify the cleaning supplies and equipment used at your facility</a:t>
            </a:r>
          </a:p>
          <a:p>
            <a:pPr>
              <a:spcAft>
                <a:spcPts val="600"/>
              </a:spcAft>
              <a:buFont typeface="Arial" panose="020B0604020202020204" pitchFamily="34" charset="0"/>
              <a:buChar char="•"/>
            </a:pPr>
            <a:r>
              <a:rPr lang="en-US">
                <a:latin typeface="Calibri"/>
                <a:ea typeface="ＭＳ Ｐゴシック"/>
                <a:cs typeface="Calibri"/>
              </a:rPr>
              <a:t> Discuss how to organize and set up a cleaning cart, and</a:t>
            </a:r>
          </a:p>
          <a:p>
            <a:pPr>
              <a:spcAft>
                <a:spcPts val="600"/>
              </a:spcAft>
              <a:buFont typeface="Arial" panose="020B0604020202020204" pitchFamily="34" charset="0"/>
              <a:buChar char="•"/>
            </a:pPr>
            <a:r>
              <a:rPr lang="en-US">
                <a:latin typeface="Calibri"/>
                <a:ea typeface="ＭＳ Ｐゴシック"/>
                <a:cs typeface="Calibri"/>
              </a:rPr>
              <a:t> Demonstrate how to clean and disinfect equipment after use before returning to the cleaning cart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p>
          <a:p>
            <a:pPr marL="0" marR="0" lvl="0" indent="0" algn="l" defTabSz="914400">
              <a:lnSpc>
                <a:spcPct val="100000"/>
              </a:lnSpc>
              <a:spcBef>
                <a:spcPct val="30000"/>
              </a:spcBef>
              <a:spcAft>
                <a:spcPct val="0"/>
              </a:spcAft>
              <a:buNone/>
              <a:tabLst/>
              <a:defRPr/>
            </a:pPr>
            <a:r>
              <a:rPr lang="en-US" b="1"/>
              <a:t>[Click]</a:t>
            </a:r>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a:t>
            </a:fld>
            <a:endParaRPr lang="en-US"/>
          </a:p>
        </p:txBody>
      </p:sp>
    </p:spTree>
    <p:extLst>
      <p:ext uri="{BB962C8B-B14F-4D97-AF65-F5344CB8AC3E}">
        <p14:creationId xmlns:p14="http://schemas.microsoft.com/office/powerpoint/2010/main" val="381421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Calibri"/>
                <a:ea typeface="ＭＳ Ｐゴシック"/>
                <a:cs typeface="Calibri"/>
              </a:rPr>
              <a:t>Instructor notes</a:t>
            </a:r>
            <a:r>
              <a:rPr lang="en-US" b="1" dirty="0">
                <a:latin typeface="Calibri"/>
                <a:ea typeface="ＭＳ Ｐゴシック"/>
                <a:cs typeface="Calibri"/>
              </a:rPr>
              <a:t>: </a:t>
            </a:r>
            <a:endParaRPr lang="en-US" dirty="0"/>
          </a:p>
          <a:p>
            <a:pPr>
              <a:defRPr/>
            </a:pPr>
            <a:r>
              <a:rPr lang="en-US" dirty="0">
                <a:latin typeface="Calibri"/>
                <a:ea typeface="ＭＳ Ｐゴシック"/>
                <a:cs typeface="Calibri"/>
              </a:rPr>
              <a:t>Reference any of the listed references for more information.</a:t>
            </a:r>
          </a:p>
          <a:p>
            <a:pPr>
              <a:defRPr/>
            </a:pPr>
            <a:endParaRPr lang="en-US" b="1" dirty="0">
              <a:latin typeface="Calibri"/>
              <a:ea typeface="ＭＳ Ｐゴシック"/>
              <a:cs typeface="Calibri"/>
            </a:endParaRPr>
          </a:p>
          <a:p>
            <a:pPr>
              <a:defRPr/>
            </a:pPr>
            <a:r>
              <a:rPr lang="en-US" b="1" dirty="0">
                <a:latin typeface="Calibri"/>
                <a:ea typeface="ＭＳ Ｐゴシック"/>
                <a:cs typeface="Calibri"/>
              </a:rPr>
              <a:t>[Click]</a:t>
            </a:r>
            <a:endParaRPr lang="en-US" dirty="0">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endParaRPr lang="en-US" b="1"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20</a:t>
            </a:fld>
            <a:endParaRPr lang="en-US"/>
          </a:p>
        </p:txBody>
      </p:sp>
    </p:spTree>
    <p:extLst>
      <p:ext uri="{BB962C8B-B14F-4D97-AF65-F5344CB8AC3E}">
        <p14:creationId xmlns:p14="http://schemas.microsoft.com/office/powerpoint/2010/main" val="403272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u="sng">
                <a:latin typeface="Calibri"/>
                <a:ea typeface="ＭＳ Ｐゴシック"/>
                <a:cs typeface="Calibri"/>
              </a:rPr>
              <a:t>Instructor notes</a:t>
            </a:r>
            <a:r>
              <a:rPr lang="en-US" b="1" u="none">
                <a:latin typeface="Calibri"/>
                <a:ea typeface="ＭＳ Ｐゴシック"/>
                <a:cs typeface="Calibri"/>
              </a:rPr>
              <a:t>:</a:t>
            </a:r>
            <a:r>
              <a:rPr lang="en-US" b="1">
                <a:latin typeface="Calibri"/>
                <a:ea typeface="ＭＳ Ｐゴシック"/>
                <a:cs typeface="Calibri"/>
              </a:rPr>
              <a:t> </a:t>
            </a:r>
            <a:endParaRPr lang="en-US" b="1" u="none"/>
          </a:p>
          <a:p>
            <a:r>
              <a:rPr lang="en-US">
                <a:solidFill>
                  <a:srgbClr val="242424"/>
                </a:solidFill>
                <a:latin typeface="-apple-system"/>
                <a:ea typeface="ＭＳ Ｐゴシック"/>
              </a:rPr>
              <a:t>For additional Project Firstline resources, you may direct EVS staff to access materials on the Project Firstline website or email our Project Firstline </a:t>
            </a:r>
            <a:r>
              <a:rPr lang="en-US" err="1">
                <a:solidFill>
                  <a:srgbClr val="242424"/>
                </a:solidFill>
                <a:latin typeface="-apple-system"/>
                <a:ea typeface="ＭＳ Ｐゴシック"/>
              </a:rPr>
              <a:t>AskBox</a:t>
            </a:r>
            <a:r>
              <a:rPr lang="en-US">
                <a:solidFill>
                  <a:srgbClr val="242424"/>
                </a:solidFill>
                <a:latin typeface="-apple-system"/>
                <a:ea typeface="ＭＳ Ｐゴシック"/>
              </a:rPr>
              <a:t>. </a:t>
            </a:r>
            <a:endParaRPr lang="en-US">
              <a:solidFill>
                <a:srgbClr val="242424"/>
              </a:solidFill>
              <a:latin typeface="-apple-system"/>
            </a:endParaRPr>
          </a:p>
          <a:p>
            <a:endParaRPr lang="en-US"/>
          </a:p>
          <a:p>
            <a:endParaRPr lang="en-US"/>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21</a:t>
            </a:fld>
            <a:endParaRPr lang="en-US"/>
          </a:p>
        </p:txBody>
      </p:sp>
    </p:spTree>
    <p:extLst>
      <p:ext uri="{BB962C8B-B14F-4D97-AF65-F5344CB8AC3E}">
        <p14:creationId xmlns:p14="http://schemas.microsoft.com/office/powerpoint/2010/main" val="3004934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the following slides as alternatives to printing copies of worksheets. See the Activity Cards file for additional information.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22</a:t>
            </a:fld>
            <a:endParaRPr lang="en-US"/>
          </a:p>
        </p:txBody>
      </p:sp>
    </p:spTree>
    <p:extLst>
      <p:ext uri="{BB962C8B-B14F-4D97-AF65-F5344CB8AC3E}">
        <p14:creationId xmlns:p14="http://schemas.microsoft.com/office/powerpoint/2010/main" val="287001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"Spot It! Identify Incorrect EVS Cart Practices" activity. See the Activity Cards file for additional information. </a:t>
            </a:r>
          </a:p>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23</a:t>
            </a:fld>
            <a:endParaRPr lang="en-US"/>
          </a:p>
        </p:txBody>
      </p:sp>
    </p:spTree>
    <p:extLst>
      <p:ext uri="{BB962C8B-B14F-4D97-AF65-F5344CB8AC3E}">
        <p14:creationId xmlns:p14="http://schemas.microsoft.com/office/powerpoint/2010/main" val="3201233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"Pin It! Place the Supplies on the EVS Cart" activity. See the Activity Cards file for additional information. </a:t>
            </a:r>
          </a:p>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24</a:t>
            </a:fld>
            <a:endParaRPr lang="en-US"/>
          </a:p>
        </p:txBody>
      </p:sp>
    </p:spTree>
    <p:extLst>
      <p:ext uri="{BB962C8B-B14F-4D97-AF65-F5344CB8AC3E}">
        <p14:creationId xmlns:p14="http://schemas.microsoft.com/office/powerpoint/2010/main" val="220542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effectLst/>
                <a:latin typeface="Segoe UI"/>
                <a:ea typeface="ＭＳ Ｐゴシック"/>
                <a:cs typeface="Segoe UI"/>
              </a:rPr>
              <a:t>There are different types of cleaning solutions. Cleaning products may be </a:t>
            </a:r>
            <a:r>
              <a:rPr lang="en-US" dirty="0">
                <a:latin typeface="Segoe UI"/>
                <a:ea typeface="ＭＳ Ｐゴシック"/>
                <a:cs typeface="Segoe UI"/>
              </a:rPr>
              <a:t>premixed</a:t>
            </a:r>
            <a:r>
              <a:rPr lang="en-US" sz="1200" dirty="0">
                <a:effectLst/>
                <a:latin typeface="Segoe UI"/>
                <a:ea typeface="ＭＳ Ｐゴシック"/>
                <a:cs typeface="Segoe UI"/>
              </a:rPr>
              <a:t>, mixed automatic mixing station, or prepared manually.</a:t>
            </a:r>
            <a:endParaRPr lang="en-US" dirty="0">
              <a:latin typeface="Segoe UI"/>
              <a:ea typeface="ＭＳ Ｐゴシック"/>
              <a:cs typeface="Segoe UI"/>
            </a:endParaRPr>
          </a:p>
          <a:p>
            <a:pPr>
              <a:defRPr/>
            </a:pPr>
            <a:endParaRPr lang="en-US" dirty="0">
              <a:latin typeface="Segoe UI"/>
              <a:ea typeface="ＭＳ Ｐゴシック"/>
              <a:cs typeface="Segoe UI"/>
            </a:endParaRPr>
          </a:p>
          <a:p>
            <a:pPr>
              <a:defRPr/>
            </a:pPr>
            <a:r>
              <a:rPr lang="en-US" b="1" dirty="0"/>
              <a:t>[Click]</a:t>
            </a: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a:t>
            </a:fld>
            <a:endParaRPr lang="en-US"/>
          </a:p>
        </p:txBody>
      </p:sp>
    </p:spTree>
    <p:extLst>
      <p:ext uri="{BB962C8B-B14F-4D97-AF65-F5344CB8AC3E}">
        <p14:creationId xmlns:p14="http://schemas.microsoft.com/office/powerpoint/2010/main" val="175184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ＭＳ Ｐゴシック"/>
                <a:cs typeface="Calibri"/>
              </a:rPr>
              <a:t>For manual preparation, solutions should always be prepared  -</a:t>
            </a:r>
          </a:p>
          <a:p>
            <a:pPr marL="0" marR="0" lvl="0" indent="0" algn="l" defTabSz="914400" rtl="0" eaLnBrk="0" fontAlgn="base" latinLnBrk="0" hangingPunct="0">
              <a:lnSpc>
                <a:spcPct val="100000"/>
              </a:lnSpc>
              <a:spcBef>
                <a:spcPct val="30000"/>
              </a:spcBef>
              <a:spcAft>
                <a:spcPts val="600"/>
              </a:spcAft>
              <a:buClrTx/>
              <a:buSzTx/>
              <a:buFontTx/>
              <a:buNone/>
              <a:tabLst/>
              <a:defRPr/>
            </a:pPr>
            <a:endParaRPr lang="en-US" dirty="0">
              <a:cs typeface="Calibri"/>
            </a:endParaRPr>
          </a:p>
          <a:p>
            <a:pPr>
              <a:spcAft>
                <a:spcPts val="600"/>
              </a:spcAft>
              <a:defRPr/>
            </a:pPr>
            <a:r>
              <a:rPr lang="en-US" dirty="0">
                <a:latin typeface="Calibri"/>
                <a:ea typeface="ＭＳ Ｐゴシック"/>
                <a:cs typeface="Calibri"/>
              </a:rPr>
              <a:t>In a designated area. Daily preparation of supplies and equipment for cleaning staff will often depend on local factors such as the size of the resident care area. </a:t>
            </a:r>
            <a:endParaRPr lang="en-US" dirty="0">
              <a:cs typeface="Calibri"/>
            </a:endParaRP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endParaRPr lang="en-US" dirty="0">
              <a:cs typeface="Calibri"/>
            </a:endParaRP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r>
              <a:rPr lang="en-US" dirty="0">
                <a:latin typeface="Calibri"/>
                <a:ea typeface="ＭＳ Ｐゴシック"/>
                <a:cs typeface="Calibri"/>
              </a:rPr>
              <a:t>Solutions should always be prepared according to manufacturer’s instructions – This is key to ensuring the product works effectively and as it’s supposed to.</a:t>
            </a: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endParaRPr lang="en-US" dirty="0">
              <a:cs typeface="Calibri"/>
            </a:endParaRPr>
          </a:p>
          <a:p>
            <a:pPr>
              <a:spcAft>
                <a:spcPts val="600"/>
              </a:spcAft>
            </a:pPr>
            <a:r>
              <a:rPr lang="en-US" dirty="0">
                <a:latin typeface="Calibri"/>
                <a:ea typeface="ＭＳ Ｐゴシック"/>
                <a:cs typeface="Calibri"/>
              </a:rPr>
              <a:t>And lastly, prepare solutions using accurate measure tools. Using a standard way of measuring, for example by using measuring tools like a measuring cup will help ensure proper preparation. Never eyeball or guesstimate the measurement of disinfectant solution to water. </a:t>
            </a:r>
            <a:endParaRPr lang="en-US" dirty="0">
              <a:cs typeface="Calibri"/>
            </a:endParaRPr>
          </a:p>
          <a:p>
            <a:pPr>
              <a:spcAft>
                <a:spcPts val="600"/>
              </a:spcAft>
              <a:buFont typeface="Arial" panose="020B0604020202020204" pitchFamily="34" charset="0"/>
              <a:buNone/>
            </a:pPr>
            <a:endParaRPr lang="en-US" sz="1200" dirty="0">
              <a:effectLst/>
              <a:latin typeface="Segoe UI" panose="020B0502040204020203" pitchFamily="34" charset="0"/>
              <a:cs typeface="Segoe UI"/>
            </a:endParaRPr>
          </a:p>
          <a:p>
            <a:pPr>
              <a:spcAft>
                <a:spcPts val="600"/>
              </a:spcAft>
              <a:buFont typeface="Arial" panose="020B0604020202020204" pitchFamily="34" charset="0"/>
              <a:buNone/>
            </a:pPr>
            <a:r>
              <a:rPr lang="en-US" sz="1200" dirty="0">
                <a:effectLst/>
                <a:latin typeface="Segoe UI"/>
                <a:ea typeface="ＭＳ Ｐゴシック"/>
                <a:cs typeface="Segoe UI"/>
              </a:rPr>
              <a:t>When the disinfectant solution is not prepared per manufacturer’s instructions, it can be too strong, or weak and will not be able to disinfect appropriately. </a:t>
            </a:r>
            <a:r>
              <a:rPr lang="en-US" dirty="0">
                <a:latin typeface="Calibri"/>
                <a:ea typeface="ＭＳ Ｐゴシック"/>
                <a:cs typeface="Calibri"/>
              </a:rPr>
              <a:t>You should never add more water to dilute the smell of a cleaning solution, either. The disinfectant will not work as it is intended.</a:t>
            </a:r>
          </a:p>
          <a:p>
            <a:pPr>
              <a:spcAft>
                <a:spcPts val="600"/>
              </a:spcAft>
              <a:buFont typeface="Arial" panose="020B0604020202020204" pitchFamily="34" charset="0"/>
              <a:buNone/>
            </a:pPr>
            <a:endParaRPr lang="en-US" dirty="0">
              <a:cs typeface="Calibri"/>
            </a:endParaRP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r>
              <a:rPr lang="en-US" dirty="0">
                <a:latin typeface="Calibri"/>
                <a:ea typeface="ＭＳ Ｐゴシック"/>
                <a:cs typeface="Calibri"/>
              </a:rPr>
              <a:t>At the end of the day, discard any solutions</a:t>
            </a:r>
            <a:r>
              <a:rPr lang="en-US" sz="1200" dirty="0">
                <a:latin typeface="Calibri"/>
                <a:ea typeface="ＭＳ Ｐゴシック"/>
                <a:cs typeface="Calibri"/>
              </a:rPr>
              <a:t> </a:t>
            </a:r>
            <a:r>
              <a:rPr lang="en-US" sz="1200" dirty="0"/>
              <a:t>according to facility policy and label instructions. </a:t>
            </a:r>
            <a:r>
              <a:rPr lang="en-US" sz="1200" kern="1200" dirty="0">
                <a:solidFill>
                  <a:schemeClr val="tx1"/>
                </a:solidFill>
                <a:effectLst/>
                <a:latin typeface="Calibri" charset="0"/>
                <a:ea typeface="ＭＳ Ｐゴシック" charset="-128"/>
                <a:cs typeface="ＭＳ Ｐゴシック" charset="-128"/>
              </a:rPr>
              <a:t>This applies to all disinfectants, not just bleach.</a:t>
            </a: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endParaRPr lang="en-US" dirty="0">
              <a:latin typeface="Calibri"/>
              <a:ea typeface="ＭＳ Ｐゴシック"/>
              <a:cs typeface="Calibri"/>
            </a:endParaRPr>
          </a:p>
          <a:p>
            <a:pPr>
              <a:spcAft>
                <a:spcPts val="600"/>
              </a:spcAft>
              <a:buFont typeface="Arial" panose="020B0604020202020204" pitchFamily="34" charset="0"/>
            </a:pPr>
            <a:endParaRPr lang="en-US" dirty="0">
              <a:latin typeface="Calibri"/>
              <a:ea typeface="ＭＳ Ｐゴシック"/>
              <a:cs typeface="Calibri"/>
            </a:endParaRPr>
          </a:p>
          <a:p>
            <a:pPr>
              <a:spcAft>
                <a:spcPts val="600"/>
              </a:spcAft>
            </a:pPr>
            <a:r>
              <a:rPr lang="en-US" b="1" dirty="0"/>
              <a:t>[Click]</a:t>
            </a: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a:t>
            </a:fld>
            <a:endParaRPr lang="en-US"/>
          </a:p>
        </p:txBody>
      </p:sp>
    </p:spTree>
    <p:extLst>
      <p:ext uri="{BB962C8B-B14F-4D97-AF65-F5344CB8AC3E}">
        <p14:creationId xmlns:p14="http://schemas.microsoft.com/office/powerpoint/2010/main" val="5427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latin typeface="Calibri"/>
                <a:ea typeface="ＭＳ Ｐゴシック"/>
                <a:cs typeface="Calibri"/>
              </a:rPr>
              <a:t>When preparing cleaning products, we need to select personal protective equipment or PPE based on the type of infection prevention precautions assigned to the resident who’s room you will clean, as well as the chemicals to be used to clean the room. </a:t>
            </a:r>
            <a:endParaRPr lang="en-US" dirty="0"/>
          </a:p>
          <a:p>
            <a:pPr marL="0" indent="0">
              <a:spcAft>
                <a:spcPts val="600"/>
              </a:spcAft>
              <a:buFont typeface="Arial" panose="020B0604020202020204" pitchFamily="34" charset="0"/>
              <a:buNone/>
            </a:pPr>
            <a:endParaRPr lang="en-US" dirty="0"/>
          </a:p>
          <a:p>
            <a:pPr>
              <a:spcAft>
                <a:spcPts val="600"/>
              </a:spcAft>
            </a:pPr>
            <a:r>
              <a:rPr lang="en-US" dirty="0">
                <a:latin typeface="Calibri"/>
                <a:ea typeface="ＭＳ Ｐゴシック"/>
                <a:cs typeface="Calibri"/>
              </a:rPr>
              <a:t>That could include a gown or apron, a face mask, gloves, and a face shield or goggles. </a:t>
            </a:r>
            <a:endParaRPr lang="en-US" dirty="0">
              <a:cs typeface="Calibri"/>
            </a:endParaRP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endParaRPr lang="en-US" b="1" dirty="0"/>
          </a:p>
          <a:p>
            <a:pPr>
              <a:spcAft>
                <a:spcPts val="600"/>
              </a:spcAft>
            </a:pPr>
            <a:r>
              <a:rPr lang="en-US" b="1" dirty="0">
                <a:latin typeface="Calibri"/>
                <a:ea typeface="ＭＳ Ｐゴシック"/>
                <a:cs typeface="Calibri"/>
              </a:rPr>
              <a:t>[Click]</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5</a:t>
            </a:fld>
            <a:endParaRPr lang="en-US"/>
          </a:p>
        </p:txBody>
      </p:sp>
    </p:spTree>
    <p:extLst>
      <p:ext uri="{BB962C8B-B14F-4D97-AF65-F5344CB8AC3E}">
        <p14:creationId xmlns:p14="http://schemas.microsoft.com/office/powerpoint/2010/main" val="12742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dirty="0">
                <a:latin typeface="Calibri"/>
                <a:ea typeface="ＭＳ Ｐゴシック"/>
                <a:cs typeface="Calibri"/>
              </a:rPr>
              <a:t>Products must be used according to label instructions. </a:t>
            </a:r>
          </a:p>
          <a:p>
            <a:pPr marL="0" marR="0" lvl="0" indent="0" algn="l" defTabSz="914400" rtl="0" eaLnBrk="0" fontAlgn="base" latinLnBrk="0" hangingPunct="0">
              <a:lnSpc>
                <a:spcPct val="100000"/>
              </a:lnSpc>
              <a:spcBef>
                <a:spcPct val="30000"/>
              </a:spcBef>
              <a:spcAft>
                <a:spcPts val="600"/>
              </a:spcAft>
              <a:buClrTx/>
              <a:buSzTx/>
              <a:buFontTx/>
              <a:buNone/>
              <a:tabLst/>
              <a:defRPr/>
            </a:pPr>
            <a:r>
              <a:rPr lang="en-US" dirty="0">
                <a:latin typeface="Calibri"/>
                <a:ea typeface="ＭＳ Ｐゴシック"/>
                <a:cs typeface="Calibri"/>
              </a:rPr>
              <a:t>Be sure to use standardized containers that are clearly labeled with the date the product was mixed. </a:t>
            </a:r>
          </a:p>
          <a:p>
            <a:pPr marL="0" marR="0" lvl="0" indent="0" algn="l" defTabSz="914400" rtl="0" eaLnBrk="0" fontAlgn="base" latinLnBrk="0" hangingPunct="0">
              <a:lnSpc>
                <a:spcPct val="100000"/>
              </a:lnSpc>
              <a:spcBef>
                <a:spcPct val="30000"/>
              </a:spcBef>
              <a:spcAft>
                <a:spcPts val="600"/>
              </a:spcAft>
              <a:buClrTx/>
              <a:buSzTx/>
              <a:buFontTx/>
              <a:buNone/>
              <a:tabLst/>
              <a:defRPr/>
            </a:pPr>
            <a:r>
              <a:rPr lang="en-US" sz="1200" kern="1200" dirty="0">
                <a:solidFill>
                  <a:schemeClr val="tx1"/>
                </a:solidFill>
                <a:effectLst/>
                <a:latin typeface="Calibri" charset="0"/>
                <a:ea typeface="ＭＳ Ｐゴシック" charset="-128"/>
                <a:cs typeface="ＭＳ Ｐゴシック" charset="-128"/>
              </a:rPr>
              <a:t>Chemicals should only be mixed in dispensing containers that are appropriately labeled. </a:t>
            </a:r>
            <a:r>
              <a:rPr lang="en-US" sz="1200" b="0" dirty="0"/>
              <a:t>Use containers approved or provided by the disinfectant manufacturer.</a:t>
            </a:r>
          </a:p>
          <a:p>
            <a:pPr>
              <a:spcAft>
                <a:spcPts val="600"/>
              </a:spcAft>
              <a:buFont typeface="Arial" panose="020B0604020202020204" pitchFamily="34" charset="0"/>
              <a:buChar char="•"/>
            </a:pPr>
            <a:r>
              <a:rPr lang="en-US" sz="1200" dirty="0"/>
              <a:t>Make sure the chemical and the label match </a:t>
            </a:r>
          </a:p>
          <a:p>
            <a:pPr>
              <a:spcAft>
                <a:spcPts val="600"/>
              </a:spcAft>
              <a:buFont typeface="Arial" panose="020B0604020202020204" pitchFamily="34" charset="0"/>
              <a:buChar char="•"/>
            </a:pPr>
            <a:r>
              <a:rPr lang="en-US" sz="1200" dirty="0"/>
              <a:t>Never refill used containers with different chemicals</a:t>
            </a:r>
          </a:p>
          <a:p>
            <a:pPr>
              <a:spcAft>
                <a:spcPts val="600"/>
              </a:spcAft>
              <a:buFont typeface="Arial" panose="020B0604020202020204" pitchFamily="34" charset="0"/>
              <a:buChar char="•"/>
            </a:pPr>
            <a:r>
              <a:rPr lang="en-US" sz="1200" dirty="0"/>
              <a:t>Never refill dispensers intended for single use</a:t>
            </a:r>
          </a:p>
          <a:p>
            <a:pPr>
              <a:spcAft>
                <a:spcPts val="600"/>
              </a:spcAft>
              <a:buFont typeface="Arial" panose="020B0604020202020204" pitchFamily="34" charset="0"/>
              <a:buChar char="•"/>
            </a:pPr>
            <a:r>
              <a:rPr lang="en-US" sz="1200" dirty="0"/>
              <a:t>Check expiration date</a:t>
            </a:r>
          </a:p>
          <a:p>
            <a:pPr marL="0" indent="0">
              <a:buNone/>
            </a:pPr>
            <a:endParaRPr lang="en-US" sz="1200" b="1" dirty="0"/>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r>
              <a:rPr lang="en-US" b="1" dirty="0"/>
              <a:t>If you’re using an automatic dispenser at your facility, these should be regularly calibrated. Check with your EVS manager if it is unclear whether or not your dispenser is properly calibrated. </a:t>
            </a:r>
          </a:p>
          <a:p>
            <a:pPr>
              <a:spcAft>
                <a:spcPts val="600"/>
              </a:spcAft>
              <a:buFont typeface="Arial" panose="020B0604020202020204" pitchFamily="34" charset="0"/>
              <a:buChar char="•"/>
            </a:pPr>
            <a:endParaRPr lang="en-US" b="1" dirty="0">
              <a:cs typeface="Calibri"/>
            </a:endParaRPr>
          </a:p>
          <a:p>
            <a:pPr>
              <a:spcAft>
                <a:spcPts val="600"/>
              </a:spcAft>
            </a:pPr>
            <a:r>
              <a:rPr lang="en-US" b="1" dirty="0"/>
              <a:t>[Click]</a:t>
            </a: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endParaRPr lang="en-US" b="0" dirty="0"/>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endParaRPr lang="en-US" b="1" dirty="0"/>
          </a:p>
          <a:p>
            <a:pPr>
              <a:spcAft>
                <a:spcPts val="600"/>
              </a:spcAft>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6</a:t>
            </a:fld>
            <a:endParaRPr lang="en-US"/>
          </a:p>
        </p:txBody>
      </p:sp>
    </p:spTree>
    <p:extLst>
      <p:ext uri="{BB962C8B-B14F-4D97-AF65-F5344CB8AC3E}">
        <p14:creationId xmlns:p14="http://schemas.microsoft.com/office/powerpoint/2010/main" val="191239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When setting up a cart consider safety, efficiency, and convenience.</a:t>
            </a:r>
            <a:endParaRPr lang="en-US" dirty="0"/>
          </a:p>
          <a:p>
            <a:endParaRPr lang="en-US" dirty="0">
              <a:cs typeface="Calibri"/>
            </a:endParaRPr>
          </a:p>
          <a:p>
            <a:r>
              <a:rPr lang="en-US" dirty="0">
                <a:latin typeface="Calibri"/>
                <a:ea typeface="ＭＳ Ｐゴシック"/>
                <a:cs typeface="Calibri"/>
              </a:rPr>
              <a:t>By knowing how to set up your cart you will </a:t>
            </a:r>
          </a:p>
          <a:p>
            <a:endParaRPr lang="en-US" dirty="0">
              <a:cs typeface="Calibri"/>
            </a:endParaRPr>
          </a:p>
          <a:p>
            <a:r>
              <a:rPr lang="en-US" dirty="0">
                <a:latin typeface="Calibri"/>
                <a:ea typeface="ＭＳ Ｐゴシック"/>
                <a:cs typeface="Calibri"/>
              </a:rPr>
              <a:t>Be familiar with the products and tools used for cleaning a resident room, and you’ll be able to find what you need when you need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cs typeface="Calibri"/>
            </a:endParaRPr>
          </a:p>
          <a:p>
            <a:pPr>
              <a:defRPr/>
            </a:pPr>
            <a:r>
              <a:rPr lang="en-US" dirty="0">
                <a:latin typeface="Calibri"/>
                <a:ea typeface="ＭＳ Ｐゴシック"/>
                <a:cs typeface="Calibri"/>
              </a:rPr>
              <a:t>You’ll easily see what items, including resident room supplies, need to be restocked on your cart. </a:t>
            </a:r>
            <a:r>
              <a:rPr lang="en-US" b="0" dirty="0"/>
              <a:t>For example you might consider dedicating a toilet brush for each resident room and bathroom especially a resident on contact isolation with enteric disease. </a:t>
            </a:r>
            <a:endParaRPr lang="en-US" b="0"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cs typeface="Calibri"/>
            </a:endParaRPr>
          </a:p>
          <a:p>
            <a:pPr>
              <a:defRPr/>
            </a:pPr>
            <a:r>
              <a:rPr lang="en-US" dirty="0">
                <a:latin typeface="Calibri"/>
                <a:ea typeface="ＭＳ Ｐゴシック"/>
                <a:cs typeface="Calibri"/>
              </a:rPr>
              <a:t>Staying organized means you save time and you are more efficient with your cleaning process. You won’t need to spend time looking for particular products or tools to use. </a:t>
            </a:r>
            <a:endParaRPr lang="en-US"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cs typeface="Calibri"/>
            </a:endParaRPr>
          </a:p>
          <a:p>
            <a:pPr>
              <a:defRPr/>
            </a:pPr>
            <a:r>
              <a:rPr lang="en-US" b="0" dirty="0">
                <a:latin typeface="Calibri"/>
                <a:ea typeface="ＭＳ Ｐゴシック"/>
                <a:cs typeface="Calibri"/>
              </a:rPr>
              <a:t>Knowing how to safely use the products on your cart means that you will clean to the best of your ability and follow manufacturer’s guidelines. </a:t>
            </a:r>
            <a:r>
              <a:rPr lang="en-US" b="0" i="0" dirty="0"/>
              <a:t>Note that you should never touch your carts and equipment with contaminated gloves. Always clean your hands and change your gloves before touching clean items on your cart.</a:t>
            </a:r>
            <a:endParaRPr lang="en-US" b="0" i="0" dirty="0">
              <a:latin typeface="Calibri"/>
              <a:ea typeface="ＭＳ Ｐゴシック"/>
              <a:cs typeface="Calibri"/>
            </a:endParaRPr>
          </a:p>
          <a:p>
            <a:pPr>
              <a:defRPr/>
            </a:pPr>
            <a:endParaRPr lang="en-US" b="1"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Calibri"/>
                <a:ea typeface="ＭＳ Ｐゴシック"/>
                <a:cs typeface="Calibri"/>
              </a:rPr>
              <a:t>All of these efforts will help limit opportunities for cross-contamination.</a:t>
            </a:r>
            <a:endParaRPr lang="en-US" b="0" dirty="0">
              <a:solidFill>
                <a:srgbClr val="000000"/>
              </a:solidFill>
              <a:latin typeface="Calibri"/>
              <a:ea typeface="ＭＳ Ｐゴシック"/>
              <a:cs typeface="Calibri"/>
            </a:endParaRPr>
          </a:p>
          <a:p>
            <a:endParaRPr lang="en-US" dirty="0">
              <a:latin typeface="Calibri"/>
              <a:ea typeface="ＭＳ Ｐゴシック"/>
              <a:cs typeface="Calibri"/>
            </a:endParaRPr>
          </a:p>
          <a:p>
            <a:r>
              <a:rPr lang="en-US" b="1" dirty="0">
                <a:latin typeface="Calibri"/>
                <a:ea typeface="ＭＳ Ｐゴシック"/>
                <a:cs typeface="Calibri"/>
              </a:rPr>
              <a:t>[Click]</a:t>
            </a:r>
            <a:endParaRPr lang="en-US" dirty="0">
              <a:latin typeface="Calibri"/>
              <a:ea typeface="ＭＳ Ｐゴシック"/>
              <a:cs typeface="Calibri"/>
            </a:endParaRPr>
          </a:p>
          <a:p>
            <a:pPr marL="0" indent="0">
              <a:buFontTx/>
              <a:buNone/>
            </a:pP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7</a:t>
            </a:fld>
            <a:endParaRPr lang="en-US"/>
          </a:p>
        </p:txBody>
      </p:sp>
    </p:spTree>
    <p:extLst>
      <p:ext uri="{BB962C8B-B14F-4D97-AF65-F5344CB8AC3E}">
        <p14:creationId xmlns:p14="http://schemas.microsoft.com/office/powerpoint/2010/main" val="193624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ＭＳ Ｐゴシック"/>
                <a:cs typeface="Calibri"/>
              </a:rPr>
              <a:t>Now that we know about preparing solutions and how to identify correct PPE to use, let’s set up cart! Here is an example of how you can set up a cart. Appropriately setting up your cart for the needs of the rooms you will clean will better prepare you for the cleaning session and hopefully will eliminate having to return to a supply room for more supplies in the middle of a cleaning session. </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cs typeface="Calibri"/>
            </a:endParaRPr>
          </a:p>
          <a:p>
            <a:pPr>
              <a:defRPr/>
            </a:pPr>
            <a:r>
              <a:rPr lang="en-US">
                <a:latin typeface="Calibri"/>
                <a:ea typeface="ＭＳ Ｐゴシック"/>
                <a:cs typeface="Calibri"/>
              </a:rPr>
              <a:t>You can set these items up anywhere in your cart but make sure you have them available.</a:t>
            </a:r>
          </a:p>
          <a:p>
            <a:pPr>
              <a:defRPr/>
            </a:pPr>
            <a:endParaRPr lang="en-US">
              <a:latin typeface="Calibri"/>
              <a:ea typeface="ＭＳ Ｐゴシック"/>
              <a:cs typeface="Calibri"/>
            </a:endParaRPr>
          </a:p>
          <a:p>
            <a:pPr>
              <a:defRPr/>
            </a:pPr>
            <a:r>
              <a:rPr lang="en-US" b="1">
                <a:latin typeface="Calibri"/>
                <a:ea typeface="ＭＳ Ｐゴシック"/>
                <a:cs typeface="Calibri"/>
              </a:rPr>
              <a:t>For the top of the cart – </a:t>
            </a:r>
            <a:endParaRPr lang="en-US" sz="1200" b="1" i="0" kern="1200">
              <a:solidFill>
                <a:schemeClr val="tx1"/>
              </a:solidFill>
              <a:effectLst/>
              <a:latin typeface="Calibri"/>
              <a:ea typeface="ＭＳ Ｐゴシック"/>
              <a:cs typeface="Calibri"/>
            </a:endParaRPr>
          </a:p>
          <a:p>
            <a:pPr>
              <a:defRPr/>
            </a:pPr>
            <a:r>
              <a:rPr lang="en-US" b="1">
                <a:latin typeface="Calibri"/>
                <a:ea typeface="ＭＳ Ｐゴシック"/>
                <a:cs typeface="Calibri"/>
              </a:rPr>
              <a:t>Stock this section of your cart with </a:t>
            </a:r>
            <a:endParaRPr lang="en-US" b="1">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Calibri"/>
                <a:ea typeface="ＭＳ Ｐゴシック"/>
                <a:cs typeface="Calibri"/>
              </a:rPr>
              <a:t>Alcohol-based hand rub and soap refills as needed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Calibri"/>
                <a:ea typeface="ＭＳ Ｐゴシック"/>
                <a:cs typeface="Calibri"/>
              </a:rPr>
              <a:t>Any required PPE</a:t>
            </a:r>
          </a:p>
          <a:p>
            <a:pPr>
              <a:defRPr/>
            </a:pPr>
            <a:r>
              <a:rPr lang="en-US">
                <a:latin typeface="Calibri"/>
                <a:ea typeface="ＭＳ Ｐゴシック"/>
                <a:cs typeface="Calibri"/>
              </a:rPr>
              <a:t>And resident room supplies like paper products, which might include toilet paper, paper towels, or tissues. </a:t>
            </a:r>
          </a:p>
          <a:p>
            <a:pPr>
              <a:defRPr/>
            </a:pPr>
            <a:endParaRPr lang="en-US">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a:solidFill>
                  <a:schemeClr val="tx1"/>
                </a:solidFill>
                <a:effectLst/>
                <a:latin typeface="Calibri"/>
                <a:ea typeface="ＭＳ Ｐゴシック"/>
                <a:cs typeface="Calibri"/>
              </a:rPr>
              <a:t>Again, when you are setting up your cart, think about safety, convenience, and efficiency.</a:t>
            </a:r>
            <a:r>
              <a:rPr lang="en-US">
                <a:latin typeface="Calibri"/>
                <a:ea typeface="ＭＳ Ｐゴシック"/>
                <a:cs typeface="Calibri"/>
              </a:rPr>
              <a:t> </a:t>
            </a:r>
            <a:endParaRPr lang="en-US" sz="1200" b="0" i="0" kern="1200">
              <a:solidFill>
                <a:schemeClr val="tx1"/>
              </a:solidFill>
              <a:effectLst/>
              <a:latin typeface="Calibri" charset="0"/>
              <a:ea typeface="ＭＳ Ｐゴシック" charset="-128"/>
              <a:cs typeface="Calibri"/>
            </a:endParaRPr>
          </a:p>
          <a:p>
            <a:r>
              <a:rPr lang="en-US" sz="1200" b="0" i="0" kern="1200">
                <a:solidFill>
                  <a:schemeClr val="tx1"/>
                </a:solidFill>
                <a:effectLst/>
                <a:latin typeface="Calibri"/>
                <a:ea typeface="ＭＳ Ｐゴシック"/>
                <a:cs typeface="Calibri"/>
              </a:rPr>
              <a:t>Having your hand rub accessible at the top of your cart will make it easy to perform hand hygiene at all the appropriate moments like between glove changes.</a:t>
            </a:r>
            <a:r>
              <a:rPr lang="en-US">
                <a:latin typeface="Calibri"/>
                <a:ea typeface="ＭＳ Ｐゴシック"/>
                <a:cs typeface="Calibri"/>
              </a:rPr>
              <a:t> </a:t>
            </a:r>
            <a:endParaRPr lang="en-US" sz="1200" b="0" i="0" kern="1200">
              <a:solidFill>
                <a:schemeClr val="tx1"/>
              </a:solidFill>
              <a:effectLst/>
              <a:latin typeface="Calibri" charset="0"/>
              <a:ea typeface="ＭＳ Ｐゴシック" charset="-128"/>
              <a:cs typeface="Calibri"/>
            </a:endParaRPr>
          </a:p>
          <a:p>
            <a:r>
              <a:rPr lang="en-US" sz="1200" b="0" i="0" kern="1200">
                <a:solidFill>
                  <a:schemeClr val="tx1"/>
                </a:solidFill>
                <a:effectLst/>
                <a:latin typeface="Calibri"/>
                <a:ea typeface="ＭＳ Ｐゴシック"/>
                <a:cs typeface="Calibri"/>
              </a:rPr>
              <a:t>Your cart should never store any personal items like water bottles or food. Avoid eating or snacking during cleaning for your own safety.</a:t>
            </a:r>
          </a:p>
          <a:p>
            <a:r>
              <a:rPr lang="en-US" sz="1200" b="0" i="1" kern="1200">
                <a:solidFill>
                  <a:schemeClr val="tx1"/>
                </a:solidFill>
                <a:effectLst/>
                <a:latin typeface="Calibri"/>
                <a:ea typeface="ＭＳ Ｐゴシック"/>
                <a:cs typeface="Calibri"/>
              </a:rPr>
              <a:t>What other items do you store at the top of your cart?</a:t>
            </a:r>
            <a:r>
              <a:rPr lang="en-US" i="1">
                <a:latin typeface="Calibri"/>
                <a:ea typeface="ＭＳ Ｐゴシック"/>
                <a:cs typeface="Calibri"/>
              </a:rPr>
              <a:t> </a:t>
            </a:r>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their response.) </a:t>
            </a:r>
            <a:endParaRPr lang="en-US" b="1" i="1">
              <a:latin typeface="Calibri"/>
              <a:ea typeface="ＭＳ Ｐゴシック"/>
              <a:cs typeface="Calibri"/>
            </a:endParaRPr>
          </a:p>
          <a:p>
            <a:endParaRPr lang="en-US" sz="1200" i="1" kern="1200">
              <a:solidFill>
                <a:schemeClr val="tx1"/>
              </a:solidFill>
              <a:effectLst/>
              <a:latin typeface="Calibri"/>
              <a:ea typeface="ＭＳ Ｐゴシック"/>
              <a:cs typeface="Calibri"/>
            </a:endParaRPr>
          </a:p>
          <a:p>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8</a:t>
            </a:fld>
            <a:endParaRPr lang="en-US"/>
          </a:p>
        </p:txBody>
      </p:sp>
    </p:spTree>
    <p:extLst>
      <p:ext uri="{BB962C8B-B14F-4D97-AF65-F5344CB8AC3E}">
        <p14:creationId xmlns:p14="http://schemas.microsoft.com/office/powerpoint/2010/main" val="294177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Calibri"/>
                <a:ea typeface="ＭＳ Ｐゴシック"/>
                <a:cs typeface="Calibri"/>
              </a:rPr>
              <a:t>For the front deck</a:t>
            </a:r>
            <a:r>
              <a:rPr lang="en-US" b="1" dirty="0">
                <a:latin typeface="Calibri"/>
                <a:ea typeface="ＭＳ Ｐゴシック"/>
                <a:cs typeface="Calibri"/>
              </a:rPr>
              <a:t> or outside of the cart</a:t>
            </a:r>
            <a:r>
              <a:rPr lang="en-US" sz="1200" b="1" i="0" kern="1200" dirty="0">
                <a:solidFill>
                  <a:schemeClr val="tx1"/>
                </a:solidFill>
                <a:effectLst/>
                <a:latin typeface="Calibri"/>
                <a:ea typeface="ＭＳ Ｐゴシック"/>
                <a:cs typeface="Calibri"/>
              </a:rPr>
              <a:t>:</a:t>
            </a:r>
            <a:r>
              <a:rPr lang="en-US" b="1" dirty="0">
                <a:latin typeface="Calibri"/>
                <a:ea typeface="ＭＳ Ｐゴシック"/>
                <a:cs typeface="Calibri"/>
              </a:rPr>
              <a:t> </a:t>
            </a:r>
            <a:endParaRPr lang="en-US" sz="1200" b="1" i="0" kern="1200" dirty="0">
              <a:solidFill>
                <a:schemeClr val="tx1"/>
              </a:solidFill>
              <a:effectLst/>
              <a:latin typeface="Calibri" charset="0"/>
              <a:ea typeface="ＭＳ Ｐゴシック" charset="-128"/>
              <a:cs typeface="ＭＳ Ｐゴシック" charset="-128"/>
            </a:endParaRPr>
          </a:p>
          <a:p>
            <a:r>
              <a:rPr lang="en-US" sz="1200" b="0" i="0" kern="1200" dirty="0">
                <a:solidFill>
                  <a:schemeClr val="tx1"/>
                </a:solidFill>
                <a:effectLst/>
                <a:latin typeface="Calibri"/>
                <a:ea typeface="ＭＳ Ｐゴシック"/>
                <a:cs typeface="Calibri"/>
              </a:rPr>
              <a:t>This area should include mops with removable mopheads or </a:t>
            </a:r>
            <a:r>
              <a:rPr lang="en-US" sz="1200" b="0" i="0" strike="noStrike" kern="1200" dirty="0">
                <a:solidFill>
                  <a:schemeClr val="tx1"/>
                </a:solidFill>
                <a:effectLst/>
                <a:latin typeface="Calibri"/>
                <a:ea typeface="ＭＳ Ｐゴシック"/>
                <a:cs typeface="Calibri"/>
              </a:rPr>
              <a:t>floor mops. Note that these should be </a:t>
            </a:r>
            <a:r>
              <a:rPr lang="en-US" sz="1200" b="0" i="0" kern="1200" dirty="0">
                <a:solidFill>
                  <a:schemeClr val="tx1"/>
                </a:solidFill>
                <a:effectLst/>
                <a:latin typeface="Calibri"/>
                <a:ea typeface="ＭＳ Ｐゴシック"/>
                <a:cs typeface="Calibri"/>
              </a:rPr>
              <a:t>switched out between each room</a:t>
            </a:r>
            <a:r>
              <a:rPr lang="en-US" dirty="0">
                <a:latin typeface="Calibri"/>
                <a:ea typeface="ＭＳ Ｐゴシック"/>
                <a:cs typeface="Calibri"/>
              </a:rPr>
              <a:t> or when grossly soiled, like after cleaning the bathroom.</a:t>
            </a:r>
            <a:endParaRPr lang="en-US" sz="1200" b="0" i="0" kern="1200" dirty="0">
              <a:solidFill>
                <a:schemeClr val="tx1"/>
              </a:solidFill>
              <a:effectLst/>
              <a:latin typeface="Calibri"/>
              <a:ea typeface="ＭＳ Ｐゴシック"/>
              <a:cs typeface="Calibri"/>
            </a:endParaRPr>
          </a:p>
          <a:p>
            <a:r>
              <a:rPr lang="en-US" sz="1200" b="0" i="0" kern="1200" dirty="0">
                <a:solidFill>
                  <a:schemeClr val="tx1"/>
                </a:solidFill>
                <a:effectLst/>
                <a:latin typeface="Calibri"/>
                <a:ea typeface="ＭＳ Ｐゴシック"/>
                <a:cs typeface="Calibri"/>
              </a:rPr>
              <a:t>Buckets, wet floor caution signs, and bags for soiled linen and trash</a:t>
            </a:r>
            <a:r>
              <a:rPr lang="en-US" dirty="0">
                <a:latin typeface="Calibri"/>
                <a:ea typeface="ＭＳ Ｐゴシック"/>
                <a:cs typeface="Calibri"/>
              </a:rPr>
              <a:t> can all be placed here.</a:t>
            </a:r>
            <a:endParaRPr lang="en-US" sz="1200" b="0" i="0" kern="1200" dirty="0">
              <a:solidFill>
                <a:schemeClr val="tx1"/>
              </a:solidFill>
              <a:effectLst/>
              <a:latin typeface="Calibri"/>
              <a:ea typeface="ＭＳ Ｐゴシック"/>
              <a:cs typeface="Calibri"/>
            </a:endParaRPr>
          </a:p>
          <a:p>
            <a:pPr>
              <a:defRPr/>
            </a:pPr>
            <a:r>
              <a:rPr lang="en-US" sz="2800" dirty="0">
                <a:latin typeface="Calibri"/>
                <a:ea typeface="ＭＳ Ｐゴシック"/>
                <a:cs typeface="Calibri"/>
              </a:rPr>
              <a:t>Set yourself up so that you are able to follow a standard cleaning process that lowers the chance of spreading germs.  </a:t>
            </a:r>
          </a:p>
          <a:p>
            <a:pPr>
              <a:defRPr/>
            </a:pPr>
            <a:endParaRPr lang="en-US" sz="2800" b="1" dirty="0">
              <a:latin typeface="Calibri"/>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Calibri"/>
                <a:ea typeface="ＭＳ Ｐゴシック"/>
                <a:cs typeface="Calibri"/>
              </a:rPr>
              <a:t>[Click]</a:t>
            </a:r>
            <a:endParaRPr lang="en-US" dirty="0">
              <a:latin typeface="Calibri"/>
              <a:ea typeface="ＭＳ Ｐゴシック"/>
              <a:cs typeface="Calibri"/>
            </a:endParaRPr>
          </a:p>
          <a:p>
            <a:endParaRPr lang="en-US" sz="2800" dirty="0">
              <a:solidFill>
                <a:srgbClr val="000000"/>
              </a:solidFill>
              <a:latin typeface="Open Sans" panose="020B0606030504020204" pitchFamily="34" charset="0"/>
              <a:cs typeface="Open Sans"/>
            </a:endParaRPr>
          </a:p>
          <a:p>
            <a:endParaRPr lang="en-US" sz="2800" dirty="0">
              <a:solidFill>
                <a:srgbClr val="000000"/>
              </a:solidFill>
              <a:latin typeface="Open Sans" panose="020B0606030504020204" pitchFamily="34" charset="0"/>
              <a:cs typeface="Open Sans"/>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9</a:t>
            </a:fld>
            <a:endParaRPr lang="en-US"/>
          </a:p>
        </p:txBody>
      </p:sp>
    </p:spTree>
    <p:extLst>
      <p:ext uri="{BB962C8B-B14F-4D97-AF65-F5344CB8AC3E}">
        <p14:creationId xmlns:p14="http://schemas.microsoft.com/office/powerpoint/2010/main" val="32757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mailto:ProjectFirstline@cdph.ca.gov"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5257800"/>
            <a:ext cx="83820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b="1">
                <a:solidFill>
                  <a:schemeClr val="accent1">
                    <a:lumMod val="75000"/>
                  </a:schemeClr>
                </a:solidFill>
                <a:latin typeface="+mj-lt"/>
              </a:defRPr>
            </a:lvl1pPr>
          </a:lstStyle>
          <a:p>
            <a:r>
              <a:rPr lang="en-US"/>
              <a:t>CLICK TO EDIT </a:t>
            </a:r>
            <a:br>
              <a:rPr lang="en-US"/>
            </a:br>
            <a:r>
              <a:rPr lang="en-US"/>
              <a:t>MASTER TITLE </a:t>
            </a:r>
            <a:br>
              <a:rPr lang="en-US"/>
            </a:br>
            <a:r>
              <a:rPr lang="en-US"/>
              <a:t>STYLE</a:t>
            </a:r>
          </a:p>
        </p:txBody>
      </p:sp>
      <p:sp>
        <p:nvSpPr>
          <p:cNvPr id="8" name="Slide Number Placeholder 3"/>
          <p:cNvSpPr>
            <a:spLocks noGrp="1"/>
          </p:cNvSpPr>
          <p:nvPr>
            <p:ph type="sldNum" sz="quarter" idx="11"/>
          </p:nvPr>
        </p:nvSpPr>
        <p:spPr/>
        <p:txBody>
          <a:bodyPr/>
          <a:lstStyle>
            <a:lvl1pPr>
              <a:defRPr/>
            </a:lvl1pPr>
          </a:lstStyle>
          <a:p>
            <a:pPr>
              <a:defRPr/>
            </a:pPr>
            <a:fld id="{EC6647EB-6625-4835-9C2B-BD20FBFC68DB}" type="slidenum">
              <a:rPr lang="en-US"/>
              <a:pPr>
                <a:defRPr/>
              </a:pPr>
              <a:t>‹#›</a:t>
            </a:fld>
            <a:endParaRPr lang="en-US">
              <a:solidFill>
                <a:schemeClr val="bg1"/>
              </a:solidFill>
            </a:endParaRPr>
          </a:p>
        </p:txBody>
      </p:sp>
      <p:sp>
        <p:nvSpPr>
          <p:cNvPr id="9" name="Subtitle 2"/>
          <p:cNvSpPr txBox="1">
            <a:spLocks/>
          </p:cNvSpPr>
          <p:nvPr userDrawn="1"/>
        </p:nvSpPr>
        <p:spPr bwMode="auto">
          <a:xfrm>
            <a:off x="406400" y="5257800"/>
            <a:ext cx="797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endParaRPr lang="en-US" altLang="en-US" sz="2400" b="0">
              <a:solidFill>
                <a:schemeClr val="bg1"/>
              </a:solidFill>
              <a:ea typeface="ＭＳ Ｐゴシック" pitchFamily="34" charset="-128"/>
              <a:cs typeface="Tahoma" pitchFamily="34" charset="0"/>
            </a:endParaRPr>
          </a:p>
          <a:p>
            <a:pPr algn="r">
              <a:spcBef>
                <a:spcPts val="0"/>
              </a:spcBef>
              <a:defRPr/>
            </a:pP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cxnSp>
        <p:nvCxnSpPr>
          <p:cNvPr id="5" name="Straight Connector 4"/>
          <p:cNvCxnSpPr/>
          <p:nvPr/>
        </p:nvCxnSpPr>
        <p:spPr>
          <a:xfrm flipH="1">
            <a:off x="0" y="5181600"/>
            <a:ext cx="2336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753600" y="5181600"/>
            <a:ext cx="24384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0"/>
          </p:nvPr>
        </p:nvSpPr>
        <p:spPr/>
        <p:txBody>
          <a:bodyPr/>
          <a:lstStyle>
            <a:lvl1pPr>
              <a:defRPr/>
            </a:lvl1pPr>
          </a:lstStyle>
          <a:p>
            <a:pPr>
              <a:defRPr/>
            </a:pPr>
            <a:fld id="{EC74CC91-301A-4271-B713-2364AA7366D6}" type="slidenum">
              <a:rPr lang="en-US"/>
              <a:pPr>
                <a:defRPr/>
              </a:pPr>
              <a:t>‹#›</a:t>
            </a:fld>
            <a:endParaRPr lang="en-US">
              <a:solidFill>
                <a:schemeClr val="bg1"/>
              </a:solidFill>
            </a:endParaRPr>
          </a:p>
        </p:txBody>
      </p:sp>
      <p:sp>
        <p:nvSpPr>
          <p:cNvPr id="8" name="Title 7">
            <a:extLst>
              <a:ext uri="{FF2B5EF4-FFF2-40B4-BE49-F238E27FC236}">
                <a16:creationId xmlns:a16="http://schemas.microsoft.com/office/drawing/2014/main" id="{F124ECD5-2221-4B77-BC6C-FAA3A8A1C49B}"/>
              </a:ext>
            </a:extLst>
          </p:cNvPr>
          <p:cNvSpPr txBox="1">
            <a:spLocks/>
          </p:cNvSpPr>
          <p:nvPr userDrawn="1"/>
        </p:nvSpPr>
        <p:spPr bwMode="auto">
          <a:xfrm>
            <a:off x="518525" y="2156695"/>
            <a:ext cx="11074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a:solidFill>
                  <a:schemeClr val="tx2"/>
                </a:solidFill>
                <a:ea typeface="ＭＳ Ｐゴシック" pitchFamily="34" charset="-128"/>
              </a:rPr>
              <a:t>Questions?</a:t>
            </a:r>
            <a:endParaRPr lang="en-US" sz="4000">
              <a:solidFill>
                <a:schemeClr val="tx2"/>
              </a:solidFill>
            </a:endParaRPr>
          </a:p>
        </p:txBody>
      </p:sp>
      <p:sp>
        <p:nvSpPr>
          <p:cNvPr id="2" name="Rectangle 1">
            <a:extLst>
              <a:ext uri="{FF2B5EF4-FFF2-40B4-BE49-F238E27FC236}">
                <a16:creationId xmlns:a16="http://schemas.microsoft.com/office/drawing/2014/main" id="{3D4B9CF3-0253-4139-A82C-B9229CF7EF1F}"/>
              </a:ext>
            </a:extLst>
          </p:cNvPr>
          <p:cNvSpPr/>
          <p:nvPr userDrawn="1"/>
        </p:nvSpPr>
        <p:spPr>
          <a:xfrm>
            <a:off x="215900" y="2382590"/>
            <a:ext cx="11658600" cy="2677656"/>
          </a:xfrm>
          <a:prstGeom prst="rect">
            <a:avLst/>
          </a:prstGeom>
        </p:spPr>
        <p:txBody>
          <a:bodyPr wrap="square">
            <a:spAutoFit/>
          </a:bodyPr>
          <a:lstStyle/>
          <a:p>
            <a:pPr algn="ctr">
              <a:spcBef>
                <a:spcPct val="0"/>
              </a:spcBef>
              <a:buNone/>
            </a:pPr>
            <a:endParaRPr lang="en-US" altLang="en-US" sz="2800">
              <a:latin typeface="+mj-lt"/>
            </a:endParaRPr>
          </a:p>
          <a:p>
            <a:pPr algn="ctr">
              <a:spcBef>
                <a:spcPct val="0"/>
              </a:spcBef>
              <a:buNone/>
            </a:pPr>
            <a:r>
              <a:rPr lang="en-US" altLang="en-US" sz="2800">
                <a:latin typeface="+mj-lt"/>
              </a:rPr>
              <a:t>For more information, contact</a:t>
            </a:r>
            <a:br>
              <a:rPr lang="en-US" altLang="en-US" sz="2800">
                <a:latin typeface="+mj-lt"/>
              </a:rPr>
            </a:br>
            <a:r>
              <a:rPr lang="en-US" altLang="en-US" sz="2800">
                <a:solidFill>
                  <a:srgbClr val="0079C2"/>
                </a:solidFill>
                <a:latin typeface="+mj-lt"/>
                <a:hlinkClick r:id="rId2">
                  <a:extLst>
                    <a:ext uri="{A12FA001-AC4F-418D-AE19-62706E023703}">
                      <ahyp:hlinkClr xmlns:ahyp="http://schemas.microsoft.com/office/drawing/2018/hyperlinkcolor" val="tx"/>
                    </a:ext>
                  </a:extLst>
                </a:hlinkClick>
              </a:rPr>
              <a:t>ProjectFirstline@cdph.ca.gov</a:t>
            </a:r>
            <a:r>
              <a:rPr lang="en-US" altLang="en-US" sz="2800">
                <a:solidFill>
                  <a:srgbClr val="0079C2"/>
                </a:solidFill>
                <a:latin typeface="+mj-lt"/>
              </a:rPr>
              <a:t> </a:t>
            </a:r>
            <a:endParaRPr lang="en-US" altLang="en-US" sz="2800">
              <a:solidFill>
                <a:srgbClr val="0079C2"/>
              </a:solidFill>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p:txBody>
      </p:sp>
    </p:spTree>
    <p:extLst>
      <p:ext uri="{BB962C8B-B14F-4D97-AF65-F5344CB8AC3E}">
        <p14:creationId xmlns:p14="http://schemas.microsoft.com/office/powerpoint/2010/main" val="222539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0941D-4E0E-4B82-AE19-651D6FB60788}"/>
              </a:ext>
            </a:extLst>
          </p:cNvPr>
          <p:cNvSpPr>
            <a:spLocks noGrp="1"/>
          </p:cNvSpPr>
          <p:nvPr>
            <p:ph type="dt" sz="half" idx="10"/>
          </p:nvPr>
        </p:nvSpPr>
        <p:spPr/>
        <p:txBody>
          <a:bodyPr/>
          <a:lstStyle/>
          <a:p>
            <a:fld id="{7BD53A5A-2FBF-48E7-9DAC-C3D965CD9E0E}" type="datetimeFigureOut">
              <a:rPr lang="en-US" smtClean="0"/>
              <a:t>11/7/2023</a:t>
            </a:fld>
            <a:endParaRPr lang="en-US"/>
          </a:p>
        </p:txBody>
      </p:sp>
      <p:sp>
        <p:nvSpPr>
          <p:cNvPr id="3" name="Footer Placeholder 2">
            <a:extLst>
              <a:ext uri="{FF2B5EF4-FFF2-40B4-BE49-F238E27FC236}">
                <a16:creationId xmlns:a16="http://schemas.microsoft.com/office/drawing/2014/main" id="{540BAA6F-DFB9-459C-9638-BE233441EA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579D8-0408-4EE4-BC79-4DFC1701FA69}"/>
              </a:ext>
            </a:extLst>
          </p:cNvPr>
          <p:cNvSpPr>
            <a:spLocks noGrp="1"/>
          </p:cNvSpPr>
          <p:nvPr>
            <p:ph type="sldNum" sz="quarter" idx="12"/>
          </p:nvPr>
        </p:nvSpPr>
        <p:spPr/>
        <p:txBody>
          <a:bodyPr/>
          <a:lstStyle/>
          <a:p>
            <a:fld id="{373F9BCA-8E45-4EAD-AF5B-B0113DED6BE3}" type="slidenum">
              <a:rPr lang="en-US" smtClean="0"/>
              <a:t>‹#›</a:t>
            </a:fld>
            <a:endParaRPr lang="en-US"/>
          </a:p>
        </p:txBody>
      </p:sp>
    </p:spTree>
    <p:extLst>
      <p:ext uri="{BB962C8B-B14F-4D97-AF65-F5344CB8AC3E}">
        <p14:creationId xmlns:p14="http://schemas.microsoft.com/office/powerpoint/2010/main" val="415841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2432232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5257800"/>
            <a:ext cx="8432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b="1">
                <a:solidFill>
                  <a:schemeClr val="accent1">
                    <a:lumMod val="75000"/>
                  </a:schemeClr>
                </a:solidFill>
                <a:latin typeface="+mj-lt"/>
              </a:defRPr>
            </a:lvl1pPr>
          </a:lstStyle>
          <a:p>
            <a:r>
              <a:rPr lang="en-US"/>
              <a:t>CLICK TO EDIT </a:t>
            </a:r>
            <a:br>
              <a:rPr lang="en-US"/>
            </a:br>
            <a:r>
              <a:rPr lang="en-US"/>
              <a:t>MASTER TITLE </a:t>
            </a:r>
            <a:br>
              <a:rPr lang="en-US"/>
            </a:br>
            <a:r>
              <a:rPr lang="en-US"/>
              <a:t>STYLE</a:t>
            </a:r>
          </a:p>
        </p:txBody>
      </p:sp>
      <p:sp>
        <p:nvSpPr>
          <p:cNvPr id="8" name="Slide Number Placeholder 3"/>
          <p:cNvSpPr>
            <a:spLocks noGrp="1"/>
          </p:cNvSpPr>
          <p:nvPr>
            <p:ph type="sldNum" sz="quarter" idx="11"/>
          </p:nvPr>
        </p:nvSpPr>
        <p:spPr/>
        <p:txBody>
          <a:bodyPr/>
          <a:lstStyle>
            <a:lvl1pPr>
              <a:defRPr/>
            </a:lvl1pPr>
          </a:lstStyle>
          <a:p>
            <a:pPr>
              <a:defRPr/>
            </a:pPr>
            <a:fld id="{EC6647EB-6625-4835-9C2B-BD20FBFC68DB}" type="slidenum">
              <a:rPr lang="en-US"/>
              <a:pPr>
                <a:defRPr/>
              </a:pPr>
              <a:t>‹#›</a:t>
            </a:fld>
            <a:endParaRPr lang="en-US">
              <a:solidFill>
                <a:schemeClr val="bg1"/>
              </a:solidFill>
            </a:endParaRPr>
          </a:p>
        </p:txBody>
      </p:sp>
      <p:sp>
        <p:nvSpPr>
          <p:cNvPr id="9" name="Subtitle 2"/>
          <p:cNvSpPr txBox="1">
            <a:spLocks/>
          </p:cNvSpPr>
          <p:nvPr userDrawn="1"/>
        </p:nvSpPr>
        <p:spPr bwMode="auto">
          <a:xfrm>
            <a:off x="406400" y="5257800"/>
            <a:ext cx="805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endParaRPr lang="en-US" altLang="en-US" sz="2400" b="0">
              <a:solidFill>
                <a:schemeClr val="bg1"/>
              </a:solidFill>
              <a:ea typeface="ＭＳ Ｐゴシック" pitchFamily="34" charset="-128"/>
              <a:cs typeface="Tahoma" pitchFamily="34" charset="0"/>
            </a:endParaRPr>
          </a:p>
          <a:p>
            <a:pPr algn="r">
              <a:spcBef>
                <a:spcPts val="0"/>
              </a:spcBef>
              <a:defRPr/>
            </a:pP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602489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pic>
        <p:nvPicPr>
          <p:cNvPr id="9" name="Picture 8" descr="Project Firstline and CDPH logos">
            <a:extLst>
              <a:ext uri="{FF2B5EF4-FFF2-40B4-BE49-F238E27FC236}">
                <a16:creationId xmlns:a16="http://schemas.microsoft.com/office/drawing/2014/main" id="{BB3D689F-0951-4E81-BEC9-0642263D14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extLst>
      <p:ext uri="{BB962C8B-B14F-4D97-AF65-F5344CB8AC3E}">
        <p14:creationId xmlns:p14="http://schemas.microsoft.com/office/powerpoint/2010/main" val="418792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5386917" cy="63976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392363"/>
            <a:ext cx="5386917"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noAutofit/>
          </a:bodyPr>
          <a:lstStyle>
            <a:lvl1pPr marL="0" indent="0">
              <a:buNone/>
              <a:defRPr sz="24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392363"/>
            <a:ext cx="5389033"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p:nvPr>
        </p:nvSpPr>
        <p:spPr>
          <a:xfrm>
            <a:off x="508000" y="457200"/>
            <a:ext cx="9855200" cy="1143000"/>
          </a:xfrm>
        </p:spPr>
        <p:txBody>
          <a:bodyPr>
            <a:noAutofit/>
          </a:bodyPr>
          <a:lstStyle>
            <a:lvl1pPr algn="l">
              <a:defRPr sz="3200" b="1">
                <a:latin typeface="+mj-lt"/>
              </a:defRPr>
            </a:lvl1pPr>
          </a:lstStyle>
          <a:p>
            <a:r>
              <a:rPr lang="en-US"/>
              <a:t>Click to edit Master title style</a:t>
            </a:r>
          </a:p>
        </p:txBody>
      </p:sp>
      <p:cxnSp>
        <p:nvCxnSpPr>
          <p:cNvPr id="14" name="Straight Connector 13"/>
          <p:cNvCxnSpPr/>
          <p:nvPr userDrawn="1"/>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944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
        <p:nvSpPr>
          <p:cNvPr id="3" name="Slide Number Placeholder 2">
            <a:extLst>
              <a:ext uri="{FF2B5EF4-FFF2-40B4-BE49-F238E27FC236}">
                <a16:creationId xmlns:a16="http://schemas.microsoft.com/office/drawing/2014/main" id="{C2BEEEF3-684D-427C-86BC-AAD8CF117560}"/>
              </a:ext>
            </a:extLst>
          </p:cNvPr>
          <p:cNvSpPr>
            <a:spLocks noGrp="1"/>
          </p:cNvSpPr>
          <p:nvPr>
            <p:ph type="sldNum" sz="quarter" idx="10"/>
          </p:nvPr>
        </p:nvSpPr>
        <p:spPr/>
        <p:txBody>
          <a:bodyPr/>
          <a:lstStyle/>
          <a:p>
            <a:pPr>
              <a:defRPr/>
            </a:pPr>
            <a:fld id="{B828E2CC-6DBF-4E60-8979-F9F95CAF8B8F}" type="slidenum">
              <a:rPr lang="en-US" smtClean="0"/>
              <a:pPr>
                <a:defRPr/>
              </a:pPr>
              <a:t>‹#›</a:t>
            </a:fld>
            <a:endParaRPr lang="en-US">
              <a:solidFill>
                <a:schemeClr val="bg1"/>
              </a:solidFill>
            </a:endParaRPr>
          </a:p>
        </p:txBody>
      </p:sp>
    </p:spTree>
    <p:extLst>
      <p:ext uri="{BB962C8B-B14F-4D97-AF65-F5344CB8AC3E}">
        <p14:creationId xmlns:p14="http://schemas.microsoft.com/office/powerpoint/2010/main" val="4249394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66374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F515E-41AD-46B1-85D4-9BBA078212B9}"/>
              </a:ext>
            </a:extLst>
          </p:cNvPr>
          <p:cNvSpPr>
            <a:spLocks noGrp="1"/>
          </p:cNvSpPr>
          <p:nvPr>
            <p:ph type="dt" sz="half" idx="10"/>
          </p:nvPr>
        </p:nvSpPr>
        <p:spPr/>
        <p:txBody>
          <a:bodyPr/>
          <a:lstStyle/>
          <a:p>
            <a:fld id="{FDC56C7F-B8C4-4835-BF27-0A83CEDAF558}" type="datetimeFigureOut">
              <a:rPr lang="en-US" smtClean="0"/>
              <a:t>11/7/2023</a:t>
            </a:fld>
            <a:endParaRPr lang="en-US"/>
          </a:p>
        </p:txBody>
      </p:sp>
      <p:sp>
        <p:nvSpPr>
          <p:cNvPr id="3" name="Footer Placeholder 2">
            <a:extLst>
              <a:ext uri="{FF2B5EF4-FFF2-40B4-BE49-F238E27FC236}">
                <a16:creationId xmlns:a16="http://schemas.microsoft.com/office/drawing/2014/main" id="{D8A6E768-71B2-49B8-9A5F-6CE99BDADB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B091A-31F1-4519-83D9-BA89558AC1D7}"/>
              </a:ext>
            </a:extLst>
          </p:cNvPr>
          <p:cNvSpPr>
            <a:spLocks noGrp="1"/>
          </p:cNvSpPr>
          <p:nvPr>
            <p:ph type="sldNum" sz="quarter" idx="12"/>
          </p:nvPr>
        </p:nvSpPr>
        <p:spPr/>
        <p:txBody>
          <a:bodyPr/>
          <a:lstStyle/>
          <a:p>
            <a:fld id="{2609F4E1-D5FD-4CCC-81DD-7B3A282D7941}" type="slidenum">
              <a:rPr lang="en-US" smtClean="0"/>
              <a:t>‹#›</a:t>
            </a:fld>
            <a:endParaRPr lang="en-US"/>
          </a:p>
        </p:txBody>
      </p:sp>
    </p:spTree>
    <p:extLst>
      <p:ext uri="{BB962C8B-B14F-4D97-AF65-F5344CB8AC3E}">
        <p14:creationId xmlns:p14="http://schemas.microsoft.com/office/powerpoint/2010/main" val="329665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60248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41879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5386917" cy="63976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392363"/>
            <a:ext cx="5386917"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noAutofit/>
          </a:bodyPr>
          <a:lstStyle>
            <a:lvl1pPr marL="0" indent="0">
              <a:buNone/>
              <a:defRPr sz="24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392363"/>
            <a:ext cx="5389033"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p:nvPr>
        </p:nvSpPr>
        <p:spPr>
          <a:xfrm>
            <a:off x="508000" y="457200"/>
            <a:ext cx="9855200" cy="1143000"/>
          </a:xfrm>
        </p:spPr>
        <p:txBody>
          <a:bodyPr>
            <a:noAutofit/>
          </a:bodyPr>
          <a:lstStyle>
            <a:lvl1pPr algn="l">
              <a:defRPr sz="3200" b="1">
                <a:latin typeface="+mj-lt"/>
              </a:defRPr>
            </a:lvl1pPr>
          </a:lstStyle>
          <a:p>
            <a:r>
              <a:rPr lang="en-US"/>
              <a:t>Click to edit Master title style</a:t>
            </a:r>
          </a:p>
        </p:txBody>
      </p:sp>
      <p:cxnSp>
        <p:nvCxnSpPr>
          <p:cNvPr id="14" name="Straight Connector 13"/>
          <p:cNvCxnSpPr/>
          <p:nvPr userDrawn="1"/>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944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usekeeping">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Welcome!</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marL="457200" indent="0">
              <a:buNone/>
              <a:defRPr/>
            </a:lvl2pPr>
          </a:lstStyle>
          <a:p>
            <a:pPr lvl="0"/>
            <a:r>
              <a:rPr lang="en-US"/>
              <a:t>This will be our housekeeping slide</a:t>
            </a:r>
          </a:p>
          <a:p>
            <a:pPr lvl="0"/>
            <a:r>
              <a:rPr lang="en-US"/>
              <a:t>Point 2</a:t>
            </a:r>
          </a:p>
          <a:p>
            <a:pPr lvl="0"/>
            <a:r>
              <a:rPr lang="en-US"/>
              <a:t>Point 3</a:t>
            </a:r>
          </a:p>
          <a:p>
            <a:pPr lvl="0"/>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60248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r>
              <a:rPr lang="en-US" altLang="en-US" sz="2400" b="1">
                <a:solidFill>
                  <a:schemeClr val="bg1"/>
                </a:solidFill>
                <a:ea typeface="ＭＳ Ｐゴシック" pitchFamily="34" charset="-128"/>
                <a:cs typeface="Tahoma" pitchFamily="34" charset="0"/>
              </a:rPr>
              <a:t>Project Firstline</a:t>
            </a: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opic">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762000" y="3984625"/>
            <a:ext cx="8763000" cy="1806541"/>
          </a:xfrm>
        </p:spPr>
        <p:txBody>
          <a:bodyPr anchor="t"/>
          <a:lstStyle>
            <a:lvl1pPr algn="l">
              <a:defRPr sz="4000" b="1" cap="all" baseline="0">
                <a:solidFill>
                  <a:schemeClr val="accent1">
                    <a:lumMod val="75000"/>
                  </a:schemeClr>
                </a:solidFill>
                <a:latin typeface="+mj-lt"/>
              </a:defRPr>
            </a:lvl1pPr>
          </a:lstStyle>
          <a:p>
            <a:r>
              <a:rPr lang="en-US"/>
              <a:t>Use This Slide to Transition Between Subtopics</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31006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51829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2068513"/>
            <a:ext cx="5386917" cy="639762"/>
          </a:xfrm>
        </p:spPr>
        <p:txBody>
          <a:bodyPr anchor="b">
            <a:no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you don’t need a heading here,  </a:t>
            </a:r>
          </a:p>
        </p:txBody>
      </p:sp>
      <p:sp>
        <p:nvSpPr>
          <p:cNvPr id="4" name="Content Placeholder 3"/>
          <p:cNvSpPr>
            <a:spLocks noGrp="1"/>
          </p:cNvSpPr>
          <p:nvPr>
            <p:ph sz="half" idx="2" hasCustomPrompt="1"/>
          </p:nvPr>
        </p:nvSpPr>
        <p:spPr>
          <a:xfrm>
            <a:off x="609600" y="2708276"/>
            <a:ext cx="5386917"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You can also move the header box elsewhere on the slide</a:t>
            </a:r>
          </a:p>
          <a:p>
            <a:pPr lvl="1"/>
            <a:r>
              <a:rPr lang="en-US"/>
              <a:t>e.g., to include ‘references’</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68" y="2068513"/>
            <a:ext cx="5389033" cy="639762"/>
          </a:xfrm>
        </p:spPr>
        <p:txBody>
          <a:bodyPr anchor="b">
            <a:noAutofit/>
          </a:bodyPr>
          <a:lstStyle>
            <a:lvl1pPr marL="0" indent="0">
              <a:buNone/>
              <a:defRPr sz="28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OK to delete text box</a:t>
            </a:r>
          </a:p>
        </p:txBody>
      </p:sp>
      <p:sp>
        <p:nvSpPr>
          <p:cNvPr id="6" name="Content Placeholder 5"/>
          <p:cNvSpPr>
            <a:spLocks noGrp="1"/>
          </p:cNvSpPr>
          <p:nvPr>
            <p:ph sz="quarter" idx="4" hasCustomPrompt="1"/>
          </p:nvPr>
        </p:nvSpPr>
        <p:spPr>
          <a:xfrm>
            <a:off x="6193368" y="2708276"/>
            <a:ext cx="5389033"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hasCustomPrompt="1"/>
          </p:nvPr>
        </p:nvSpPr>
        <p:spPr>
          <a:xfrm>
            <a:off x="508000" y="838200"/>
            <a:ext cx="9855200" cy="1143000"/>
          </a:xfrm>
        </p:spPr>
        <p:txBody>
          <a:bodyPr>
            <a:noAutofit/>
          </a:bodyPr>
          <a:lstStyle>
            <a:lvl1pPr algn="l">
              <a:defRPr sz="4000" b="1">
                <a:solidFill>
                  <a:schemeClr val="accent1">
                    <a:lumMod val="75000"/>
                  </a:schemeClr>
                </a:solidFill>
                <a:latin typeface="+mj-lt"/>
              </a:defRPr>
            </a:lvl1pPr>
          </a:lstStyle>
          <a:p>
            <a:r>
              <a:rPr lang="en-US"/>
              <a:t>Here’s Another Option for Layout</a:t>
            </a:r>
          </a:p>
        </p:txBody>
      </p:sp>
      <p:cxnSp>
        <p:nvCxnSpPr>
          <p:cNvPr id="14" name="Straight Connector 13"/>
          <p:cNvCxnSpPr/>
          <p:nvPr userDrawn="1"/>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61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jpe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 name="Picture 9"/>
          <p:cNvPicPr>
            <a:picLocks noChangeAspect="1"/>
          </p:cNvPicPr>
          <p:nvPr/>
        </p:nvPicPr>
        <p:blipFill>
          <a:blip r:embed="rId6"/>
          <a:stretch>
            <a:fillRect/>
          </a:stretch>
        </p:blipFill>
        <p:spPr>
          <a:xfrm>
            <a:off x="10871200" y="6019801"/>
            <a:ext cx="1219200" cy="728664"/>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2" name="Rectangle 1"/>
          <p:cNvSpPr/>
          <p:nvPr userDrawn="1"/>
        </p:nvSpPr>
        <p:spPr>
          <a:xfrm>
            <a:off x="3048000" y="1576"/>
            <a:ext cx="8331200" cy="338554"/>
          </a:xfrm>
          <a:prstGeom prst="rect">
            <a:avLst/>
          </a:prstGeom>
        </p:spPr>
        <p:txBody>
          <a:bodyPr wrap="square">
            <a:spAutoFit/>
          </a:bodyPr>
          <a:lstStyle/>
          <a:p>
            <a:pPr algn="r"/>
            <a:r>
              <a:rPr lang="en-US" sz="1600" b="1">
                <a:solidFill>
                  <a:schemeClr val="accent6">
                    <a:lumMod val="75000"/>
                  </a:schemeClr>
                </a:solidFill>
                <a:latin typeface="+mn-lt"/>
              </a:rPr>
              <a:t>HEALTHCARE-ASSOCIATED INFECTIONS PROGRAM</a:t>
            </a:r>
          </a:p>
        </p:txBody>
      </p:sp>
      <p:pic>
        <p:nvPicPr>
          <p:cNvPr id="7" name="Picture 6" descr="Project Firstline and CDPH logos">
            <a:extLst>
              <a:ext uri="{FF2B5EF4-FFF2-40B4-BE49-F238E27FC236}">
                <a16:creationId xmlns:a16="http://schemas.microsoft.com/office/drawing/2014/main" id="{2E461853-92FD-4840-9D17-BABCA72CB19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173" r:id="rId3"/>
    <p:sldLayoutId id="2147484161" r:id="rId4"/>
  </p:sldLayoutIdLst>
  <p:hf hdr="0" ftr="0" dt="0"/>
  <p:txStyles>
    <p:titleStyle>
      <a:lvl1pPr algn="ctr"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609600"/>
            <a:ext cx="10972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6" name="Subtitle 2"/>
          <p:cNvSpPr txBox="1">
            <a:spLocks/>
          </p:cNvSpPr>
          <p:nvPr userDrawn="1"/>
        </p:nvSpPr>
        <p:spPr>
          <a:xfrm>
            <a:off x="4876800" y="228600"/>
            <a:ext cx="6705600" cy="381000"/>
          </a:xfrm>
          <a:prstGeom prst="rect">
            <a:avLst/>
          </a:prstGeom>
        </p:spPr>
        <p:txBody>
          <a:bodyPr>
            <a:noAutofit/>
          </a:bodyPr>
          <a:lstStyle>
            <a:lvl1pPr marL="0" indent="0" algn="r" rtl="0" eaLnBrk="0" fontAlgn="base" hangingPunct="0">
              <a:spcBef>
                <a:spcPct val="20000"/>
              </a:spcBef>
              <a:spcAft>
                <a:spcPct val="0"/>
              </a:spcAft>
              <a:buFont typeface="Arial" charset="0"/>
              <a:buNone/>
              <a:defRPr sz="1800" b="1" i="0" kern="1200" baseline="0">
                <a:solidFill>
                  <a:srgbClr val="EB6E1F"/>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a:solidFill>
                  <a:schemeClr val="accent6">
                    <a:lumMod val="75000"/>
                  </a:schemeClr>
                </a:solidFill>
              </a:rPr>
              <a:t>HEALTHCARE-ASSOCIATED INFECTIONS PROGRAM</a:t>
            </a:r>
          </a:p>
        </p:txBody>
      </p:sp>
      <p:pic>
        <p:nvPicPr>
          <p:cNvPr id="3" name="Picture 2" descr="Project Firstline and CDPH logos">
            <a:extLst>
              <a:ext uri="{FF2B5EF4-FFF2-40B4-BE49-F238E27FC236}">
                <a16:creationId xmlns:a16="http://schemas.microsoft.com/office/drawing/2014/main" id="{80AC2FE2-F021-4FC3-BDD0-C1E3B6BB701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186" r:id="rId1"/>
    <p:sldLayoutId id="2147484172" r:id="rId2"/>
    <p:sldLayoutId id="2147484160" r:id="rId3"/>
    <p:sldLayoutId id="2147484167" r:id="rId4"/>
    <p:sldLayoutId id="2147484165" r:id="rId5"/>
    <p:sldLayoutId id="2147484164" r:id="rId6"/>
    <p:sldLayoutId id="2147484168" r:id="rId7"/>
    <p:sldLayoutId id="2147484169" r:id="rId8"/>
  </p:sldLayoutIdLst>
  <p:hf hdr="0" ftr="0" dt="0"/>
  <p:txStyles>
    <p:titleStyle>
      <a:lvl1pPr algn="l"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 name="Picture 9"/>
          <p:cNvPicPr>
            <a:picLocks noChangeAspect="1"/>
          </p:cNvPicPr>
          <p:nvPr/>
        </p:nvPicPr>
        <p:blipFill>
          <a:blip r:embed="rId9"/>
          <a:stretch>
            <a:fillRect/>
          </a:stretch>
        </p:blipFill>
        <p:spPr>
          <a:xfrm>
            <a:off x="10871200" y="6019801"/>
            <a:ext cx="1219200" cy="728664"/>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2" name="Rectangle 1"/>
          <p:cNvSpPr/>
          <p:nvPr userDrawn="1"/>
        </p:nvSpPr>
        <p:spPr>
          <a:xfrm>
            <a:off x="3048000" y="1576"/>
            <a:ext cx="8331200" cy="338554"/>
          </a:xfrm>
          <a:prstGeom prst="rect">
            <a:avLst/>
          </a:prstGeom>
        </p:spPr>
        <p:txBody>
          <a:bodyPr wrap="square">
            <a:spAutoFit/>
          </a:bodyPr>
          <a:lstStyle/>
          <a:p>
            <a:pPr algn="r"/>
            <a:r>
              <a:rPr lang="en-US" sz="1600" b="1">
                <a:solidFill>
                  <a:schemeClr val="accent6">
                    <a:lumMod val="75000"/>
                  </a:schemeClr>
                </a:solidFill>
                <a:latin typeface="+mn-lt"/>
              </a:rPr>
              <a:t>HEALTHCARE-ASSOCIATED INFECTIONS PROGRAM</a:t>
            </a:r>
          </a:p>
        </p:txBody>
      </p:sp>
      <p:pic>
        <p:nvPicPr>
          <p:cNvPr id="7" name="Picture 6" descr="Project Firstline and CDPH logos">
            <a:extLst>
              <a:ext uri="{FF2B5EF4-FFF2-40B4-BE49-F238E27FC236}">
                <a16:creationId xmlns:a16="http://schemas.microsoft.com/office/drawing/2014/main" id="{447221A5-8647-4785-B7A2-F172DACD7F9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183" r:id="rId1"/>
    <p:sldLayoutId id="2147484184" r:id="rId2"/>
    <p:sldLayoutId id="2147484175" r:id="rId3"/>
    <p:sldLayoutId id="2147484185" r:id="rId4"/>
    <p:sldLayoutId id="2147484181" r:id="rId5"/>
    <p:sldLayoutId id="2147484171" r:id="rId6"/>
    <p:sldLayoutId id="2147484179" r:id="rId7"/>
  </p:sldLayoutIdLst>
  <p:hf hdr="0" ftr="0" dt="0"/>
  <p:txStyles>
    <p:titleStyle>
      <a:lvl1pPr algn="ctr"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infectioncontrol/pdf/strive/EC102-508.pdf" TargetMode="External"/><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tube.com/watch?v=_O4B0Nmfr40" TargetMode="External"/><Relationship Id="rId5" Type="http://schemas.openxmlformats.org/officeDocument/2006/relationships/hyperlink" Target="https://www.cdph.ca.gov/Programs/CHCQ/HAI/Pages/EnvironmentalCleaning.aspx" TargetMode="External"/><Relationship Id="rId4" Type="http://schemas.openxmlformats.org/officeDocument/2006/relationships/hyperlink" Target="https://www.cdc.gov/infectioncontrol/guidelines/disinfection/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infectioncontrol/training/evs-battle-infection.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cdc.gov/hai/prevent/environment/index.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dph.ca.gov/Programs/CHCQ/HAI/Pages/ProjectFirstline.aspx"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mailto:ProjectFirstline@cdph.c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120571-5C6D-4A27-8AAF-D87E41AD5D38}"/>
              </a:ext>
            </a:extLst>
          </p:cNvPr>
          <p:cNvSpPr>
            <a:spLocks noGrp="1"/>
          </p:cNvSpPr>
          <p:nvPr>
            <p:ph type="ctrTitle"/>
          </p:nvPr>
        </p:nvSpPr>
        <p:spPr>
          <a:xfrm>
            <a:off x="485955" y="2362200"/>
            <a:ext cx="11171207" cy="2743200"/>
          </a:xfrm>
        </p:spPr>
        <p:txBody>
          <a:bodyPr/>
          <a:lstStyle/>
          <a:p>
            <a:r>
              <a:rPr lang="en-US" sz="4800" dirty="0"/>
              <a:t>Module 3: Setting Up a Cleaning Cart</a:t>
            </a:r>
            <a:br>
              <a:rPr lang="en-US" sz="4800" dirty="0"/>
            </a:br>
            <a:r>
              <a:rPr lang="en-US" sz="4000" b="0" dirty="0"/>
              <a:t>Infection Prevention and Control Training for Environmental Services Staff</a:t>
            </a:r>
            <a:endParaRPr lang="en-US" dirty="0"/>
          </a:p>
        </p:txBody>
      </p:sp>
      <p:pic>
        <p:nvPicPr>
          <p:cNvPr id="4" name="Picture 3" descr="A picture containing text&#10;&#10;Description automatically generated">
            <a:extLst>
              <a:ext uri="{FF2B5EF4-FFF2-40B4-BE49-F238E27FC236}">
                <a16:creationId xmlns:a16="http://schemas.microsoft.com/office/drawing/2014/main" id="{7BF9D3F6-98FE-46A3-B56D-A7A41B3A0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324305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FFF006-2AC3-4BDF-B50C-9E515AF50DD1}"/>
              </a:ext>
            </a:extLst>
          </p:cNvPr>
          <p:cNvSpPr/>
          <p:nvPr/>
        </p:nvSpPr>
        <p:spPr>
          <a:xfrm>
            <a:off x="609600" y="4941888"/>
            <a:ext cx="838200" cy="438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8002517-5295-B547-8D28-C0E43FE11B05}"/>
              </a:ext>
            </a:extLst>
          </p:cNvPr>
          <p:cNvSpPr>
            <a:spLocks noGrp="1"/>
          </p:cNvSpPr>
          <p:nvPr>
            <p:ph type="sldNum" sz="quarter" idx="14"/>
          </p:nvPr>
        </p:nvSpPr>
        <p:spPr/>
        <p:txBody>
          <a:bodyPr/>
          <a:lstStyle/>
          <a:p>
            <a:pPr>
              <a:defRPr/>
            </a:pPr>
            <a:fld id="{97263FB1-5F4E-49C0-818C-5AC8EE0282D4}" type="slidenum">
              <a:rPr lang="en-US" smtClean="0"/>
              <a:pPr>
                <a:defRPr/>
              </a:pPr>
              <a:t>10</a:t>
            </a:fld>
            <a:endParaRPr lang="en-US">
              <a:solidFill>
                <a:schemeClr val="bg1"/>
              </a:solidFill>
            </a:endParaRPr>
          </a:p>
        </p:txBody>
      </p:sp>
      <p:sp>
        <p:nvSpPr>
          <p:cNvPr id="7" name="Title 6">
            <a:extLst>
              <a:ext uri="{FF2B5EF4-FFF2-40B4-BE49-F238E27FC236}">
                <a16:creationId xmlns:a16="http://schemas.microsoft.com/office/drawing/2014/main" id="{ACD1D111-0908-B448-AFD9-6DBBDF7CEF18}"/>
              </a:ext>
            </a:extLst>
          </p:cNvPr>
          <p:cNvSpPr>
            <a:spLocks noGrp="1"/>
          </p:cNvSpPr>
          <p:nvPr>
            <p:ph type="title"/>
          </p:nvPr>
        </p:nvSpPr>
        <p:spPr>
          <a:xfrm>
            <a:off x="508000" y="336639"/>
            <a:ext cx="9855200" cy="1143000"/>
          </a:xfrm>
        </p:spPr>
        <p:txBody>
          <a:bodyPr/>
          <a:lstStyle/>
          <a:p>
            <a:r>
              <a:rPr lang="en-US" dirty="0"/>
              <a:t>Gathering Supplies and Cart Setup: </a:t>
            </a:r>
            <a:br>
              <a:rPr lang="en-US" dirty="0"/>
            </a:br>
            <a:r>
              <a:rPr lang="en-US" dirty="0"/>
              <a:t>Inside Cart</a:t>
            </a:r>
          </a:p>
        </p:txBody>
      </p:sp>
      <p:sp>
        <p:nvSpPr>
          <p:cNvPr id="13" name="Content Placeholder 2">
            <a:extLst>
              <a:ext uri="{FF2B5EF4-FFF2-40B4-BE49-F238E27FC236}">
                <a16:creationId xmlns:a16="http://schemas.microsoft.com/office/drawing/2014/main" id="{536E42A8-0143-4AAF-9F6D-13736FA52C87}"/>
              </a:ext>
            </a:extLst>
          </p:cNvPr>
          <p:cNvSpPr txBox="1">
            <a:spLocks/>
          </p:cNvSpPr>
          <p:nvPr/>
        </p:nvSpPr>
        <p:spPr bwMode="auto">
          <a:xfrm>
            <a:off x="602674" y="1454587"/>
            <a:ext cx="6056928" cy="514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4pPr>
            <a:lvl5pPr marL="2057400" indent="-228600" algn="l" rtl="0" eaLnBrk="0" fontAlgn="base" hangingPunct="0">
              <a:spcBef>
                <a:spcPts val="0"/>
              </a:spcBef>
              <a:spcAft>
                <a:spcPct val="0"/>
              </a:spcAft>
              <a:buFont typeface="Arial" charset="0"/>
              <a:buChar char="»"/>
              <a:defRPr sz="24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600" dirty="0"/>
              <a:t>Microfiber cleaning cloths</a:t>
            </a:r>
          </a:p>
          <a:p>
            <a:r>
              <a:rPr lang="en-US" sz="2600" dirty="0"/>
              <a:t>Cleaning solutions and disinfectants</a:t>
            </a:r>
          </a:p>
          <a:p>
            <a:r>
              <a:rPr lang="en-US" sz="2600" dirty="0"/>
              <a:t>Solution containers</a:t>
            </a:r>
          </a:p>
          <a:p>
            <a:r>
              <a:rPr lang="en-US" sz="2600" dirty="0"/>
              <a:t>Bags or bins for soiled materials</a:t>
            </a:r>
          </a:p>
          <a:p>
            <a:pPr marL="0" indent="0">
              <a:buNone/>
            </a:pPr>
            <a:r>
              <a:rPr lang="en-US" sz="1800" dirty="0"/>
              <a:t> </a:t>
            </a:r>
          </a:p>
          <a:p>
            <a:pPr marL="0" indent="0">
              <a:buNone/>
            </a:pPr>
            <a:r>
              <a:rPr lang="en-US" sz="2600" dirty="0"/>
              <a:t>Note:</a:t>
            </a:r>
          </a:p>
          <a:p>
            <a:r>
              <a:rPr lang="en-US" sz="2600" dirty="0"/>
              <a:t>Do not mix chemicals (this can create toxic gases)</a:t>
            </a:r>
            <a:endParaRPr lang="en-US" sz="2600" dirty="0">
              <a:cs typeface="Calibri"/>
            </a:endParaRPr>
          </a:p>
          <a:p>
            <a:r>
              <a:rPr lang="en-US" sz="2600" dirty="0"/>
              <a:t>Do not use spray bottles for cleaning</a:t>
            </a:r>
          </a:p>
          <a:p>
            <a:r>
              <a:rPr lang="en-US" sz="2600" dirty="0"/>
              <a:t>Do not keep items on cart you won’t use or need</a:t>
            </a:r>
          </a:p>
          <a:p>
            <a:r>
              <a:rPr lang="en-US" sz="2600" dirty="0"/>
              <a:t>No food or drinks on cart!</a:t>
            </a:r>
          </a:p>
          <a:p>
            <a:r>
              <a:rPr lang="en-US" sz="2600" dirty="0"/>
              <a:t>Lock your cart or store in a secure place</a:t>
            </a:r>
          </a:p>
        </p:txBody>
      </p:sp>
      <p:pic>
        <p:nvPicPr>
          <p:cNvPr id="9" name="Picture 8" descr="A picture containing text&#10;&#10;Description automatically generated">
            <a:extLst>
              <a:ext uri="{FF2B5EF4-FFF2-40B4-BE49-F238E27FC236}">
                <a16:creationId xmlns:a16="http://schemas.microsoft.com/office/drawing/2014/main" id="{4C46D5A8-7A8F-4B67-A6E0-5A9ED82D7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
        <p:nvSpPr>
          <p:cNvPr id="10" name="Rectangle 9">
            <a:extLst>
              <a:ext uri="{FF2B5EF4-FFF2-40B4-BE49-F238E27FC236}">
                <a16:creationId xmlns:a16="http://schemas.microsoft.com/office/drawing/2014/main" id="{FE3E47E6-1F70-4000-82CC-B5ADEEF40BFD}"/>
              </a:ext>
            </a:extLst>
          </p:cNvPr>
          <p:cNvSpPr/>
          <p:nvPr/>
        </p:nvSpPr>
        <p:spPr>
          <a:xfrm>
            <a:off x="8458200" y="5791200"/>
            <a:ext cx="3733800" cy="1001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2" descr="EVS cart with cleaning supplies">
            <a:extLst>
              <a:ext uri="{FF2B5EF4-FFF2-40B4-BE49-F238E27FC236}">
                <a16:creationId xmlns:a16="http://schemas.microsoft.com/office/drawing/2014/main" id="{18EE4044-896A-4C6D-BA75-61050E344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014" y="1381402"/>
            <a:ext cx="4906539" cy="4572000"/>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C3D6F361-54AD-4AC7-A0BB-CA5B85ED4FFA}"/>
              </a:ext>
            </a:extLst>
          </p:cNvPr>
          <p:cNvSpPr/>
          <p:nvPr/>
        </p:nvSpPr>
        <p:spPr>
          <a:xfrm>
            <a:off x="6662258" y="3167201"/>
            <a:ext cx="1524000" cy="609600"/>
          </a:xfrm>
          <a:prstGeom prst="rightArrow">
            <a:avLst/>
          </a:prstGeom>
          <a:solidFill>
            <a:srgbClr val="FF9D00"/>
          </a:solidFill>
          <a:ln>
            <a:solidFill>
              <a:srgbClr val="EB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15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DB74-955E-4EBB-8792-ED7164933487}"/>
              </a:ext>
            </a:extLst>
          </p:cNvPr>
          <p:cNvSpPr>
            <a:spLocks noGrp="1"/>
          </p:cNvSpPr>
          <p:nvPr>
            <p:ph type="title"/>
          </p:nvPr>
        </p:nvSpPr>
        <p:spPr/>
        <p:txBody>
          <a:bodyPr/>
          <a:lstStyle/>
          <a:p>
            <a:r>
              <a:rPr lang="en-US" dirty="0"/>
              <a:t>Let’s Get Ready to Clean a Room</a:t>
            </a:r>
          </a:p>
        </p:txBody>
      </p:sp>
      <p:sp>
        <p:nvSpPr>
          <p:cNvPr id="3" name="Content Placeholder 2">
            <a:extLst>
              <a:ext uri="{FF2B5EF4-FFF2-40B4-BE49-F238E27FC236}">
                <a16:creationId xmlns:a16="http://schemas.microsoft.com/office/drawing/2014/main" id="{D7AD7254-C40F-48E2-B0C9-C375D00577BB}"/>
              </a:ext>
            </a:extLst>
          </p:cNvPr>
          <p:cNvSpPr>
            <a:spLocks noGrp="1"/>
          </p:cNvSpPr>
          <p:nvPr>
            <p:ph idx="1"/>
          </p:nvPr>
        </p:nvSpPr>
        <p:spPr>
          <a:xfrm>
            <a:off x="609600" y="1447800"/>
            <a:ext cx="5340263" cy="4343400"/>
          </a:xfrm>
          <a:solidFill>
            <a:schemeClr val="bg1"/>
          </a:solidFill>
        </p:spPr>
        <p:txBody>
          <a:bodyPr/>
          <a:lstStyle/>
          <a:p>
            <a:pPr marL="0" indent="0">
              <a:buNone/>
            </a:pPr>
            <a:r>
              <a:rPr lang="en-US" sz="2800" b="1" dirty="0"/>
              <a:t>Ask yourself the following: </a:t>
            </a:r>
            <a:endParaRPr lang="en-US" sz="2800" b="1" dirty="0">
              <a:cs typeface="Calibri"/>
            </a:endParaRPr>
          </a:p>
          <a:p>
            <a:r>
              <a:rPr lang="en-US" sz="2800" dirty="0">
                <a:solidFill>
                  <a:srgbClr val="000000"/>
                </a:solidFill>
              </a:rPr>
              <a:t>What is the type of room? (single-occupancy, multiple-occupancy) </a:t>
            </a:r>
            <a:endParaRPr lang="en-US" sz="2800" dirty="0">
              <a:solidFill>
                <a:srgbClr val="000000"/>
              </a:solidFill>
              <a:cs typeface="Calibri"/>
            </a:endParaRPr>
          </a:p>
          <a:p>
            <a:r>
              <a:rPr lang="en-US" sz="2800" dirty="0"/>
              <a:t>Are there special cleaning needs? (isolation room, ventilated resident, room obstacles) </a:t>
            </a:r>
            <a:endParaRPr lang="en-US" sz="2800" dirty="0">
              <a:cs typeface="Calibri"/>
            </a:endParaRPr>
          </a:p>
          <a:p>
            <a:r>
              <a:rPr lang="en-US" sz="2800" dirty="0">
                <a:solidFill>
                  <a:srgbClr val="000000"/>
                </a:solidFill>
              </a:rPr>
              <a:t>What resident room supplies need to be replenished?</a:t>
            </a:r>
            <a:endParaRPr lang="en-US" sz="2800" dirty="0">
              <a:cs typeface="Calibri"/>
            </a:endParaRPr>
          </a:p>
        </p:txBody>
      </p:sp>
      <p:sp>
        <p:nvSpPr>
          <p:cNvPr id="4" name="Slide Number Placeholder 3">
            <a:extLst>
              <a:ext uri="{FF2B5EF4-FFF2-40B4-BE49-F238E27FC236}">
                <a16:creationId xmlns:a16="http://schemas.microsoft.com/office/drawing/2014/main" id="{1F204189-5405-4A6D-BD4D-A022A6D9AE0D}"/>
              </a:ext>
            </a:extLst>
          </p:cNvPr>
          <p:cNvSpPr>
            <a:spLocks noGrp="1"/>
          </p:cNvSpPr>
          <p:nvPr>
            <p:ph type="sldNum" sz="quarter" idx="14"/>
          </p:nvPr>
        </p:nvSpPr>
        <p:spPr/>
        <p:txBody>
          <a:bodyPr/>
          <a:lstStyle/>
          <a:p>
            <a:pPr>
              <a:defRPr/>
            </a:pPr>
            <a:fld id="{8F175D74-ED98-4489-9FB3-9363BDDBA762}" type="slidenum">
              <a:rPr lang="en-US" smtClean="0"/>
              <a:pPr>
                <a:defRPr/>
              </a:pPr>
              <a:t>11</a:t>
            </a:fld>
            <a:endParaRPr lang="en-US">
              <a:solidFill>
                <a:schemeClr val="bg1"/>
              </a:solidFill>
            </a:endParaRPr>
          </a:p>
        </p:txBody>
      </p:sp>
      <p:pic>
        <p:nvPicPr>
          <p:cNvPr id="1026" name="Picture 2">
            <a:extLst>
              <a:ext uri="{FF2B5EF4-FFF2-40B4-BE49-F238E27FC236}">
                <a16:creationId xmlns:a16="http://schemas.microsoft.com/office/drawing/2014/main" id="{3313EE7E-07A2-458A-982A-2362FFF1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139" y="1734853"/>
            <a:ext cx="5516395" cy="3677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01979A53-F93F-4A66-A153-94BAD6BE2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326982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11BA01-C740-437B-B375-B5843F2F37AE}"/>
              </a:ext>
            </a:extLst>
          </p:cNvPr>
          <p:cNvSpPr/>
          <p:nvPr/>
        </p:nvSpPr>
        <p:spPr>
          <a:xfrm>
            <a:off x="0" y="4876800"/>
            <a:ext cx="1371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2AFD2A-332A-D644-BBC5-19BD7CEBF45A}"/>
              </a:ext>
            </a:extLst>
          </p:cNvPr>
          <p:cNvSpPr>
            <a:spLocks noGrp="1"/>
          </p:cNvSpPr>
          <p:nvPr>
            <p:ph type="title"/>
          </p:nvPr>
        </p:nvSpPr>
        <p:spPr>
          <a:xfrm>
            <a:off x="508000" y="533400"/>
            <a:ext cx="9321800" cy="1143000"/>
          </a:xfrm>
        </p:spPr>
        <p:txBody>
          <a:bodyPr/>
          <a:lstStyle/>
          <a:p>
            <a:r>
              <a:rPr lang="en-US" dirty="0"/>
              <a:t>Daily Cleaning of Reusable Equipment and Cart Storge</a:t>
            </a:r>
          </a:p>
        </p:txBody>
      </p:sp>
      <p:sp>
        <p:nvSpPr>
          <p:cNvPr id="3" name="Content Placeholder 2">
            <a:extLst>
              <a:ext uri="{FF2B5EF4-FFF2-40B4-BE49-F238E27FC236}">
                <a16:creationId xmlns:a16="http://schemas.microsoft.com/office/drawing/2014/main" id="{5ED34767-0EAA-DF46-AF51-E4CBE751B117}"/>
              </a:ext>
            </a:extLst>
          </p:cNvPr>
          <p:cNvSpPr>
            <a:spLocks noGrp="1"/>
          </p:cNvSpPr>
          <p:nvPr>
            <p:ph idx="1"/>
          </p:nvPr>
        </p:nvSpPr>
        <p:spPr>
          <a:xfrm>
            <a:off x="762000" y="1663935"/>
            <a:ext cx="6009337" cy="3886200"/>
          </a:xfrm>
        </p:spPr>
        <p:txBody>
          <a:bodyPr/>
          <a:lstStyle/>
          <a:p>
            <a:pPr>
              <a:spcAft>
                <a:spcPts val="600"/>
              </a:spcAft>
              <a:buFont typeface="Arial" panose="020B0604020202020204" pitchFamily="34" charset="0"/>
              <a:buChar char="•"/>
            </a:pPr>
            <a:r>
              <a:rPr lang="en-US" sz="2800" dirty="0">
                <a:latin typeface="+mn-lt"/>
              </a:rPr>
              <a:t>Clean and disinfect reusable cleaning equipment (e.g., mop) after each use </a:t>
            </a:r>
          </a:p>
          <a:p>
            <a:pPr lvl="1">
              <a:spcAft>
                <a:spcPts val="600"/>
              </a:spcAft>
              <a:buFont typeface="Calibri" panose="020F0502020204030204" pitchFamily="34" charset="0"/>
              <a:buChar char="-"/>
            </a:pPr>
            <a:r>
              <a:rPr lang="en-US" sz="2800" dirty="0">
                <a:latin typeface="+mn-lt"/>
              </a:rPr>
              <a:t>Reduces bioburden</a:t>
            </a:r>
            <a:endParaRPr lang="en-US" sz="2800" dirty="0">
              <a:latin typeface="+mn-lt"/>
              <a:cs typeface="Calibri"/>
            </a:endParaRPr>
          </a:p>
          <a:p>
            <a:pPr lvl="1">
              <a:spcAft>
                <a:spcPts val="600"/>
              </a:spcAft>
              <a:buFont typeface="Calibri" panose="020F0502020204030204" pitchFamily="34" charset="0"/>
              <a:buChar char="-"/>
            </a:pPr>
            <a:r>
              <a:rPr lang="en-US" sz="2800" dirty="0">
                <a:latin typeface="+mn-lt"/>
              </a:rPr>
              <a:t>To avoid germ transmission</a:t>
            </a:r>
            <a:endParaRPr lang="en-US" sz="2800" dirty="0">
              <a:latin typeface="+mn-lt"/>
              <a:cs typeface="Calibri"/>
            </a:endParaRPr>
          </a:p>
          <a:p>
            <a:pPr lvl="1">
              <a:spcAft>
                <a:spcPts val="600"/>
              </a:spcAft>
              <a:buFont typeface="Calibri" panose="020F0502020204030204" pitchFamily="34" charset="0"/>
              <a:buChar char="-"/>
            </a:pPr>
            <a:r>
              <a:rPr lang="en-US" sz="2800" dirty="0">
                <a:latin typeface="+mn-lt"/>
              </a:rPr>
              <a:t>Should be done in a designated area </a:t>
            </a:r>
            <a:endParaRPr lang="en-US" sz="2800" dirty="0">
              <a:latin typeface="+mn-lt"/>
              <a:cs typeface="Calibri"/>
            </a:endParaRPr>
          </a:p>
          <a:p>
            <a:pPr>
              <a:spcAft>
                <a:spcPts val="600"/>
              </a:spcAft>
              <a:buFont typeface="Arial" panose="020B0604020202020204" pitchFamily="34" charset="0"/>
              <a:buChar char="•"/>
            </a:pPr>
            <a:r>
              <a:rPr lang="en-US" sz="2800" dirty="0">
                <a:latin typeface="+mn-lt"/>
              </a:rPr>
              <a:t>EVS manager should have access to assess EVS cart before use </a:t>
            </a:r>
            <a:endParaRPr lang="en-US" sz="2800" dirty="0">
              <a:latin typeface="+mn-lt"/>
              <a:cs typeface="Calibri"/>
            </a:endParaRPr>
          </a:p>
          <a:p>
            <a:pPr marL="0" indent="0">
              <a:spcAft>
                <a:spcPts val="600"/>
              </a:spcAft>
              <a:buNone/>
            </a:pPr>
            <a:endParaRPr lang="en-US" dirty="0"/>
          </a:p>
        </p:txBody>
      </p:sp>
      <p:sp>
        <p:nvSpPr>
          <p:cNvPr id="4" name="Slide Number Placeholder 3">
            <a:extLst>
              <a:ext uri="{FF2B5EF4-FFF2-40B4-BE49-F238E27FC236}">
                <a16:creationId xmlns:a16="http://schemas.microsoft.com/office/drawing/2014/main" id="{2E12CBD3-9581-A24B-8AB4-D33EFC7C549D}"/>
              </a:ext>
            </a:extLst>
          </p:cNvPr>
          <p:cNvSpPr>
            <a:spLocks noGrp="1"/>
          </p:cNvSpPr>
          <p:nvPr>
            <p:ph type="sldNum" sz="quarter" idx="14"/>
          </p:nvPr>
        </p:nvSpPr>
        <p:spPr/>
        <p:txBody>
          <a:bodyPr/>
          <a:lstStyle/>
          <a:p>
            <a:pPr>
              <a:defRPr/>
            </a:pPr>
            <a:fld id="{8F175D74-ED98-4489-9FB3-9363BDDBA762}" type="slidenum">
              <a:rPr lang="en-US" smtClean="0"/>
              <a:pPr>
                <a:defRPr/>
              </a:pPr>
              <a:t>12</a:t>
            </a:fld>
            <a:endParaRPr lang="en-US">
              <a:solidFill>
                <a:schemeClr val="bg1"/>
              </a:solidFill>
            </a:endParaRPr>
          </a:p>
        </p:txBody>
      </p:sp>
      <p:sp>
        <p:nvSpPr>
          <p:cNvPr id="5" name="Rectangle 4">
            <a:extLst>
              <a:ext uri="{FF2B5EF4-FFF2-40B4-BE49-F238E27FC236}">
                <a16:creationId xmlns:a16="http://schemas.microsoft.com/office/drawing/2014/main" id="{FE673B11-BA64-408F-A84C-367181603140}"/>
              </a:ext>
            </a:extLst>
          </p:cNvPr>
          <p:cNvSpPr/>
          <p:nvPr/>
        </p:nvSpPr>
        <p:spPr>
          <a:xfrm>
            <a:off x="8037405" y="5285761"/>
            <a:ext cx="4114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yellow, indoor, wall&#10;&#10;Description automatically generated">
            <a:extLst>
              <a:ext uri="{FF2B5EF4-FFF2-40B4-BE49-F238E27FC236}">
                <a16:creationId xmlns:a16="http://schemas.microsoft.com/office/drawing/2014/main" id="{DE1F2371-68EF-4AAC-99F2-22152CB3E8E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66506" y="1777867"/>
            <a:ext cx="4312694" cy="4546733"/>
          </a:xfrm>
          <a:prstGeom prst="rect">
            <a:avLst/>
          </a:prstGeom>
        </p:spPr>
      </p:pic>
    </p:spTree>
    <p:extLst>
      <p:ext uri="{BB962C8B-B14F-4D97-AF65-F5344CB8AC3E}">
        <p14:creationId xmlns:p14="http://schemas.microsoft.com/office/powerpoint/2010/main" val="583226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11BA01-C740-437B-B375-B5843F2F37AE}"/>
              </a:ext>
            </a:extLst>
          </p:cNvPr>
          <p:cNvSpPr/>
          <p:nvPr/>
        </p:nvSpPr>
        <p:spPr>
          <a:xfrm>
            <a:off x="0" y="4876800"/>
            <a:ext cx="1371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2AFD2A-332A-D644-BBC5-19BD7CEBF45A}"/>
              </a:ext>
            </a:extLst>
          </p:cNvPr>
          <p:cNvSpPr>
            <a:spLocks noGrp="1"/>
          </p:cNvSpPr>
          <p:nvPr>
            <p:ph type="title"/>
          </p:nvPr>
        </p:nvSpPr>
        <p:spPr>
          <a:xfrm>
            <a:off x="508000" y="533400"/>
            <a:ext cx="9321800" cy="1143000"/>
          </a:xfrm>
        </p:spPr>
        <p:txBody>
          <a:bodyPr/>
          <a:lstStyle/>
          <a:p>
            <a:r>
              <a:rPr lang="en-US" dirty="0"/>
              <a:t>Cleaning of Reusable Equipment and Cart Storage at the End of the Shift </a:t>
            </a:r>
          </a:p>
        </p:txBody>
      </p:sp>
      <p:sp>
        <p:nvSpPr>
          <p:cNvPr id="3" name="Content Placeholder 2">
            <a:extLst>
              <a:ext uri="{FF2B5EF4-FFF2-40B4-BE49-F238E27FC236}">
                <a16:creationId xmlns:a16="http://schemas.microsoft.com/office/drawing/2014/main" id="{5ED34767-0EAA-DF46-AF51-E4CBE751B117}"/>
              </a:ext>
            </a:extLst>
          </p:cNvPr>
          <p:cNvSpPr>
            <a:spLocks noGrp="1"/>
          </p:cNvSpPr>
          <p:nvPr>
            <p:ph idx="1"/>
          </p:nvPr>
        </p:nvSpPr>
        <p:spPr>
          <a:xfrm>
            <a:off x="762000" y="1663935"/>
            <a:ext cx="6214997" cy="4868012"/>
          </a:xfrm>
        </p:spPr>
        <p:txBody>
          <a:bodyPr/>
          <a:lstStyle/>
          <a:p>
            <a:pPr>
              <a:spcAft>
                <a:spcPts val="600"/>
              </a:spcAft>
              <a:buFont typeface="Arial" panose="020B0604020202020204" pitchFamily="34" charset="0"/>
              <a:buChar char="•"/>
            </a:pPr>
            <a:r>
              <a:rPr lang="en-US" sz="2800" dirty="0">
                <a:latin typeface="+mn-lt"/>
              </a:rPr>
              <a:t>Remove dirty mop heads and soiled microfiber cleaning cloths</a:t>
            </a:r>
            <a:endParaRPr lang="en-US" sz="2800" dirty="0">
              <a:latin typeface="+mn-lt"/>
              <a:cs typeface="Calibri"/>
            </a:endParaRPr>
          </a:p>
          <a:p>
            <a:pPr>
              <a:spcAft>
                <a:spcPts val="600"/>
              </a:spcAft>
              <a:buFont typeface="Arial" panose="020B0604020202020204" pitchFamily="34" charset="0"/>
              <a:buChar char="•"/>
            </a:pPr>
            <a:r>
              <a:rPr lang="en-US" sz="2800" dirty="0">
                <a:latin typeface="+mn-lt"/>
              </a:rPr>
              <a:t>Ensure cleaning follows manufacturer’s instructions </a:t>
            </a:r>
            <a:endParaRPr lang="en-US" sz="2800" dirty="0">
              <a:latin typeface="+mn-lt"/>
              <a:cs typeface="Calibri"/>
            </a:endParaRPr>
          </a:p>
          <a:p>
            <a:pPr>
              <a:spcAft>
                <a:spcPts val="600"/>
              </a:spcAft>
              <a:buFont typeface="Arial" panose="020B0604020202020204" pitchFamily="34" charset="0"/>
              <a:buChar char="•"/>
            </a:pPr>
            <a:r>
              <a:rPr lang="en-US" sz="2800" dirty="0">
                <a:latin typeface="+mn-lt"/>
              </a:rPr>
              <a:t>Follow your facility’s policy for cleaning EVS cart and closet</a:t>
            </a:r>
            <a:endParaRPr lang="en-US" sz="2800" dirty="0">
              <a:latin typeface="+mn-lt"/>
              <a:cs typeface="Calibri"/>
            </a:endParaRPr>
          </a:p>
          <a:p>
            <a:pPr marL="514350" indent="-457200">
              <a:spcAft>
                <a:spcPts val="600"/>
              </a:spcAft>
              <a:buFont typeface="Arial" panose="020B0604020202020204" pitchFamily="34" charset="0"/>
              <a:buChar char="•"/>
            </a:pPr>
            <a:endParaRPr lang="en-US" sz="2800" dirty="0">
              <a:latin typeface="+mn-lt"/>
            </a:endParaRPr>
          </a:p>
          <a:p>
            <a:pPr marL="0" indent="0">
              <a:spcAft>
                <a:spcPts val="600"/>
              </a:spcAft>
              <a:buNone/>
            </a:pPr>
            <a:endParaRPr lang="en-US" dirty="0"/>
          </a:p>
        </p:txBody>
      </p:sp>
      <p:sp>
        <p:nvSpPr>
          <p:cNvPr id="4" name="Slide Number Placeholder 3">
            <a:extLst>
              <a:ext uri="{FF2B5EF4-FFF2-40B4-BE49-F238E27FC236}">
                <a16:creationId xmlns:a16="http://schemas.microsoft.com/office/drawing/2014/main" id="{2E12CBD3-9581-A24B-8AB4-D33EFC7C549D}"/>
              </a:ext>
            </a:extLst>
          </p:cNvPr>
          <p:cNvSpPr>
            <a:spLocks noGrp="1"/>
          </p:cNvSpPr>
          <p:nvPr>
            <p:ph type="sldNum" sz="quarter" idx="14"/>
          </p:nvPr>
        </p:nvSpPr>
        <p:spPr/>
        <p:txBody>
          <a:bodyPr/>
          <a:lstStyle/>
          <a:p>
            <a:pPr>
              <a:defRPr/>
            </a:pPr>
            <a:fld id="{8F175D74-ED98-4489-9FB3-9363BDDBA762}" type="slidenum">
              <a:rPr lang="en-US" smtClean="0"/>
              <a:pPr>
                <a:defRPr/>
              </a:pPr>
              <a:t>13</a:t>
            </a:fld>
            <a:endParaRPr lang="en-US">
              <a:solidFill>
                <a:schemeClr val="bg1"/>
              </a:solidFill>
            </a:endParaRPr>
          </a:p>
        </p:txBody>
      </p:sp>
      <p:sp>
        <p:nvSpPr>
          <p:cNvPr id="5" name="Rectangle 4">
            <a:extLst>
              <a:ext uri="{FF2B5EF4-FFF2-40B4-BE49-F238E27FC236}">
                <a16:creationId xmlns:a16="http://schemas.microsoft.com/office/drawing/2014/main" id="{FE673B11-BA64-408F-A84C-367181603140}"/>
              </a:ext>
            </a:extLst>
          </p:cNvPr>
          <p:cNvSpPr/>
          <p:nvPr/>
        </p:nvSpPr>
        <p:spPr>
          <a:xfrm>
            <a:off x="8458199" y="5285761"/>
            <a:ext cx="3694005"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yellow, indoor, wall&#10;&#10;Description automatically generated">
            <a:extLst>
              <a:ext uri="{FF2B5EF4-FFF2-40B4-BE49-F238E27FC236}">
                <a16:creationId xmlns:a16="http://schemas.microsoft.com/office/drawing/2014/main" id="{DE1F2371-68EF-4AAC-99F2-22152CB3E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444" y="1242448"/>
            <a:ext cx="3505548" cy="5284328"/>
          </a:xfrm>
          <a:prstGeom prst="rect">
            <a:avLst/>
          </a:prstGeom>
        </p:spPr>
      </p:pic>
    </p:spTree>
    <p:extLst>
      <p:ext uri="{BB962C8B-B14F-4D97-AF65-F5344CB8AC3E}">
        <p14:creationId xmlns:p14="http://schemas.microsoft.com/office/powerpoint/2010/main" val="372124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11BA01-C740-437B-B375-B5843F2F37AE}"/>
              </a:ext>
            </a:extLst>
          </p:cNvPr>
          <p:cNvSpPr/>
          <p:nvPr/>
        </p:nvSpPr>
        <p:spPr>
          <a:xfrm>
            <a:off x="0" y="4876800"/>
            <a:ext cx="1371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2AFD2A-332A-D644-BBC5-19BD7CEBF45A}"/>
              </a:ext>
            </a:extLst>
          </p:cNvPr>
          <p:cNvSpPr>
            <a:spLocks noGrp="1"/>
          </p:cNvSpPr>
          <p:nvPr>
            <p:ph type="title"/>
          </p:nvPr>
        </p:nvSpPr>
        <p:spPr>
          <a:xfrm>
            <a:off x="508000" y="533400"/>
            <a:ext cx="9321800" cy="1143000"/>
          </a:xfrm>
        </p:spPr>
        <p:txBody>
          <a:bodyPr/>
          <a:lstStyle/>
          <a:p>
            <a:r>
              <a:rPr lang="en-US" dirty="0">
                <a:cs typeface="Calibri"/>
              </a:rPr>
              <a:t>Knowledge Check</a:t>
            </a:r>
          </a:p>
        </p:txBody>
      </p:sp>
      <p:sp>
        <p:nvSpPr>
          <p:cNvPr id="3" name="Content Placeholder 2">
            <a:extLst>
              <a:ext uri="{FF2B5EF4-FFF2-40B4-BE49-F238E27FC236}">
                <a16:creationId xmlns:a16="http://schemas.microsoft.com/office/drawing/2014/main" id="{5ED34767-0EAA-DF46-AF51-E4CBE751B117}"/>
              </a:ext>
            </a:extLst>
          </p:cNvPr>
          <p:cNvSpPr>
            <a:spLocks noGrp="1"/>
          </p:cNvSpPr>
          <p:nvPr>
            <p:ph idx="1"/>
          </p:nvPr>
        </p:nvSpPr>
        <p:spPr>
          <a:xfrm>
            <a:off x="762000" y="1677542"/>
            <a:ext cx="9322020" cy="3872593"/>
          </a:xfrm>
        </p:spPr>
        <p:txBody>
          <a:bodyPr/>
          <a:lstStyle/>
          <a:p>
            <a:pPr marL="0" indent="0" algn="ctr">
              <a:spcAft>
                <a:spcPts val="600"/>
              </a:spcAft>
              <a:buNone/>
            </a:pPr>
            <a:r>
              <a:rPr lang="en-US" sz="2800" b="1" i="1" dirty="0">
                <a:latin typeface="+mn-lt"/>
              </a:rPr>
              <a:t>Why do we clean and disinfect reusable cleaning equipment after each use?  Select all that apply.</a:t>
            </a:r>
            <a:endParaRPr lang="en-US" sz="2800" b="1" i="1" dirty="0">
              <a:latin typeface="+mn-lt"/>
              <a:cs typeface="Calibri"/>
            </a:endParaRPr>
          </a:p>
          <a:p>
            <a:pPr marL="971550" lvl="1" indent="-514350">
              <a:spcAft>
                <a:spcPts val="600"/>
              </a:spcAft>
              <a:buAutoNum type="alphaUcPeriod"/>
            </a:pPr>
            <a:r>
              <a:rPr lang="en-US" sz="2800" dirty="0">
                <a:latin typeface="+mn-lt"/>
              </a:rPr>
              <a:t>Reduces bioburden</a:t>
            </a:r>
            <a:endParaRPr lang="en-US" sz="2800" dirty="0">
              <a:latin typeface="+mn-lt"/>
              <a:cs typeface="Calibri"/>
            </a:endParaRPr>
          </a:p>
          <a:p>
            <a:pPr marL="971550" lvl="1" indent="-514350">
              <a:spcAft>
                <a:spcPts val="600"/>
              </a:spcAft>
              <a:buFont typeface="Arial" charset="0"/>
              <a:buAutoNum type="alphaUcPeriod"/>
            </a:pPr>
            <a:r>
              <a:rPr lang="en-US" sz="2800" dirty="0">
                <a:cs typeface="Calibri"/>
              </a:rPr>
              <a:t>To prevent spreading germs</a:t>
            </a:r>
            <a:endParaRPr lang="en-US" sz="2800" dirty="0">
              <a:latin typeface="+mn-lt"/>
              <a:cs typeface="Calibri"/>
            </a:endParaRPr>
          </a:p>
          <a:p>
            <a:pPr marL="971550" lvl="1" indent="-514350">
              <a:spcAft>
                <a:spcPts val="600"/>
              </a:spcAft>
              <a:buAutoNum type="alphaUcPeriod"/>
            </a:pPr>
            <a:r>
              <a:rPr lang="en-US" sz="2800" dirty="0">
                <a:latin typeface="+mn-lt"/>
                <a:cs typeface="Calibri"/>
              </a:rPr>
              <a:t>To keep a safe working environment</a:t>
            </a:r>
          </a:p>
          <a:p>
            <a:pPr marL="971550" lvl="1" indent="-514350">
              <a:spcAft>
                <a:spcPts val="600"/>
              </a:spcAft>
              <a:buAutoNum type="alphaUcPeriod"/>
            </a:pPr>
            <a:r>
              <a:rPr lang="en-US" sz="2800" dirty="0">
                <a:latin typeface="+mn-lt"/>
                <a:cs typeface="Calibri"/>
              </a:rPr>
              <a:t>To prevent germ growth</a:t>
            </a:r>
          </a:p>
          <a:p>
            <a:pPr marL="971550" lvl="1" indent="-514350">
              <a:spcAft>
                <a:spcPts val="600"/>
              </a:spcAft>
              <a:buAutoNum type="alphaUcPeriod"/>
            </a:pPr>
            <a:r>
              <a:rPr lang="en-US" sz="2800" dirty="0">
                <a:latin typeface="+mn-lt"/>
                <a:cs typeface="Calibri"/>
              </a:rPr>
              <a:t>All of the above</a:t>
            </a:r>
          </a:p>
          <a:p>
            <a:pPr lvl="1">
              <a:spcAft>
                <a:spcPts val="600"/>
              </a:spcAft>
              <a:buFont typeface="Calibri" panose="020F0502020204030204" pitchFamily="34" charset="0"/>
              <a:buChar char="-"/>
            </a:pPr>
            <a:endParaRPr lang="en-US" sz="2800" dirty="0">
              <a:latin typeface="+mn-lt"/>
              <a:cs typeface="Calibri"/>
            </a:endParaRPr>
          </a:p>
          <a:p>
            <a:pPr marL="0" indent="0">
              <a:spcAft>
                <a:spcPts val="600"/>
              </a:spcAft>
              <a:buNone/>
            </a:pPr>
            <a:endParaRPr lang="en-US" dirty="0">
              <a:latin typeface="+mn-lt"/>
              <a:cs typeface="Calibri"/>
            </a:endParaRPr>
          </a:p>
        </p:txBody>
      </p:sp>
      <p:sp>
        <p:nvSpPr>
          <p:cNvPr id="4" name="Slide Number Placeholder 3">
            <a:extLst>
              <a:ext uri="{FF2B5EF4-FFF2-40B4-BE49-F238E27FC236}">
                <a16:creationId xmlns:a16="http://schemas.microsoft.com/office/drawing/2014/main" id="{2E12CBD3-9581-A24B-8AB4-D33EFC7C549D}"/>
              </a:ext>
            </a:extLst>
          </p:cNvPr>
          <p:cNvSpPr>
            <a:spLocks noGrp="1"/>
          </p:cNvSpPr>
          <p:nvPr>
            <p:ph type="sldNum" sz="quarter" idx="14"/>
          </p:nvPr>
        </p:nvSpPr>
        <p:spPr/>
        <p:txBody>
          <a:bodyPr/>
          <a:lstStyle/>
          <a:p>
            <a:pPr>
              <a:defRPr/>
            </a:pPr>
            <a:fld id="{8F175D74-ED98-4489-9FB3-9363BDDBA762}" type="slidenum">
              <a:rPr lang="en-US" smtClean="0"/>
              <a:pPr>
                <a:defRPr/>
              </a:pPr>
              <a:t>14</a:t>
            </a:fld>
            <a:endParaRPr lang="en-US">
              <a:solidFill>
                <a:schemeClr val="bg1"/>
              </a:solidFill>
            </a:endParaRPr>
          </a:p>
        </p:txBody>
      </p:sp>
      <p:sp>
        <p:nvSpPr>
          <p:cNvPr id="5" name="Rectangle 4">
            <a:extLst>
              <a:ext uri="{FF2B5EF4-FFF2-40B4-BE49-F238E27FC236}">
                <a16:creationId xmlns:a16="http://schemas.microsoft.com/office/drawing/2014/main" id="{FE673B11-BA64-408F-A84C-367181603140}"/>
              </a:ext>
            </a:extLst>
          </p:cNvPr>
          <p:cNvSpPr/>
          <p:nvPr/>
        </p:nvSpPr>
        <p:spPr>
          <a:xfrm>
            <a:off x="8037405" y="5285761"/>
            <a:ext cx="4114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3E53F7D6-0637-4201-9F85-00DD50BEE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8881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11BA01-C740-437B-B375-B5843F2F37AE}"/>
              </a:ext>
            </a:extLst>
          </p:cNvPr>
          <p:cNvSpPr/>
          <p:nvPr/>
        </p:nvSpPr>
        <p:spPr>
          <a:xfrm>
            <a:off x="0" y="4876800"/>
            <a:ext cx="1371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2AFD2A-332A-D644-BBC5-19BD7CEBF45A}"/>
              </a:ext>
            </a:extLst>
          </p:cNvPr>
          <p:cNvSpPr>
            <a:spLocks noGrp="1"/>
          </p:cNvSpPr>
          <p:nvPr>
            <p:ph type="title"/>
          </p:nvPr>
        </p:nvSpPr>
        <p:spPr>
          <a:xfrm>
            <a:off x="508000" y="533400"/>
            <a:ext cx="9321800" cy="1143000"/>
          </a:xfrm>
        </p:spPr>
        <p:txBody>
          <a:bodyPr/>
          <a:lstStyle/>
          <a:p>
            <a:r>
              <a:rPr lang="en-US" dirty="0">
                <a:cs typeface="Calibri"/>
              </a:rPr>
              <a:t>Knowledge Check</a:t>
            </a:r>
          </a:p>
        </p:txBody>
      </p:sp>
      <p:sp>
        <p:nvSpPr>
          <p:cNvPr id="3" name="Content Placeholder 2">
            <a:extLst>
              <a:ext uri="{FF2B5EF4-FFF2-40B4-BE49-F238E27FC236}">
                <a16:creationId xmlns:a16="http://schemas.microsoft.com/office/drawing/2014/main" id="{5ED34767-0EAA-DF46-AF51-E4CBE751B117}"/>
              </a:ext>
            </a:extLst>
          </p:cNvPr>
          <p:cNvSpPr>
            <a:spLocks noGrp="1"/>
          </p:cNvSpPr>
          <p:nvPr>
            <p:ph idx="1"/>
          </p:nvPr>
        </p:nvSpPr>
        <p:spPr>
          <a:xfrm>
            <a:off x="762000" y="1677542"/>
            <a:ext cx="9322020" cy="3872593"/>
          </a:xfrm>
        </p:spPr>
        <p:txBody>
          <a:bodyPr/>
          <a:lstStyle/>
          <a:p>
            <a:pPr marL="0" indent="0" algn="ctr">
              <a:spcAft>
                <a:spcPts val="600"/>
              </a:spcAft>
              <a:buNone/>
            </a:pPr>
            <a:r>
              <a:rPr lang="en-US" sz="2800" b="1" i="1" dirty="0">
                <a:ea typeface="+mj-lt"/>
                <a:cs typeface="+mj-lt"/>
              </a:rPr>
              <a:t>Why do we clean and disinfect reusable cleaning equipment after each use?  Select all that apply.</a:t>
            </a:r>
            <a:endParaRPr lang="en-US" i="1" dirty="0">
              <a:cs typeface="Calibri"/>
            </a:endParaRPr>
          </a:p>
          <a:p>
            <a:pPr marL="971550" lvl="1" indent="-514350">
              <a:spcAft>
                <a:spcPts val="600"/>
              </a:spcAft>
              <a:buAutoNum type="alphaUcPeriod"/>
            </a:pPr>
            <a:r>
              <a:rPr lang="en-US" sz="2800" dirty="0">
                <a:latin typeface="Calibri"/>
                <a:cs typeface="Calibri"/>
              </a:rPr>
              <a:t>Reduces bioburden</a:t>
            </a:r>
          </a:p>
          <a:p>
            <a:pPr marL="971550" lvl="1" indent="-514350">
              <a:spcAft>
                <a:spcPts val="600"/>
              </a:spcAft>
              <a:buAutoNum type="alphaUcPeriod"/>
            </a:pPr>
            <a:r>
              <a:rPr lang="en-US" sz="2800" dirty="0">
                <a:latin typeface="Calibri"/>
                <a:cs typeface="Calibri"/>
              </a:rPr>
              <a:t>To prevent spreading germs</a:t>
            </a:r>
          </a:p>
          <a:p>
            <a:pPr marL="971550" lvl="1" indent="-514350">
              <a:spcAft>
                <a:spcPts val="600"/>
              </a:spcAft>
              <a:buAutoNum type="alphaUcPeriod"/>
            </a:pPr>
            <a:r>
              <a:rPr lang="en-US" sz="2800" dirty="0">
                <a:latin typeface="Calibri"/>
                <a:cs typeface="Calibri"/>
              </a:rPr>
              <a:t>To keep a safe working environment</a:t>
            </a:r>
          </a:p>
          <a:p>
            <a:pPr marL="971550" lvl="1" indent="-514350">
              <a:spcAft>
                <a:spcPts val="600"/>
              </a:spcAft>
              <a:buAutoNum type="alphaUcPeriod"/>
            </a:pPr>
            <a:r>
              <a:rPr lang="en-US" sz="2800" dirty="0">
                <a:latin typeface="Calibri"/>
                <a:cs typeface="Calibri"/>
              </a:rPr>
              <a:t>To prevent germ growth</a:t>
            </a:r>
          </a:p>
          <a:p>
            <a:pPr marL="971550" lvl="1" indent="-514350">
              <a:spcAft>
                <a:spcPts val="600"/>
              </a:spcAft>
              <a:buAutoNum type="alphaUcPeriod"/>
            </a:pPr>
            <a:r>
              <a:rPr lang="en-US" sz="2800" b="1" dirty="0">
                <a:highlight>
                  <a:srgbClr val="FFFF00"/>
                </a:highlight>
                <a:latin typeface="Calibri"/>
                <a:cs typeface="Calibri"/>
              </a:rPr>
              <a:t>All of the above</a:t>
            </a:r>
          </a:p>
          <a:p>
            <a:pPr lvl="1">
              <a:spcAft>
                <a:spcPts val="600"/>
              </a:spcAft>
              <a:buFont typeface="Calibri" panose="020F0502020204030204" pitchFamily="34" charset="0"/>
              <a:buChar char="-"/>
            </a:pPr>
            <a:endParaRPr lang="en-US" sz="2800" dirty="0">
              <a:latin typeface="+mn-lt"/>
              <a:cs typeface="Calibri"/>
            </a:endParaRPr>
          </a:p>
          <a:p>
            <a:pPr marL="0" indent="0">
              <a:spcAft>
                <a:spcPts val="600"/>
              </a:spcAft>
              <a:buNone/>
            </a:pPr>
            <a:endParaRPr lang="en-US" dirty="0">
              <a:latin typeface="+mn-lt"/>
              <a:cs typeface="Calibri"/>
            </a:endParaRPr>
          </a:p>
        </p:txBody>
      </p:sp>
      <p:sp>
        <p:nvSpPr>
          <p:cNvPr id="4" name="Slide Number Placeholder 3">
            <a:extLst>
              <a:ext uri="{FF2B5EF4-FFF2-40B4-BE49-F238E27FC236}">
                <a16:creationId xmlns:a16="http://schemas.microsoft.com/office/drawing/2014/main" id="{2E12CBD3-9581-A24B-8AB4-D33EFC7C549D}"/>
              </a:ext>
            </a:extLst>
          </p:cNvPr>
          <p:cNvSpPr>
            <a:spLocks noGrp="1"/>
          </p:cNvSpPr>
          <p:nvPr>
            <p:ph type="sldNum" sz="quarter" idx="14"/>
          </p:nvPr>
        </p:nvSpPr>
        <p:spPr/>
        <p:txBody>
          <a:bodyPr/>
          <a:lstStyle/>
          <a:p>
            <a:pPr>
              <a:defRPr/>
            </a:pPr>
            <a:fld id="{8F175D74-ED98-4489-9FB3-9363BDDBA762}" type="slidenum">
              <a:rPr lang="en-US" smtClean="0"/>
              <a:pPr>
                <a:defRPr/>
              </a:pPr>
              <a:t>15</a:t>
            </a:fld>
            <a:endParaRPr lang="en-US">
              <a:solidFill>
                <a:schemeClr val="bg1"/>
              </a:solidFill>
            </a:endParaRPr>
          </a:p>
        </p:txBody>
      </p:sp>
      <p:sp>
        <p:nvSpPr>
          <p:cNvPr id="5" name="Rectangle 4">
            <a:extLst>
              <a:ext uri="{FF2B5EF4-FFF2-40B4-BE49-F238E27FC236}">
                <a16:creationId xmlns:a16="http://schemas.microsoft.com/office/drawing/2014/main" id="{FE673B11-BA64-408F-A84C-367181603140}"/>
              </a:ext>
            </a:extLst>
          </p:cNvPr>
          <p:cNvSpPr/>
          <p:nvPr/>
        </p:nvSpPr>
        <p:spPr>
          <a:xfrm>
            <a:off x="8037405" y="5285761"/>
            <a:ext cx="4114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3E53F7D6-0637-4201-9F85-00DD50BEE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210393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7C499-5832-46E5-9DD3-515E8013F817}"/>
              </a:ext>
            </a:extLst>
          </p:cNvPr>
          <p:cNvSpPr>
            <a:spLocks noGrp="1"/>
          </p:cNvSpPr>
          <p:nvPr>
            <p:ph sz="half" idx="2"/>
          </p:nvPr>
        </p:nvSpPr>
        <p:spPr>
          <a:xfrm>
            <a:off x="609600" y="1741118"/>
            <a:ext cx="5712883" cy="4572000"/>
          </a:xfrm>
          <a:solidFill>
            <a:schemeClr val="bg1"/>
          </a:solidFill>
        </p:spPr>
        <p:txBody>
          <a:bodyPr/>
          <a:lstStyle/>
          <a:p>
            <a:pPr>
              <a:buClr>
                <a:srgbClr val="00B050"/>
              </a:buClr>
              <a:buFont typeface="Wingdings" panose="05000000000000000000" pitchFamily="2" charset="2"/>
              <a:buChar char="ü"/>
            </a:pPr>
            <a:r>
              <a:rPr lang="en-US" sz="2600" dirty="0"/>
              <a:t>Stock enough resident room supplies</a:t>
            </a:r>
          </a:p>
          <a:p>
            <a:pPr>
              <a:buClr>
                <a:srgbClr val="00B050"/>
              </a:buClr>
              <a:buFont typeface="Wingdings" panose="05000000000000000000" pitchFamily="2" charset="2"/>
              <a:buChar char="ü"/>
            </a:pPr>
            <a:r>
              <a:rPr lang="en-US" sz="2600" dirty="0"/>
              <a:t>Have access to ABHR </a:t>
            </a:r>
          </a:p>
          <a:p>
            <a:pPr>
              <a:buClr>
                <a:srgbClr val="00B050"/>
              </a:buClr>
              <a:buFont typeface="Wingdings" panose="05000000000000000000" pitchFamily="2" charset="2"/>
              <a:buChar char="ü"/>
            </a:pPr>
            <a:r>
              <a:rPr lang="en-US" sz="2600" dirty="0"/>
              <a:t>Stock enough microfiber cleaning cloths so they can be changed when soiled </a:t>
            </a:r>
          </a:p>
          <a:p>
            <a:pPr>
              <a:buClr>
                <a:srgbClr val="00B050"/>
              </a:buClr>
              <a:buFont typeface="Wingdings" panose="05000000000000000000" pitchFamily="2" charset="2"/>
              <a:buChar char="ü"/>
            </a:pPr>
            <a:r>
              <a:rPr lang="en-US" sz="2600" dirty="0"/>
              <a:t>Use buckets or bins for disinfectant solution</a:t>
            </a:r>
          </a:p>
          <a:p>
            <a:pPr>
              <a:buClr>
                <a:srgbClr val="00B050"/>
              </a:buClr>
              <a:buFont typeface="Wingdings" panose="05000000000000000000" pitchFamily="2" charset="2"/>
              <a:buChar char="ü"/>
            </a:pPr>
            <a:r>
              <a:rPr lang="en-US" sz="2600" dirty="0"/>
              <a:t>Use microfiber mops </a:t>
            </a:r>
          </a:p>
          <a:p>
            <a:pPr>
              <a:buClr>
                <a:srgbClr val="00B050"/>
              </a:buClr>
              <a:buFont typeface="Wingdings" panose="05000000000000000000" pitchFamily="2" charset="2"/>
              <a:buChar char="ü"/>
            </a:pPr>
            <a:r>
              <a:rPr lang="en-US" sz="2600" dirty="0"/>
              <a:t>Separate clean and soiled items</a:t>
            </a:r>
          </a:p>
          <a:p>
            <a:pPr>
              <a:buClr>
                <a:srgbClr val="00B050"/>
              </a:buClr>
              <a:buFont typeface="Wingdings" panose="05000000000000000000" pitchFamily="2" charset="2"/>
              <a:buChar char="ü"/>
            </a:pPr>
            <a:endParaRPr lang="en-US" sz="2600" dirty="0"/>
          </a:p>
          <a:p>
            <a:pPr marL="0" indent="0">
              <a:buClr>
                <a:srgbClr val="00B050"/>
              </a:buClr>
              <a:buNone/>
            </a:pPr>
            <a:endParaRPr lang="en-US" sz="2600" dirty="0"/>
          </a:p>
        </p:txBody>
      </p:sp>
      <p:sp>
        <p:nvSpPr>
          <p:cNvPr id="5" name="Content Placeholder 4">
            <a:extLst>
              <a:ext uri="{FF2B5EF4-FFF2-40B4-BE49-F238E27FC236}">
                <a16:creationId xmlns:a16="http://schemas.microsoft.com/office/drawing/2014/main" id="{8FF60F15-F420-46E4-ACE8-B3884DE484AB}"/>
              </a:ext>
            </a:extLst>
          </p:cNvPr>
          <p:cNvSpPr>
            <a:spLocks noGrp="1"/>
          </p:cNvSpPr>
          <p:nvPr>
            <p:ph sz="quarter" idx="4"/>
          </p:nvPr>
        </p:nvSpPr>
        <p:spPr>
          <a:xfrm>
            <a:off x="6195483" y="1750167"/>
            <a:ext cx="5767917" cy="3588590"/>
          </a:xfrm>
        </p:spPr>
        <p:txBody>
          <a:bodyPr/>
          <a:lstStyle/>
          <a:p>
            <a:pPr>
              <a:buClr>
                <a:srgbClr val="00B050"/>
              </a:buClr>
              <a:buFont typeface="Wingdings" panose="05000000000000000000" pitchFamily="2" charset="2"/>
              <a:buChar char="ü"/>
            </a:pPr>
            <a:r>
              <a:rPr lang="en-US" sz="2600" dirty="0"/>
              <a:t>Clean and disinfect reusable equipment</a:t>
            </a:r>
          </a:p>
          <a:p>
            <a:pPr>
              <a:buClr>
                <a:srgbClr val="00B050"/>
              </a:buClr>
              <a:buFont typeface="Wingdings" panose="05000000000000000000" pitchFamily="2" charset="2"/>
              <a:buChar char="ü"/>
            </a:pPr>
            <a:r>
              <a:rPr lang="en-US" sz="2600" dirty="0"/>
              <a:t>Clean high-touch surfaces at least once per shift </a:t>
            </a:r>
          </a:p>
          <a:p>
            <a:pPr>
              <a:buClr>
                <a:srgbClr val="00B050"/>
              </a:buClr>
              <a:buFont typeface="Wingdings" panose="05000000000000000000" pitchFamily="2" charset="2"/>
              <a:buChar char="ü"/>
            </a:pPr>
            <a:r>
              <a:rPr lang="en-US" sz="2600" dirty="0"/>
              <a:t>Keep a reference list of high-touch surfaces on your cart </a:t>
            </a:r>
          </a:p>
          <a:p>
            <a:pPr>
              <a:buClr>
                <a:srgbClr val="00B050"/>
              </a:buClr>
              <a:buFont typeface="Wingdings" panose="05000000000000000000" pitchFamily="2" charset="2"/>
              <a:buChar char="ü"/>
            </a:pPr>
            <a:r>
              <a:rPr lang="en-US" sz="2600" dirty="0"/>
              <a:t>Know the required contact/wet times for all disinfectants used</a:t>
            </a:r>
          </a:p>
          <a:p>
            <a:pPr>
              <a:buClr>
                <a:srgbClr val="00B050"/>
              </a:buClr>
              <a:buFont typeface="Wingdings" panose="05000000000000000000" pitchFamily="2" charset="2"/>
              <a:buChar char="ü"/>
            </a:pPr>
            <a:r>
              <a:rPr lang="en-US" sz="2600" dirty="0"/>
              <a:t>Have a lockable compartment</a:t>
            </a:r>
          </a:p>
          <a:p>
            <a:pPr>
              <a:buClr>
                <a:srgbClr val="00B050"/>
              </a:buClr>
              <a:buFont typeface="Wingdings" panose="05000000000000000000" pitchFamily="2" charset="2"/>
              <a:buChar char="ü"/>
            </a:pPr>
            <a:r>
              <a:rPr lang="en-US" sz="2600" dirty="0"/>
              <a:t>Store in a designated EVS area</a:t>
            </a:r>
          </a:p>
          <a:p>
            <a:pPr>
              <a:buClr>
                <a:srgbClr val="00B050"/>
              </a:buClr>
              <a:buFont typeface="Wingdings" panose="05000000000000000000" pitchFamily="2" charset="2"/>
              <a:buChar char="ü"/>
            </a:pPr>
            <a:endParaRPr lang="en-US" sz="2600" dirty="0"/>
          </a:p>
        </p:txBody>
      </p:sp>
      <p:sp>
        <p:nvSpPr>
          <p:cNvPr id="6" name="Slide Number Placeholder 5">
            <a:extLst>
              <a:ext uri="{FF2B5EF4-FFF2-40B4-BE49-F238E27FC236}">
                <a16:creationId xmlns:a16="http://schemas.microsoft.com/office/drawing/2014/main" id="{D8A03752-59FF-42FE-923D-CFBD9D325505}"/>
              </a:ext>
            </a:extLst>
          </p:cNvPr>
          <p:cNvSpPr>
            <a:spLocks noGrp="1"/>
          </p:cNvSpPr>
          <p:nvPr>
            <p:ph type="sldNum" sz="quarter" idx="14"/>
          </p:nvPr>
        </p:nvSpPr>
        <p:spPr/>
        <p:txBody>
          <a:bodyPr/>
          <a:lstStyle/>
          <a:p>
            <a:pPr>
              <a:defRPr/>
            </a:pPr>
            <a:fld id="{97263FB1-5F4E-49C0-818C-5AC8EE0282D4}" type="slidenum">
              <a:rPr lang="en-US" smtClean="0"/>
              <a:pPr>
                <a:defRPr/>
              </a:pPr>
              <a:t>16</a:t>
            </a:fld>
            <a:endParaRPr lang="en-US">
              <a:solidFill>
                <a:schemeClr val="bg1"/>
              </a:solidFill>
            </a:endParaRPr>
          </a:p>
        </p:txBody>
      </p:sp>
      <p:sp>
        <p:nvSpPr>
          <p:cNvPr id="7" name="Title 6">
            <a:extLst>
              <a:ext uri="{FF2B5EF4-FFF2-40B4-BE49-F238E27FC236}">
                <a16:creationId xmlns:a16="http://schemas.microsoft.com/office/drawing/2014/main" id="{B912EB2F-62B6-4E90-AF0E-196E80CA7537}"/>
              </a:ext>
            </a:extLst>
          </p:cNvPr>
          <p:cNvSpPr>
            <a:spLocks noGrp="1"/>
          </p:cNvSpPr>
          <p:nvPr>
            <p:ph type="title"/>
          </p:nvPr>
        </p:nvSpPr>
        <p:spPr>
          <a:xfrm>
            <a:off x="558800" y="702356"/>
            <a:ext cx="9855200" cy="1143000"/>
          </a:xfrm>
        </p:spPr>
        <p:txBody>
          <a:bodyPr/>
          <a:lstStyle/>
          <a:p>
            <a:r>
              <a:rPr lang="en-US" dirty="0"/>
              <a:t>Recommendations for Cleaning Carts</a:t>
            </a:r>
          </a:p>
        </p:txBody>
      </p:sp>
      <p:pic>
        <p:nvPicPr>
          <p:cNvPr id="8" name="Picture 7" descr="A picture containing text&#10;&#10;Description automatically generated">
            <a:extLst>
              <a:ext uri="{FF2B5EF4-FFF2-40B4-BE49-F238E27FC236}">
                <a16:creationId xmlns:a16="http://schemas.microsoft.com/office/drawing/2014/main" id="{CA67E1AF-050C-4596-9B50-F37EF0C2F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355908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7C499-5832-46E5-9DD3-515E8013F817}"/>
              </a:ext>
            </a:extLst>
          </p:cNvPr>
          <p:cNvSpPr>
            <a:spLocks noGrp="1"/>
          </p:cNvSpPr>
          <p:nvPr>
            <p:ph sz="half" idx="2"/>
          </p:nvPr>
        </p:nvSpPr>
        <p:spPr>
          <a:xfrm>
            <a:off x="603931" y="1793875"/>
            <a:ext cx="5386917" cy="3805259"/>
          </a:xfrm>
          <a:solidFill>
            <a:schemeClr val="bg1"/>
          </a:solidFill>
        </p:spPr>
        <p:txBody>
          <a:bodyPr/>
          <a:lstStyle/>
          <a:p>
            <a:pPr>
              <a:buClr>
                <a:srgbClr val="FF0000"/>
              </a:buClr>
              <a:buFont typeface="Calibri" panose="020F0502020204030204" pitchFamily="34" charset="0"/>
              <a:buChar char="X"/>
            </a:pPr>
            <a:r>
              <a:rPr lang="en-US" sz="2800" dirty="0"/>
              <a:t>Never mix different chemicals</a:t>
            </a:r>
          </a:p>
          <a:p>
            <a:pPr>
              <a:buClr>
                <a:srgbClr val="FF0000"/>
              </a:buClr>
              <a:buFont typeface="Calibri" panose="020F0502020204030204" pitchFamily="34" charset="0"/>
              <a:buChar char="X"/>
            </a:pPr>
            <a:r>
              <a:rPr lang="en-US" sz="2800" dirty="0"/>
              <a:t>Do not refill containers</a:t>
            </a:r>
          </a:p>
          <a:p>
            <a:pPr>
              <a:buClr>
                <a:srgbClr val="FF0000"/>
              </a:buClr>
              <a:buFont typeface="Calibri" panose="020F0502020204030204" pitchFamily="34" charset="0"/>
              <a:buChar char="X"/>
            </a:pPr>
            <a:r>
              <a:rPr lang="en-US" sz="2800" dirty="0"/>
              <a:t>Do not mix clean and soiled materials</a:t>
            </a:r>
          </a:p>
          <a:p>
            <a:pPr>
              <a:buClr>
                <a:srgbClr val="FF0000"/>
              </a:buClr>
              <a:buFont typeface="Calibri" panose="020F0502020204030204" pitchFamily="34" charset="0"/>
              <a:buChar char="X"/>
            </a:pPr>
            <a:r>
              <a:rPr lang="en-US" sz="2800" dirty="0"/>
              <a:t>Do not use the same cloth for two different resident bedspaces</a:t>
            </a:r>
          </a:p>
          <a:p>
            <a:pPr>
              <a:buClr>
                <a:srgbClr val="FF0000"/>
              </a:buClr>
              <a:buFont typeface="Calibri" panose="020F0502020204030204" pitchFamily="34" charset="0"/>
              <a:buChar char="X"/>
            </a:pPr>
            <a:r>
              <a:rPr lang="en-US" sz="2800" dirty="0"/>
              <a:t>Do not use a dirty cloth on a clean area</a:t>
            </a:r>
          </a:p>
          <a:p>
            <a:pPr>
              <a:buClr>
                <a:srgbClr val="FF0000"/>
              </a:buClr>
              <a:buFont typeface="Calibri" panose="020F0502020204030204" pitchFamily="34" charset="0"/>
              <a:buChar char="X"/>
            </a:pPr>
            <a:endParaRPr lang="en-US" sz="2800" dirty="0"/>
          </a:p>
          <a:p>
            <a:pPr marL="0" indent="0">
              <a:buNone/>
            </a:pPr>
            <a:r>
              <a:rPr lang="en-US" sz="2800" dirty="0"/>
              <a:t> </a:t>
            </a:r>
          </a:p>
          <a:p>
            <a:pPr marL="0" indent="0">
              <a:buNone/>
            </a:pPr>
            <a:endParaRPr lang="en-US" sz="2800" dirty="0"/>
          </a:p>
        </p:txBody>
      </p:sp>
      <p:sp>
        <p:nvSpPr>
          <p:cNvPr id="9" name="Content Placeholder 8">
            <a:extLst>
              <a:ext uri="{FF2B5EF4-FFF2-40B4-BE49-F238E27FC236}">
                <a16:creationId xmlns:a16="http://schemas.microsoft.com/office/drawing/2014/main" id="{1F254C7F-A5FF-407E-BB2B-2BB1D949DDA3}"/>
              </a:ext>
            </a:extLst>
          </p:cNvPr>
          <p:cNvSpPr>
            <a:spLocks noGrp="1"/>
          </p:cNvSpPr>
          <p:nvPr>
            <p:ph sz="quarter" idx="4"/>
          </p:nvPr>
        </p:nvSpPr>
        <p:spPr>
          <a:xfrm>
            <a:off x="6173636" y="1789112"/>
            <a:ext cx="5561164" cy="2549525"/>
          </a:xfrm>
          <a:solidFill>
            <a:schemeClr val="bg1"/>
          </a:solidFill>
        </p:spPr>
        <p:txBody>
          <a:bodyPr/>
          <a:lstStyle/>
          <a:p>
            <a:pPr>
              <a:buClr>
                <a:srgbClr val="FF0000"/>
              </a:buClr>
              <a:buFont typeface="Calibri" panose="020F0502020204030204" pitchFamily="34" charset="0"/>
              <a:buChar char="X"/>
            </a:pPr>
            <a:r>
              <a:rPr lang="en-US" sz="2800" dirty="0"/>
              <a:t>Never store personal items, food, or beverages on cart or in EVS closet</a:t>
            </a:r>
          </a:p>
          <a:p>
            <a:pPr>
              <a:buClr>
                <a:srgbClr val="FF0000"/>
              </a:buClr>
              <a:buFont typeface="Calibri" panose="020F0502020204030204" pitchFamily="34" charset="0"/>
              <a:buChar char="X"/>
            </a:pPr>
            <a:r>
              <a:rPr lang="en-US" sz="2800" dirty="0"/>
              <a:t>Do not use spray bottles </a:t>
            </a:r>
          </a:p>
          <a:p>
            <a:pPr>
              <a:buClr>
                <a:srgbClr val="FF0000"/>
              </a:buClr>
              <a:buFont typeface="Calibri" panose="020F0502020204030204" pitchFamily="34" charset="0"/>
              <a:buChar char="X"/>
            </a:pPr>
            <a:r>
              <a:rPr lang="en-US" sz="2800" dirty="0"/>
              <a:t>Never leave cart unattended </a:t>
            </a:r>
          </a:p>
          <a:p>
            <a:pPr marL="0" indent="0">
              <a:buNone/>
            </a:pPr>
            <a:endParaRPr lang="en-US" sz="2800" dirty="0"/>
          </a:p>
        </p:txBody>
      </p:sp>
      <p:sp>
        <p:nvSpPr>
          <p:cNvPr id="6" name="Slide Number Placeholder 5">
            <a:extLst>
              <a:ext uri="{FF2B5EF4-FFF2-40B4-BE49-F238E27FC236}">
                <a16:creationId xmlns:a16="http://schemas.microsoft.com/office/drawing/2014/main" id="{D8A03752-59FF-42FE-923D-CFBD9D325505}"/>
              </a:ext>
            </a:extLst>
          </p:cNvPr>
          <p:cNvSpPr>
            <a:spLocks noGrp="1"/>
          </p:cNvSpPr>
          <p:nvPr>
            <p:ph type="sldNum" sz="quarter" idx="14"/>
          </p:nvPr>
        </p:nvSpPr>
        <p:spPr/>
        <p:txBody>
          <a:bodyPr/>
          <a:lstStyle/>
          <a:p>
            <a:pPr>
              <a:defRPr/>
            </a:pPr>
            <a:fld id="{97263FB1-5F4E-49C0-818C-5AC8EE0282D4}" type="slidenum">
              <a:rPr lang="en-US" smtClean="0"/>
              <a:pPr>
                <a:defRPr/>
              </a:pPr>
              <a:t>17</a:t>
            </a:fld>
            <a:endParaRPr lang="en-US">
              <a:solidFill>
                <a:schemeClr val="bg1"/>
              </a:solidFill>
            </a:endParaRPr>
          </a:p>
        </p:txBody>
      </p:sp>
      <p:sp>
        <p:nvSpPr>
          <p:cNvPr id="12" name="Rectangle 11">
            <a:extLst>
              <a:ext uri="{FF2B5EF4-FFF2-40B4-BE49-F238E27FC236}">
                <a16:creationId xmlns:a16="http://schemas.microsoft.com/office/drawing/2014/main" id="{6558F5D6-4D62-4909-9CC6-14C6E0A5F664}"/>
              </a:ext>
            </a:extLst>
          </p:cNvPr>
          <p:cNvSpPr/>
          <p:nvPr/>
        </p:nvSpPr>
        <p:spPr>
          <a:xfrm>
            <a:off x="8194964" y="5444988"/>
            <a:ext cx="3962400" cy="1413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6">
            <a:extLst>
              <a:ext uri="{FF2B5EF4-FFF2-40B4-BE49-F238E27FC236}">
                <a16:creationId xmlns:a16="http://schemas.microsoft.com/office/drawing/2014/main" id="{2EABAA4F-3F85-4A4F-9C3B-DDD7700B41D2}"/>
              </a:ext>
            </a:extLst>
          </p:cNvPr>
          <p:cNvSpPr txBox="1">
            <a:spLocks/>
          </p:cNvSpPr>
          <p:nvPr/>
        </p:nvSpPr>
        <p:spPr bwMode="auto">
          <a:xfrm>
            <a:off x="558800" y="702356"/>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dirty="0"/>
              <a:t>Practices to Avoid with Cleaning Carts </a:t>
            </a:r>
          </a:p>
        </p:txBody>
      </p:sp>
      <p:pic>
        <p:nvPicPr>
          <p:cNvPr id="7" name="Picture 6" descr="A picture containing text&#10;&#10;Description automatically generated">
            <a:extLst>
              <a:ext uri="{FF2B5EF4-FFF2-40B4-BE49-F238E27FC236}">
                <a16:creationId xmlns:a16="http://schemas.microsoft.com/office/drawing/2014/main" id="{C4F37414-4CC2-4902-A9DA-765AA8E72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3255534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CB847A-F7C1-4692-B4C8-9EEF67469231}"/>
              </a:ext>
            </a:extLst>
          </p:cNvPr>
          <p:cNvSpPr>
            <a:spLocks noGrp="1"/>
          </p:cNvSpPr>
          <p:nvPr>
            <p:ph type="title"/>
          </p:nvPr>
        </p:nvSpPr>
        <p:spPr/>
        <p:txBody>
          <a:bodyPr/>
          <a:lstStyle/>
          <a:p>
            <a:r>
              <a:rPr lang="en-US" dirty="0"/>
              <a:t>Summary</a:t>
            </a:r>
          </a:p>
        </p:txBody>
      </p:sp>
      <p:sp>
        <p:nvSpPr>
          <p:cNvPr id="2" name="Text Placeholder 1">
            <a:extLst>
              <a:ext uri="{FF2B5EF4-FFF2-40B4-BE49-F238E27FC236}">
                <a16:creationId xmlns:a16="http://schemas.microsoft.com/office/drawing/2014/main" id="{1D10835D-D3F5-464A-9991-D05018199225}"/>
              </a:ext>
            </a:extLst>
          </p:cNvPr>
          <p:cNvSpPr>
            <a:spLocks noGrp="1"/>
          </p:cNvSpPr>
          <p:nvPr>
            <p:ph idx="1"/>
          </p:nvPr>
        </p:nvSpPr>
        <p:spPr>
          <a:solidFill>
            <a:schemeClr val="bg1"/>
          </a:solidFill>
        </p:spPr>
        <p:txBody>
          <a:bodyPr/>
          <a:lstStyle/>
          <a:p>
            <a:pPr>
              <a:spcAft>
                <a:spcPts val="600"/>
              </a:spcAft>
              <a:buFont typeface="Arial" panose="020B0604020202020204" pitchFamily="34" charset="0"/>
              <a:buChar char="•"/>
            </a:pPr>
            <a:r>
              <a:rPr lang="en-US" sz="2800" dirty="0"/>
              <a:t>It is essential for EVS staff to have training on and demonstrate competency in using products on a cleaning cart to ensure safety and success of use</a:t>
            </a:r>
            <a:endParaRPr lang="en-US" sz="2800" dirty="0">
              <a:cs typeface="Calibri"/>
            </a:endParaRPr>
          </a:p>
          <a:p>
            <a:pPr>
              <a:spcAft>
                <a:spcPts val="600"/>
              </a:spcAft>
              <a:buFont typeface="Arial" panose="020B0604020202020204" pitchFamily="34" charset="0"/>
              <a:buChar char="•"/>
            </a:pPr>
            <a:r>
              <a:rPr lang="en-US" sz="2800" dirty="0"/>
              <a:t>A standardized cart set up can streamline cleaning and disinfection processes and reduce cross-contamination </a:t>
            </a:r>
          </a:p>
          <a:p>
            <a:pPr>
              <a:spcAft>
                <a:spcPts val="600"/>
              </a:spcAft>
              <a:buFont typeface="Arial" panose="020B0604020202020204" pitchFamily="34" charset="0"/>
              <a:buChar char="•"/>
            </a:pPr>
            <a:r>
              <a:rPr lang="en-US" sz="2800" dirty="0"/>
              <a:t>High-touch surfaces and cleaning equipment should be cleaned regularly (e.g., daily)</a:t>
            </a:r>
            <a:endParaRPr lang="en-US" sz="2800" dirty="0">
              <a:cs typeface="Calibri"/>
            </a:endParaRPr>
          </a:p>
        </p:txBody>
      </p:sp>
      <p:sp>
        <p:nvSpPr>
          <p:cNvPr id="6" name="Slide Number Placeholder 5">
            <a:extLst>
              <a:ext uri="{FF2B5EF4-FFF2-40B4-BE49-F238E27FC236}">
                <a16:creationId xmlns:a16="http://schemas.microsoft.com/office/drawing/2014/main" id="{4D2EFDE3-3E4D-49AD-A0B0-9BEF57815C60}"/>
              </a:ext>
            </a:extLst>
          </p:cNvPr>
          <p:cNvSpPr>
            <a:spLocks noGrp="1"/>
          </p:cNvSpPr>
          <p:nvPr>
            <p:ph type="sldNum" sz="quarter" idx="14"/>
          </p:nvPr>
        </p:nvSpPr>
        <p:spPr/>
        <p:txBody>
          <a:bodyPr/>
          <a:lstStyle/>
          <a:p>
            <a:pPr>
              <a:defRPr/>
            </a:pPr>
            <a:fld id="{97263FB1-5F4E-49C0-818C-5AC8EE0282D4}" type="slidenum">
              <a:rPr lang="en-US" smtClean="0"/>
              <a:pPr>
                <a:defRPr/>
              </a:pPr>
              <a:t>18</a:t>
            </a:fld>
            <a:endParaRPr lang="en-US">
              <a:solidFill>
                <a:schemeClr val="bg1"/>
              </a:solidFill>
            </a:endParaRPr>
          </a:p>
        </p:txBody>
      </p:sp>
      <p:pic>
        <p:nvPicPr>
          <p:cNvPr id="9" name="Picture 8" descr="A picture containing text&#10;&#10;Description automatically generated">
            <a:extLst>
              <a:ext uri="{FF2B5EF4-FFF2-40B4-BE49-F238E27FC236}">
                <a16:creationId xmlns:a16="http://schemas.microsoft.com/office/drawing/2014/main" id="{9633ED1E-112E-4BA4-B06C-F7459448C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152334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F0C35C-BC4F-4E6F-80D2-5007277E1B01}"/>
              </a:ext>
            </a:extLst>
          </p:cNvPr>
          <p:cNvSpPr/>
          <p:nvPr/>
        </p:nvSpPr>
        <p:spPr>
          <a:xfrm>
            <a:off x="0" y="4876800"/>
            <a:ext cx="1342304" cy="744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a:xfrm>
            <a:off x="381000" y="584200"/>
            <a:ext cx="9855200" cy="1143000"/>
          </a:xfrm>
        </p:spPr>
        <p:txBody>
          <a:bodyPr/>
          <a:lstStyle/>
          <a:p>
            <a:r>
              <a:rPr lang="en-US" dirty="0"/>
              <a:t>References</a:t>
            </a:r>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14"/>
          </p:nvPr>
        </p:nvSpPr>
        <p:spPr/>
        <p:txBody>
          <a:bodyPr/>
          <a:lstStyle/>
          <a:p>
            <a:pPr>
              <a:defRPr/>
            </a:pPr>
            <a:fld id="{8F175D74-ED98-4489-9FB3-9363BDDBA762}" type="slidenum">
              <a:rPr lang="en-US" smtClean="0"/>
              <a:pPr>
                <a:defRPr/>
              </a:pPr>
              <a:t>19</a:t>
            </a:fld>
            <a:endParaRPr lang="en-US">
              <a:solidFill>
                <a:schemeClr val="bg1"/>
              </a:solidFill>
            </a:endParaRPr>
          </a:p>
        </p:txBody>
      </p:sp>
      <p:sp>
        <p:nvSpPr>
          <p:cNvPr id="7" name="Content Placeholder 2">
            <a:extLst>
              <a:ext uri="{FF2B5EF4-FFF2-40B4-BE49-F238E27FC236}">
                <a16:creationId xmlns:a16="http://schemas.microsoft.com/office/drawing/2014/main" id="{FB4FDE07-B632-41B3-9A9E-4C62763E78D4}"/>
              </a:ext>
            </a:extLst>
          </p:cNvPr>
          <p:cNvSpPr>
            <a:spLocks noGrp="1"/>
          </p:cNvSpPr>
          <p:nvPr>
            <p:ph idx="1"/>
          </p:nvPr>
        </p:nvSpPr>
        <p:spPr>
          <a:xfrm>
            <a:off x="1011303" y="1548008"/>
            <a:ext cx="10161914" cy="4724400"/>
          </a:xfrm>
        </p:spPr>
        <p:txBody>
          <a:bodyPr/>
          <a:lstStyle/>
          <a:p>
            <a:pPr marL="457200" indent="-457200">
              <a:spcAft>
                <a:spcPts val="0"/>
              </a:spcAft>
              <a:buFont typeface="+mj-lt"/>
              <a:buAutoNum type="arabicPeriod"/>
            </a:pPr>
            <a:r>
              <a:rPr lang="en-US" sz="2400" b="0" dirty="0">
                <a:hlinkClick r:id="rId3"/>
              </a:rPr>
              <a:t>Cleaning and Disinfection Strategies for Non-Critical Surfaces and Equipment, CDC (PDF)</a:t>
            </a:r>
            <a:r>
              <a:rPr lang="en-US" dirty="0">
                <a:cs typeface="Calibri"/>
              </a:rPr>
              <a:t>                                             </a:t>
            </a:r>
            <a:r>
              <a:rPr lang="en-US" sz="2400" dirty="0"/>
              <a:t>(www</a:t>
            </a:r>
            <a:r>
              <a:rPr lang="en-US" sz="2400" b="0" dirty="0"/>
              <a:t>.cdc.gov/infectioncontrol/pdf/strive/EC102-508.pdf)</a:t>
            </a:r>
            <a:endParaRPr lang="en-US" sz="2400" dirty="0">
              <a:cs typeface="Calibri"/>
            </a:endParaRPr>
          </a:p>
          <a:p>
            <a:pPr marL="457200" indent="-457200">
              <a:spcAft>
                <a:spcPts val="300"/>
              </a:spcAft>
              <a:buFont typeface="+mj-lt"/>
              <a:buAutoNum type="arabicPeriod"/>
            </a:pPr>
            <a:r>
              <a:rPr lang="en-US" sz="2400" b="0" dirty="0">
                <a:hlinkClick r:id="rId4"/>
              </a:rPr>
              <a:t>Disinfection and Sterilization, Centers for Disease Control (CDC) </a:t>
            </a:r>
            <a:r>
              <a:rPr lang="en-US" sz="2400" b="0" dirty="0"/>
              <a:t>(www.cdc.gov/infectioncontrol/guidelines/disinfection/index.html)</a:t>
            </a:r>
            <a:endParaRPr lang="en-US" sz="2400" dirty="0"/>
          </a:p>
          <a:p>
            <a:pPr marL="457200" indent="-457200">
              <a:buFont typeface="+mj-lt"/>
              <a:buAutoNum type="arabicPeriod"/>
            </a:pPr>
            <a:r>
              <a:rPr lang="en-US" sz="2400" dirty="0">
                <a:hlinkClick r:id="rId5"/>
              </a:rPr>
              <a:t>Environmental Cleaning, Healthcare-Associated Infections Program, California Department of Public Health (CDPH) </a:t>
            </a:r>
            <a:r>
              <a:rPr lang="en-US" sz="2400" dirty="0"/>
              <a:t>(www.cdph.ca.gov/Programs/CHCQ/HAI/Pages/EnvironmentalCleaning.aspx)</a:t>
            </a:r>
            <a:endParaRPr lang="en-US" sz="2400" dirty="0">
              <a:cs typeface="Calibri"/>
            </a:endParaRPr>
          </a:p>
          <a:p>
            <a:pPr marL="457200" indent="-457200">
              <a:buFont typeface="+mj-lt"/>
              <a:buAutoNum type="arabicPeriod"/>
            </a:pPr>
            <a:r>
              <a:rPr lang="en-US" sz="2400" i="0" dirty="0">
                <a:solidFill>
                  <a:srgbClr val="0F0F0F"/>
                </a:solidFill>
                <a:effectLst/>
                <a:hlinkClick r:id="rId6"/>
              </a:rPr>
              <a:t>Environmental Cleaning in Healthcare Part 1: Set up the Cleaning Cart, Nebraska Infection Control Assessment and Promotion Program (ICAP) and Nebraska Antimicrobial Stewardship Assessment and Promotion Program (ASAP) (Video)</a:t>
            </a:r>
            <a:r>
              <a:rPr lang="en-US" sz="2400" i="0" dirty="0">
                <a:solidFill>
                  <a:srgbClr val="0F0F0F"/>
                </a:solidFill>
                <a:effectLst/>
                <a:cs typeface="Calibri"/>
              </a:rPr>
              <a:t>                                          </a:t>
            </a:r>
            <a:r>
              <a:rPr lang="en-US" sz="2400" dirty="0">
                <a:cs typeface="Calibri"/>
              </a:rPr>
              <a:t>(www.youtube.com/watch?v=_O4B0Nmfr40)</a:t>
            </a:r>
          </a:p>
        </p:txBody>
      </p:sp>
      <p:pic>
        <p:nvPicPr>
          <p:cNvPr id="3" name="Picture 2" descr="A picture containing text&#10;&#10;Description automatically generated">
            <a:extLst>
              <a:ext uri="{FF2B5EF4-FFF2-40B4-BE49-F238E27FC236}">
                <a16:creationId xmlns:a16="http://schemas.microsoft.com/office/drawing/2014/main" id="{E6CBFED8-CDAC-5304-9CA2-BD9F1AFB18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45248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861D-B33C-41E8-AE1F-CD6DE268F1F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608DA95-7AFE-46A0-B7B6-7C47B209A242}"/>
              </a:ext>
            </a:extLst>
          </p:cNvPr>
          <p:cNvSpPr>
            <a:spLocks noGrp="1"/>
          </p:cNvSpPr>
          <p:nvPr>
            <p:ph idx="1"/>
          </p:nvPr>
        </p:nvSpPr>
        <p:spPr>
          <a:xfrm>
            <a:off x="1016000" y="1752600"/>
            <a:ext cx="10490200" cy="3810000"/>
          </a:xfrm>
        </p:spPr>
        <p:txBody>
          <a:bodyPr/>
          <a:lstStyle/>
          <a:p>
            <a:pPr>
              <a:spcAft>
                <a:spcPts val="600"/>
              </a:spcAft>
              <a:buFont typeface="Arial" panose="020B0604020202020204" pitchFamily="34" charset="0"/>
              <a:buChar char="•"/>
            </a:pPr>
            <a:r>
              <a:rPr lang="en-US" sz="2800" dirty="0"/>
              <a:t>List high-touch surfaces at your facility</a:t>
            </a:r>
            <a:endParaRPr lang="en-US" sz="2800" dirty="0">
              <a:highlight>
                <a:srgbClr val="FFFF00"/>
              </a:highlight>
              <a:cs typeface="Calibri"/>
            </a:endParaRPr>
          </a:p>
          <a:p>
            <a:pPr>
              <a:spcAft>
                <a:spcPts val="600"/>
              </a:spcAft>
              <a:buFont typeface="Arial" panose="020B0604020202020204" pitchFamily="34" charset="0"/>
              <a:buChar char="•"/>
            </a:pPr>
            <a:r>
              <a:rPr lang="en-US" sz="2800" dirty="0"/>
              <a:t>Identify the cleaning supplies and equipment used at your facility</a:t>
            </a:r>
            <a:endParaRPr lang="en-US" sz="2800" dirty="0">
              <a:cs typeface="Calibri"/>
            </a:endParaRPr>
          </a:p>
          <a:p>
            <a:pPr>
              <a:spcAft>
                <a:spcPts val="600"/>
              </a:spcAft>
              <a:buFont typeface="Arial" panose="020B0604020202020204" pitchFamily="34" charset="0"/>
              <a:buChar char="•"/>
            </a:pPr>
            <a:r>
              <a:rPr lang="en-US" sz="2800" dirty="0"/>
              <a:t>Discuss how to set up a cleaning cart </a:t>
            </a:r>
            <a:endParaRPr lang="en-US" sz="2800" dirty="0">
              <a:cs typeface="Calibri"/>
            </a:endParaRPr>
          </a:p>
          <a:p>
            <a:pPr>
              <a:spcAft>
                <a:spcPts val="600"/>
              </a:spcAft>
              <a:buFont typeface="Arial" panose="020B0604020202020204" pitchFamily="34" charset="0"/>
              <a:buChar char="•"/>
            </a:pPr>
            <a:r>
              <a:rPr lang="en-US" sz="2800" dirty="0"/>
              <a:t>Demonstrate how to clean and disinfect equipment after use</a:t>
            </a:r>
            <a:endParaRPr lang="en-US" sz="2800" dirty="0">
              <a:cs typeface="Calibri"/>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915F258-B4D9-4766-ABBF-CB09F8F005B2}"/>
              </a:ext>
            </a:extLst>
          </p:cNvPr>
          <p:cNvSpPr>
            <a:spLocks noGrp="1"/>
          </p:cNvSpPr>
          <p:nvPr>
            <p:ph type="sldNum" sz="quarter" idx="14"/>
          </p:nvPr>
        </p:nvSpPr>
        <p:spPr/>
        <p:txBody>
          <a:bodyPr/>
          <a:lstStyle/>
          <a:p>
            <a:pPr>
              <a:defRPr/>
            </a:pPr>
            <a:fld id="{8F175D74-ED98-4489-9FB3-9363BDDBA762}" type="slidenum">
              <a:rPr lang="en-US" smtClean="0"/>
              <a:pPr>
                <a:defRPr/>
              </a:pPr>
              <a:t>2</a:t>
            </a:fld>
            <a:endParaRPr lang="en-US">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E8A5C858-BED7-457E-8EB2-3E7268A91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349060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F0C35C-BC4F-4E6F-80D2-5007277E1B01}"/>
              </a:ext>
            </a:extLst>
          </p:cNvPr>
          <p:cNvSpPr/>
          <p:nvPr/>
        </p:nvSpPr>
        <p:spPr>
          <a:xfrm>
            <a:off x="0" y="4876800"/>
            <a:ext cx="1342304" cy="744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a:xfrm>
            <a:off x="381000" y="584200"/>
            <a:ext cx="9855200" cy="1143000"/>
          </a:xfrm>
        </p:spPr>
        <p:txBody>
          <a:bodyPr/>
          <a:lstStyle/>
          <a:p>
            <a:r>
              <a:rPr lang="en-US" dirty="0"/>
              <a:t>References</a:t>
            </a:r>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14"/>
          </p:nvPr>
        </p:nvSpPr>
        <p:spPr/>
        <p:txBody>
          <a:bodyPr/>
          <a:lstStyle/>
          <a:p>
            <a:pPr>
              <a:defRPr/>
            </a:pPr>
            <a:fld id="{8F175D74-ED98-4489-9FB3-9363BDDBA762}" type="slidenum">
              <a:rPr lang="en-US" smtClean="0"/>
              <a:pPr>
                <a:defRPr/>
              </a:pPr>
              <a:t>20</a:t>
            </a:fld>
            <a:endParaRPr lang="en-US">
              <a:solidFill>
                <a:schemeClr val="bg1"/>
              </a:solidFill>
            </a:endParaRPr>
          </a:p>
        </p:txBody>
      </p:sp>
      <p:sp>
        <p:nvSpPr>
          <p:cNvPr id="7" name="Content Placeholder 2">
            <a:extLst>
              <a:ext uri="{FF2B5EF4-FFF2-40B4-BE49-F238E27FC236}">
                <a16:creationId xmlns:a16="http://schemas.microsoft.com/office/drawing/2014/main" id="{FB4FDE07-B632-41B3-9A9E-4C62763E78D4}"/>
              </a:ext>
            </a:extLst>
          </p:cNvPr>
          <p:cNvSpPr>
            <a:spLocks noGrp="1"/>
          </p:cNvSpPr>
          <p:nvPr>
            <p:ph idx="1"/>
          </p:nvPr>
        </p:nvSpPr>
        <p:spPr>
          <a:xfrm>
            <a:off x="1041400" y="1727200"/>
            <a:ext cx="10109200" cy="4724400"/>
          </a:xfrm>
        </p:spPr>
        <p:txBody>
          <a:bodyPr/>
          <a:lstStyle/>
          <a:p>
            <a:pPr marL="457200" indent="-457200">
              <a:buFont typeface="+mj-lt"/>
              <a:buAutoNum type="arabicPeriod" startAt="5"/>
            </a:pPr>
            <a:r>
              <a:rPr lang="en-US" sz="2400" dirty="0">
                <a:cs typeface="Calibri"/>
                <a:hlinkClick r:id="rId3"/>
              </a:rPr>
              <a:t>EVS and the Battle Against Infection: a Graphic Novel, CDC </a:t>
            </a:r>
            <a:r>
              <a:rPr lang="en-US" sz="2400" dirty="0">
                <a:cs typeface="Calibri"/>
              </a:rPr>
              <a:t>(www.cdc.gov/infectioncontrol/training/evs-battle-infection.html)</a:t>
            </a:r>
          </a:p>
          <a:p>
            <a:pPr marL="457200" indent="-457200">
              <a:spcAft>
                <a:spcPts val="300"/>
              </a:spcAft>
              <a:buFont typeface="+mj-lt"/>
              <a:buAutoNum type="arabicPeriod" startAt="5"/>
            </a:pPr>
            <a:r>
              <a:rPr lang="en-US" sz="2400" dirty="0">
                <a:hlinkClick r:id="rId4"/>
              </a:rPr>
              <a:t>Healthcare Environmental Infection Prevention and Control</a:t>
            </a:r>
            <a:r>
              <a:rPr lang="en-US" dirty="0">
                <a:cs typeface="Calibri"/>
              </a:rPr>
              <a:t> </a:t>
            </a:r>
            <a:r>
              <a:rPr lang="en-US" sz="2400" dirty="0"/>
              <a:t>(www.cdc.gov/hai/prevent/environment/index.html)</a:t>
            </a:r>
            <a:endParaRPr lang="en-US" sz="2400" dirty="0">
              <a:cs typeface="Calibri"/>
            </a:endParaRPr>
          </a:p>
        </p:txBody>
      </p:sp>
      <p:pic>
        <p:nvPicPr>
          <p:cNvPr id="8" name="Picture 7" descr="A picture containing text&#10;&#10;Description automatically generated">
            <a:extLst>
              <a:ext uri="{FF2B5EF4-FFF2-40B4-BE49-F238E27FC236}">
                <a16:creationId xmlns:a16="http://schemas.microsoft.com/office/drawing/2014/main" id="{A491D136-AC41-44EA-B519-8099A1AA8E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35590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D729C-F843-2707-9ED2-9F08F8DEACF3}"/>
              </a:ext>
            </a:extLst>
          </p:cNvPr>
          <p:cNvSpPr>
            <a:spLocks noGrp="1"/>
          </p:cNvSpPr>
          <p:nvPr>
            <p:ph type="title"/>
          </p:nvPr>
        </p:nvSpPr>
        <p:spPr/>
        <p:txBody>
          <a:bodyPr/>
          <a:lstStyle/>
          <a:p>
            <a:r>
              <a:rPr lang="en-US" sz="3200" dirty="0"/>
              <a:t>Project Firstline Resources</a:t>
            </a:r>
          </a:p>
        </p:txBody>
      </p:sp>
      <p:sp>
        <p:nvSpPr>
          <p:cNvPr id="5" name="Content Placeholder 4">
            <a:extLst>
              <a:ext uri="{FF2B5EF4-FFF2-40B4-BE49-F238E27FC236}">
                <a16:creationId xmlns:a16="http://schemas.microsoft.com/office/drawing/2014/main" id="{79276DCC-B301-1787-3215-4532023FB2F5}"/>
              </a:ext>
            </a:extLst>
          </p:cNvPr>
          <p:cNvSpPr>
            <a:spLocks noGrp="1"/>
          </p:cNvSpPr>
          <p:nvPr>
            <p:ph idx="1"/>
          </p:nvPr>
        </p:nvSpPr>
        <p:spPr>
          <a:xfrm>
            <a:off x="508002" y="1921997"/>
            <a:ext cx="11225080" cy="3039065"/>
          </a:xfrm>
        </p:spPr>
        <p:txBody>
          <a:bodyPr/>
          <a:lstStyle/>
          <a:p>
            <a:pPr marL="0" indent="0" algn="ctr">
              <a:spcBef>
                <a:spcPts val="0"/>
              </a:spcBef>
              <a:spcAft>
                <a:spcPts val="0"/>
              </a:spcAft>
              <a:buNone/>
            </a:pPr>
            <a:r>
              <a:rPr lang="en-US" b="1" dirty="0"/>
              <a:t>Visit the </a:t>
            </a:r>
            <a:r>
              <a:rPr lang="en-US" b="1" dirty="0">
                <a:hlinkClick r:id="rId3"/>
              </a:rPr>
              <a:t>Project Firstline Website </a:t>
            </a:r>
            <a:r>
              <a:rPr lang="en-US" sz="2400" dirty="0"/>
              <a:t>(www.cdph.ca.gov/Programs/CHCQ/HAI/Pages/ProjectFirstline.aspx)</a:t>
            </a:r>
          </a:p>
          <a:p>
            <a:pPr marL="0" indent="0" algn="ctr">
              <a:spcBef>
                <a:spcPts val="0"/>
              </a:spcBef>
              <a:spcAft>
                <a:spcPts val="0"/>
              </a:spcAft>
              <a:buNone/>
            </a:pPr>
            <a:endParaRPr lang="en-US" dirty="0">
              <a:cs typeface="Calibri"/>
            </a:endParaRPr>
          </a:p>
          <a:p>
            <a:pPr marL="0" indent="0" algn="ctr">
              <a:spcBef>
                <a:spcPts val="0"/>
              </a:spcBef>
              <a:spcAft>
                <a:spcPts val="0"/>
              </a:spcAft>
              <a:buNone/>
            </a:pPr>
            <a:r>
              <a:rPr lang="en-US" b="1" dirty="0"/>
              <a:t>Email the Project Firstline </a:t>
            </a:r>
            <a:r>
              <a:rPr lang="en-US" b="1" dirty="0" err="1"/>
              <a:t>AskBox</a:t>
            </a:r>
            <a:endParaRPr lang="en-US" b="1" dirty="0"/>
          </a:p>
          <a:p>
            <a:pPr marL="0" indent="0" algn="ctr">
              <a:spcBef>
                <a:spcPts val="0"/>
              </a:spcBef>
              <a:spcAft>
                <a:spcPts val="0"/>
              </a:spcAft>
              <a:buNone/>
            </a:pPr>
            <a:r>
              <a:rPr lang="en-US" dirty="0">
                <a:hlinkClick r:id="rId4"/>
              </a:rPr>
              <a:t>ProjectFirstline@cdph.ca.gov</a:t>
            </a:r>
            <a:r>
              <a:rPr lang="en-US" dirty="0"/>
              <a:t> </a:t>
            </a:r>
            <a:endParaRPr lang="en-US" dirty="0">
              <a:cs typeface="Calibri"/>
            </a:endParaRPr>
          </a:p>
        </p:txBody>
      </p:sp>
      <p:sp>
        <p:nvSpPr>
          <p:cNvPr id="3" name="Slide Number Placeholder 2">
            <a:extLst>
              <a:ext uri="{FF2B5EF4-FFF2-40B4-BE49-F238E27FC236}">
                <a16:creationId xmlns:a16="http://schemas.microsoft.com/office/drawing/2014/main" id="{184721A0-C4EA-BEEC-77B2-BB7156748885}"/>
              </a:ext>
            </a:extLst>
          </p:cNvPr>
          <p:cNvSpPr>
            <a:spLocks noGrp="1"/>
          </p:cNvSpPr>
          <p:nvPr>
            <p:ph type="sldNum" sz="quarter" idx="14"/>
          </p:nvPr>
        </p:nvSpPr>
        <p:spPr/>
        <p:txBody>
          <a:bodyPr/>
          <a:lstStyle/>
          <a:p>
            <a:pPr>
              <a:defRPr/>
            </a:pPr>
            <a:fld id="{7CED9217-CDA3-4A8F-9D34-294F4173BE10}" type="slidenum">
              <a:rPr lang="en-US" smtClean="0"/>
              <a:pPr>
                <a:defRPr/>
              </a:pPr>
              <a:t>21</a:t>
            </a:fld>
            <a:endParaRPr lang="en-US">
              <a:solidFill>
                <a:schemeClr val="bg1"/>
              </a:solidFill>
            </a:endParaRPr>
          </a:p>
        </p:txBody>
      </p:sp>
      <p:sp>
        <p:nvSpPr>
          <p:cNvPr id="6" name="TextBox 5">
            <a:extLst>
              <a:ext uri="{FF2B5EF4-FFF2-40B4-BE49-F238E27FC236}">
                <a16:creationId xmlns:a16="http://schemas.microsoft.com/office/drawing/2014/main" id="{DC85FEDE-9BBC-BECB-5A5D-AB915ED7ADD2}"/>
              </a:ext>
            </a:extLst>
          </p:cNvPr>
          <p:cNvSpPr txBox="1"/>
          <p:nvPr/>
        </p:nvSpPr>
        <p:spPr>
          <a:xfrm>
            <a:off x="310548" y="4958564"/>
            <a:ext cx="11686444" cy="1748420"/>
          </a:xfrm>
          <a:prstGeom prst="rect">
            <a:avLst/>
          </a:prstGeom>
          <a:solidFill>
            <a:schemeClr val="bg1"/>
          </a:solidFill>
        </p:spPr>
        <p:txBody>
          <a:bodyPr wrap="square">
            <a:spAutoFit/>
          </a:bodyPr>
          <a:lstStyle/>
          <a:p>
            <a:r>
              <a:rPr lang="en-US" dirty="0">
                <a:latin typeface="+mj-lt"/>
              </a:rPr>
              <a:t>Project Firstline is a national collaborative led by the U.S. Centers for Disease Control and Prevention (CDC) to provide infection control training and education to frontline healthcare workers and public health personnel. The California Department of Public Health Healthcare-Associated Infections (HAI) Program is proud to partner with Project Firstline, as supported through Strengthening HAI/AR Program Capacity (SHARP) funding. CDC is an agency within the Department of Health and Human Services (HHS). The contents of this presentation do not necessarily represent the policies of CDC or HHS and should not be considered an endorsement by the Federal Government. </a:t>
            </a:r>
          </a:p>
        </p:txBody>
      </p:sp>
    </p:spTree>
    <p:extLst>
      <p:ext uri="{BB962C8B-B14F-4D97-AF65-F5344CB8AC3E}">
        <p14:creationId xmlns:p14="http://schemas.microsoft.com/office/powerpoint/2010/main" val="318105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A692CA-E0CA-55DD-D687-F98FD4F44B40}"/>
              </a:ext>
            </a:extLst>
          </p:cNvPr>
          <p:cNvSpPr>
            <a:spLocks noGrp="1"/>
          </p:cNvSpPr>
          <p:nvPr>
            <p:ph type="sldNum" sz="quarter" idx="14"/>
          </p:nvPr>
        </p:nvSpPr>
        <p:spPr/>
        <p:txBody>
          <a:bodyPr/>
          <a:lstStyle/>
          <a:p>
            <a:pPr>
              <a:defRPr/>
            </a:pPr>
            <a:fld id="{8F175D74-ED98-4489-9FB3-9363BDDBA762}" type="slidenum">
              <a:rPr lang="en-US"/>
              <a:pPr>
                <a:defRPr/>
              </a:pPr>
              <a:t>22</a:t>
            </a:fld>
            <a:endParaRPr lang="en-US">
              <a:solidFill>
                <a:schemeClr val="bg1"/>
              </a:solidFill>
            </a:endParaRPr>
          </a:p>
        </p:txBody>
      </p:sp>
      <p:sp>
        <p:nvSpPr>
          <p:cNvPr id="3" name="Title 2">
            <a:extLst>
              <a:ext uri="{FF2B5EF4-FFF2-40B4-BE49-F238E27FC236}">
                <a16:creationId xmlns:a16="http://schemas.microsoft.com/office/drawing/2014/main" id="{681BBCBB-B290-9936-A69A-B642980BE00D}"/>
              </a:ext>
            </a:extLst>
          </p:cNvPr>
          <p:cNvSpPr>
            <a:spLocks noGrp="1"/>
          </p:cNvSpPr>
          <p:nvPr>
            <p:ph type="title"/>
          </p:nvPr>
        </p:nvSpPr>
        <p:spPr/>
        <p:txBody>
          <a:bodyPr/>
          <a:lstStyle/>
          <a:p>
            <a:r>
              <a:rPr lang="en-US" b="1" i="0" u="none" strike="noStrike" cap="all" dirty="0">
                <a:solidFill>
                  <a:srgbClr val="376092"/>
                </a:solidFill>
                <a:effectLst/>
                <a:latin typeface="Calibri" panose="020F0502020204030204" pitchFamily="34" charset="0"/>
              </a:rPr>
              <a:t>ACTIVITY TEACHING AIDES / WORKSHEETS</a:t>
            </a:r>
            <a:r>
              <a:rPr lang="en-US" b="0" i="0" dirty="0">
                <a:solidFill>
                  <a:srgbClr val="376092"/>
                </a:solidFill>
                <a:effectLst/>
                <a:latin typeface="Calibri" panose="020F0502020204030204" pitchFamily="34" charset="0"/>
              </a:rPr>
              <a:t>​</a:t>
            </a:r>
            <a:endParaRPr lang="en-US" dirty="0"/>
          </a:p>
        </p:txBody>
      </p:sp>
      <p:pic>
        <p:nvPicPr>
          <p:cNvPr id="5" name="Picture 4" descr="A picture containing text&#10;&#10;Description automatically generated">
            <a:extLst>
              <a:ext uri="{FF2B5EF4-FFF2-40B4-BE49-F238E27FC236}">
                <a16:creationId xmlns:a16="http://schemas.microsoft.com/office/drawing/2014/main" id="{E4A9FCB6-6B38-BDAB-B251-2B98B584C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3475262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CE8D99-C103-ECFD-8F66-37B03C197C7B}"/>
              </a:ext>
            </a:extLst>
          </p:cNvPr>
          <p:cNvSpPr/>
          <p:nvPr/>
        </p:nvSpPr>
        <p:spPr>
          <a:xfrm>
            <a:off x="-20595" y="10297"/>
            <a:ext cx="12212594" cy="6847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 name="Slide Number Placeholder 3">
            <a:extLst>
              <a:ext uri="{FF2B5EF4-FFF2-40B4-BE49-F238E27FC236}">
                <a16:creationId xmlns:a16="http://schemas.microsoft.com/office/drawing/2014/main" id="{5916B8E3-ACAB-9DDE-2543-2C28CE94DF70}"/>
              </a:ext>
            </a:extLst>
          </p:cNvPr>
          <p:cNvSpPr>
            <a:spLocks noGrp="1"/>
          </p:cNvSpPr>
          <p:nvPr>
            <p:ph type="sldNum" sz="quarter" idx="14"/>
          </p:nvPr>
        </p:nvSpPr>
        <p:spPr/>
        <p:txBody>
          <a:bodyPr/>
          <a:lstStyle/>
          <a:p>
            <a:pPr>
              <a:defRPr/>
            </a:pPr>
            <a:fld id="{8F175D74-ED98-4489-9FB3-9363BDDBA762}" type="slidenum">
              <a:rPr lang="en-US" dirty="0" smtClean="0"/>
              <a:pPr>
                <a:defRPr/>
              </a:pPr>
              <a:t>23</a:t>
            </a:fld>
            <a:endParaRPr lang="en-US">
              <a:solidFill>
                <a:schemeClr val="bg1"/>
              </a:solidFill>
            </a:endParaRPr>
          </a:p>
        </p:txBody>
      </p:sp>
      <p:sp>
        <p:nvSpPr>
          <p:cNvPr id="6" name="Rectangle 5">
            <a:extLst>
              <a:ext uri="{FF2B5EF4-FFF2-40B4-BE49-F238E27FC236}">
                <a16:creationId xmlns:a16="http://schemas.microsoft.com/office/drawing/2014/main" id="{B7580051-ED19-A4C3-AC8B-B108C1DBAF65}"/>
              </a:ext>
            </a:extLst>
          </p:cNvPr>
          <p:cNvSpPr/>
          <p:nvPr/>
        </p:nvSpPr>
        <p:spPr>
          <a:xfrm>
            <a:off x="8220635" y="5728446"/>
            <a:ext cx="3944470" cy="10847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1E9181-45F7-CBE4-B890-40458F96F0A5}"/>
              </a:ext>
              <a:ext uri="{C183D7F6-B498-43B3-948B-1728B52AA6E4}">
                <adec:decorative xmlns:adec="http://schemas.microsoft.com/office/drawing/2017/decorative" val="1"/>
              </a:ext>
            </a:extLst>
          </p:cNvPr>
          <p:cNvSpPr/>
          <p:nvPr/>
        </p:nvSpPr>
        <p:spPr>
          <a:xfrm>
            <a:off x="438411" y="764786"/>
            <a:ext cx="3645411" cy="2542085"/>
          </a:xfrm>
          <a:prstGeom prst="rect">
            <a:avLst/>
          </a:prstGeom>
          <a:solidFill>
            <a:srgbClr val="133E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82685B2-D7F1-2249-04F1-A4648BA996DA}"/>
              </a:ext>
            </a:extLst>
          </p:cNvPr>
          <p:cNvSpPr txBox="1"/>
          <p:nvPr/>
        </p:nvSpPr>
        <p:spPr>
          <a:xfrm>
            <a:off x="585141" y="867363"/>
            <a:ext cx="349868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latin typeface="Calibri"/>
                <a:ea typeface="Tahoma"/>
                <a:cs typeface="Arial"/>
              </a:rPr>
              <a:t>Spot it!</a:t>
            </a:r>
          </a:p>
          <a:p>
            <a:r>
              <a:rPr lang="en-US" sz="2800" dirty="0">
                <a:solidFill>
                  <a:schemeClr val="bg1"/>
                </a:solidFill>
                <a:latin typeface="Calibri"/>
                <a:ea typeface="Tahoma"/>
                <a:cs typeface="Tahoma"/>
              </a:rPr>
              <a:t>Identify five incorrect Environmental Services (EVS) cart practices. </a:t>
            </a:r>
          </a:p>
        </p:txBody>
      </p:sp>
      <p:pic>
        <p:nvPicPr>
          <p:cNvPr id="8" name="Picture 9" descr="Environmental services staff cleaning resident room. Cleaning cart with products and supplies. ">
            <a:extLst>
              <a:ext uri="{FF2B5EF4-FFF2-40B4-BE49-F238E27FC236}">
                <a16:creationId xmlns:a16="http://schemas.microsoft.com/office/drawing/2014/main" id="{D7E8B75B-8480-9DD2-57B1-FCA9B9780342}"/>
              </a:ext>
            </a:extLst>
          </p:cNvPr>
          <p:cNvPicPr>
            <a:picLocks noChangeAspect="1"/>
          </p:cNvPicPr>
          <p:nvPr/>
        </p:nvPicPr>
        <p:blipFill rotWithShape="1">
          <a:blip r:embed="rId3"/>
          <a:srcRect b="10352"/>
          <a:stretch/>
        </p:blipFill>
        <p:spPr>
          <a:xfrm>
            <a:off x="4612886" y="69575"/>
            <a:ext cx="6831977" cy="6743600"/>
          </a:xfrm>
          <a:prstGeom prst="rect">
            <a:avLst/>
          </a:prstGeom>
        </p:spPr>
      </p:pic>
    </p:spTree>
    <p:extLst>
      <p:ext uri="{BB962C8B-B14F-4D97-AF65-F5344CB8AC3E}">
        <p14:creationId xmlns:p14="http://schemas.microsoft.com/office/powerpoint/2010/main" val="1526760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CE8D99-C103-ECFD-8F66-37B03C197C7B}"/>
              </a:ext>
            </a:extLst>
          </p:cNvPr>
          <p:cNvSpPr/>
          <p:nvPr/>
        </p:nvSpPr>
        <p:spPr>
          <a:xfrm>
            <a:off x="-20595" y="10297"/>
            <a:ext cx="12212594" cy="6847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 name="Slide Number Placeholder 3">
            <a:extLst>
              <a:ext uri="{FF2B5EF4-FFF2-40B4-BE49-F238E27FC236}">
                <a16:creationId xmlns:a16="http://schemas.microsoft.com/office/drawing/2014/main" id="{5916B8E3-ACAB-9DDE-2543-2C28CE94DF70}"/>
              </a:ext>
            </a:extLst>
          </p:cNvPr>
          <p:cNvSpPr>
            <a:spLocks noGrp="1"/>
          </p:cNvSpPr>
          <p:nvPr>
            <p:ph type="sldNum" sz="quarter" idx="14"/>
          </p:nvPr>
        </p:nvSpPr>
        <p:spPr/>
        <p:txBody>
          <a:bodyPr/>
          <a:lstStyle/>
          <a:p>
            <a:pPr>
              <a:defRPr/>
            </a:pPr>
            <a:fld id="{8F175D74-ED98-4489-9FB3-9363BDDBA762}" type="slidenum">
              <a:rPr lang="en-US" dirty="0" smtClean="0"/>
              <a:pPr>
                <a:defRPr/>
              </a:pPr>
              <a:t>24</a:t>
            </a:fld>
            <a:endParaRPr lang="en-US">
              <a:solidFill>
                <a:schemeClr val="bg1"/>
              </a:solidFill>
            </a:endParaRPr>
          </a:p>
        </p:txBody>
      </p:sp>
      <p:sp>
        <p:nvSpPr>
          <p:cNvPr id="6" name="Rectangle 5">
            <a:extLst>
              <a:ext uri="{FF2B5EF4-FFF2-40B4-BE49-F238E27FC236}">
                <a16:creationId xmlns:a16="http://schemas.microsoft.com/office/drawing/2014/main" id="{B7580051-ED19-A4C3-AC8B-B108C1DBAF65}"/>
              </a:ext>
            </a:extLst>
          </p:cNvPr>
          <p:cNvSpPr/>
          <p:nvPr/>
        </p:nvSpPr>
        <p:spPr>
          <a:xfrm>
            <a:off x="8220635" y="5728446"/>
            <a:ext cx="3944470" cy="10847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Environmental services cleaning r cart with products and supplies; microfiber cloths, disinfection wipes, hand sanitizer, drink, mop and wet floor signage, bleach, spray bottle">
            <a:extLst>
              <a:ext uri="{FF2B5EF4-FFF2-40B4-BE49-F238E27FC236}">
                <a16:creationId xmlns:a16="http://schemas.microsoft.com/office/drawing/2014/main" id="{2D7AF51D-00C9-BA1E-871A-90F835479CE5}"/>
              </a:ext>
            </a:extLst>
          </p:cNvPr>
          <p:cNvPicPr>
            <a:picLocks noChangeAspect="1"/>
          </p:cNvPicPr>
          <p:nvPr/>
        </p:nvPicPr>
        <p:blipFill rotWithShape="1">
          <a:blip r:embed="rId3"/>
          <a:srcRect b="10330"/>
          <a:stretch/>
        </p:blipFill>
        <p:spPr>
          <a:xfrm>
            <a:off x="4567142" y="44824"/>
            <a:ext cx="7134203" cy="6780519"/>
          </a:xfrm>
          <a:prstGeom prst="rect">
            <a:avLst/>
          </a:prstGeom>
        </p:spPr>
      </p:pic>
      <p:sp>
        <p:nvSpPr>
          <p:cNvPr id="3" name="Rectangle 2">
            <a:extLst>
              <a:ext uri="{FF2B5EF4-FFF2-40B4-BE49-F238E27FC236}">
                <a16:creationId xmlns:a16="http://schemas.microsoft.com/office/drawing/2014/main" id="{166DB77A-0B62-BFC7-CBB4-4009F1FEF11F}"/>
              </a:ext>
              <a:ext uri="{C183D7F6-B498-43B3-948B-1728B52AA6E4}">
                <adec:decorative xmlns:adec="http://schemas.microsoft.com/office/drawing/2017/decorative" val="1"/>
              </a:ext>
            </a:extLst>
          </p:cNvPr>
          <p:cNvSpPr/>
          <p:nvPr/>
        </p:nvSpPr>
        <p:spPr>
          <a:xfrm>
            <a:off x="438411" y="764786"/>
            <a:ext cx="3670126" cy="4195521"/>
          </a:xfrm>
          <a:prstGeom prst="rect">
            <a:avLst/>
          </a:prstGeom>
          <a:solidFill>
            <a:srgbClr val="133E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73E7A1-E4A4-2E01-FDE6-A5E582758F88}"/>
              </a:ext>
            </a:extLst>
          </p:cNvPr>
          <p:cNvSpPr txBox="1"/>
          <p:nvPr/>
        </p:nvSpPr>
        <p:spPr>
          <a:xfrm>
            <a:off x="490654" y="801957"/>
            <a:ext cx="3400193"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latin typeface="Calibri"/>
                <a:ea typeface="Tahoma"/>
                <a:cs typeface="Arial"/>
              </a:rPr>
              <a:t>Pin it!</a:t>
            </a:r>
          </a:p>
          <a:p>
            <a:r>
              <a:rPr lang="en-US" sz="2800" dirty="0">
                <a:solidFill>
                  <a:schemeClr val="bg1"/>
                </a:solidFill>
                <a:latin typeface="Calibri"/>
                <a:ea typeface="Tahoma"/>
                <a:cs typeface="Tahoma"/>
              </a:rPr>
              <a:t>Pin the equipment to the Environmental Services (EVS) Cart. </a:t>
            </a:r>
            <a:endParaRPr lang="en-US" sz="2800" dirty="0">
              <a:solidFill>
                <a:schemeClr val="bg1"/>
              </a:solidFill>
              <a:latin typeface="Calibri"/>
              <a:ea typeface="Tahoma"/>
            </a:endParaRPr>
          </a:p>
          <a:p>
            <a:endParaRPr lang="en-US" sz="2800" dirty="0">
              <a:solidFill>
                <a:schemeClr val="bg1"/>
              </a:solidFill>
              <a:latin typeface="Calibri"/>
              <a:ea typeface="Tahoma"/>
              <a:cs typeface="Tahoma"/>
            </a:endParaRPr>
          </a:p>
          <a:p>
            <a:r>
              <a:rPr lang="en-US" sz="2800" dirty="0">
                <a:solidFill>
                  <a:schemeClr val="bg1"/>
                </a:solidFill>
                <a:latin typeface="Calibri"/>
                <a:ea typeface="Tahoma"/>
                <a:cs typeface="Tahoma"/>
              </a:rPr>
              <a:t>Where would you place each item? Which items do not belong?</a:t>
            </a:r>
            <a:endParaRPr lang="en-US" sz="2800" dirty="0">
              <a:solidFill>
                <a:schemeClr val="bg1"/>
              </a:solidFill>
              <a:latin typeface="Calibri"/>
            </a:endParaRPr>
          </a:p>
        </p:txBody>
      </p:sp>
    </p:spTree>
    <p:extLst>
      <p:ext uri="{BB962C8B-B14F-4D97-AF65-F5344CB8AC3E}">
        <p14:creationId xmlns:p14="http://schemas.microsoft.com/office/powerpoint/2010/main" val="172552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9674-1B8C-CA4D-9182-643122B5BD17}"/>
              </a:ext>
            </a:extLst>
          </p:cNvPr>
          <p:cNvSpPr>
            <a:spLocks noGrp="1"/>
          </p:cNvSpPr>
          <p:nvPr>
            <p:ph type="title"/>
          </p:nvPr>
        </p:nvSpPr>
        <p:spPr>
          <a:xfrm>
            <a:off x="443026" y="588327"/>
            <a:ext cx="6521445" cy="1143000"/>
          </a:xfrm>
        </p:spPr>
        <p:txBody>
          <a:bodyPr/>
          <a:lstStyle/>
          <a:p>
            <a:r>
              <a:rPr lang="en-US" dirty="0"/>
              <a:t>Preparing Environmental Cleaning Products: Types of Solutions</a:t>
            </a:r>
          </a:p>
        </p:txBody>
      </p:sp>
      <p:sp>
        <p:nvSpPr>
          <p:cNvPr id="3" name="Content Placeholder 2">
            <a:extLst>
              <a:ext uri="{FF2B5EF4-FFF2-40B4-BE49-F238E27FC236}">
                <a16:creationId xmlns:a16="http://schemas.microsoft.com/office/drawing/2014/main" id="{242B4FFA-A95E-424C-A114-174C89292875}"/>
              </a:ext>
            </a:extLst>
          </p:cNvPr>
          <p:cNvSpPr>
            <a:spLocks noGrp="1"/>
          </p:cNvSpPr>
          <p:nvPr>
            <p:ph idx="1"/>
          </p:nvPr>
        </p:nvSpPr>
        <p:spPr>
          <a:xfrm>
            <a:off x="558800" y="1980156"/>
            <a:ext cx="8432800" cy="4191000"/>
          </a:xfrm>
          <a:solidFill>
            <a:schemeClr val="bg1"/>
          </a:solidFill>
        </p:spPr>
        <p:txBody>
          <a:bodyPr/>
          <a:lstStyle/>
          <a:p>
            <a:pPr>
              <a:spcAft>
                <a:spcPts val="600"/>
              </a:spcAft>
              <a:buFont typeface="Arial" panose="020B0604020202020204" pitchFamily="34" charset="0"/>
              <a:buChar char="•"/>
            </a:pPr>
            <a:r>
              <a:rPr lang="en-US" sz="2800" dirty="0"/>
              <a:t>Premixed</a:t>
            </a:r>
          </a:p>
          <a:p>
            <a:pPr>
              <a:spcAft>
                <a:spcPts val="600"/>
              </a:spcAft>
              <a:buFont typeface="Arial" panose="020B0604020202020204" pitchFamily="34" charset="0"/>
              <a:buChar char="•"/>
            </a:pPr>
            <a:r>
              <a:rPr lang="en-US" sz="2800" dirty="0"/>
              <a:t>Mixed in an automatic mixing station</a:t>
            </a:r>
          </a:p>
          <a:p>
            <a:pPr>
              <a:spcAft>
                <a:spcPts val="600"/>
              </a:spcAft>
              <a:buFont typeface="Arial" panose="020B0604020202020204" pitchFamily="34" charset="0"/>
              <a:buChar char="•"/>
            </a:pPr>
            <a:r>
              <a:rPr lang="en-US" sz="2800" dirty="0"/>
              <a:t>Prepared manually</a:t>
            </a:r>
          </a:p>
        </p:txBody>
      </p:sp>
      <p:sp>
        <p:nvSpPr>
          <p:cNvPr id="4" name="Slide Number Placeholder 3">
            <a:extLst>
              <a:ext uri="{FF2B5EF4-FFF2-40B4-BE49-F238E27FC236}">
                <a16:creationId xmlns:a16="http://schemas.microsoft.com/office/drawing/2014/main" id="{2FC27CB5-51E6-F141-B087-77DC133F8CB9}"/>
              </a:ext>
            </a:extLst>
          </p:cNvPr>
          <p:cNvSpPr>
            <a:spLocks noGrp="1"/>
          </p:cNvSpPr>
          <p:nvPr>
            <p:ph type="sldNum" sz="quarter" idx="14"/>
          </p:nvPr>
        </p:nvSpPr>
        <p:spPr/>
        <p:txBody>
          <a:bodyPr/>
          <a:lstStyle/>
          <a:p>
            <a:pPr>
              <a:defRPr/>
            </a:pPr>
            <a:fld id="{8F175D74-ED98-4489-9FB3-9363BDDBA762}" type="slidenum">
              <a:rPr lang="en-US" smtClean="0"/>
              <a:pPr>
                <a:defRPr/>
              </a:pPr>
              <a:t>3</a:t>
            </a:fld>
            <a:endParaRPr lang="en-US">
              <a:solidFill>
                <a:schemeClr val="bg1"/>
              </a:solidFill>
            </a:endParaRPr>
          </a:p>
        </p:txBody>
      </p:sp>
      <p:sp>
        <p:nvSpPr>
          <p:cNvPr id="14" name="Rectangle 13">
            <a:extLst>
              <a:ext uri="{FF2B5EF4-FFF2-40B4-BE49-F238E27FC236}">
                <a16:creationId xmlns:a16="http://schemas.microsoft.com/office/drawing/2014/main" id="{FD6B0E55-94CA-4966-83D7-A98F3D8A67A8}"/>
              </a:ext>
            </a:extLst>
          </p:cNvPr>
          <p:cNvSpPr/>
          <p:nvPr/>
        </p:nvSpPr>
        <p:spPr>
          <a:xfrm>
            <a:off x="8029185" y="5282046"/>
            <a:ext cx="4162816" cy="1569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nvironmental Cleaning Product mixing station">
            <a:extLst>
              <a:ext uri="{FF2B5EF4-FFF2-40B4-BE49-F238E27FC236}">
                <a16:creationId xmlns:a16="http://schemas.microsoft.com/office/drawing/2014/main" id="{B4168489-8980-255F-BB46-E851C6147986}"/>
              </a:ext>
            </a:extLst>
          </p:cNvPr>
          <p:cNvPicPr>
            <a:picLocks noChangeAspect="1"/>
          </p:cNvPicPr>
          <p:nvPr/>
        </p:nvPicPr>
        <p:blipFill>
          <a:blip r:embed="rId3"/>
          <a:stretch>
            <a:fillRect/>
          </a:stretch>
        </p:blipFill>
        <p:spPr>
          <a:xfrm>
            <a:off x="7214993" y="908923"/>
            <a:ext cx="3870842" cy="5157658"/>
          </a:xfrm>
          <a:prstGeom prst="rect">
            <a:avLst/>
          </a:prstGeom>
        </p:spPr>
      </p:pic>
      <p:sp>
        <p:nvSpPr>
          <p:cNvPr id="9" name="TextBox 8">
            <a:extLst>
              <a:ext uri="{FF2B5EF4-FFF2-40B4-BE49-F238E27FC236}">
                <a16:creationId xmlns:a16="http://schemas.microsoft.com/office/drawing/2014/main" id="{C7F929EE-4AC1-8703-AC48-84006FFB3654}"/>
              </a:ext>
            </a:extLst>
          </p:cNvPr>
          <p:cNvSpPr txBox="1"/>
          <p:nvPr/>
        </p:nvSpPr>
        <p:spPr>
          <a:xfrm>
            <a:off x="7692571" y="1768928"/>
            <a:ext cx="181428" cy="181428"/>
          </a:xfrm>
          <a:prstGeom prst="rect">
            <a:avLst/>
          </a:prstGeom>
          <a:solidFill>
            <a:srgbClr val="D3C2C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17779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9674-1B8C-CA4D-9182-643122B5BD17}"/>
              </a:ext>
            </a:extLst>
          </p:cNvPr>
          <p:cNvSpPr>
            <a:spLocks noGrp="1"/>
          </p:cNvSpPr>
          <p:nvPr>
            <p:ph type="title"/>
          </p:nvPr>
        </p:nvSpPr>
        <p:spPr>
          <a:xfrm>
            <a:off x="443026" y="513171"/>
            <a:ext cx="11063174" cy="1143000"/>
          </a:xfrm>
        </p:spPr>
        <p:txBody>
          <a:bodyPr/>
          <a:lstStyle/>
          <a:p>
            <a:r>
              <a:rPr lang="en-US" dirty="0"/>
              <a:t>Preparing Environmental Cleaning Products: </a:t>
            </a:r>
            <a:br>
              <a:rPr lang="en-US" dirty="0"/>
            </a:br>
            <a:r>
              <a:rPr lang="en-US" dirty="0"/>
              <a:t>Manual Preparation</a:t>
            </a:r>
          </a:p>
        </p:txBody>
      </p:sp>
      <p:sp>
        <p:nvSpPr>
          <p:cNvPr id="3" name="Content Placeholder 2">
            <a:extLst>
              <a:ext uri="{FF2B5EF4-FFF2-40B4-BE49-F238E27FC236}">
                <a16:creationId xmlns:a16="http://schemas.microsoft.com/office/drawing/2014/main" id="{242B4FFA-A95E-424C-A114-174C89292875}"/>
              </a:ext>
            </a:extLst>
          </p:cNvPr>
          <p:cNvSpPr>
            <a:spLocks noGrp="1"/>
          </p:cNvSpPr>
          <p:nvPr>
            <p:ph idx="1"/>
          </p:nvPr>
        </p:nvSpPr>
        <p:spPr>
          <a:xfrm>
            <a:off x="558800" y="1739128"/>
            <a:ext cx="9956800" cy="4356872"/>
          </a:xfrm>
          <a:solidFill>
            <a:schemeClr val="bg1"/>
          </a:solidFill>
        </p:spPr>
        <p:txBody>
          <a:bodyPr/>
          <a:lstStyle/>
          <a:p>
            <a:pPr>
              <a:spcAft>
                <a:spcPts val="600"/>
              </a:spcAft>
              <a:buFont typeface="Arial" panose="020B0604020202020204" pitchFamily="34" charset="0"/>
              <a:buChar char="•"/>
            </a:pPr>
            <a:r>
              <a:rPr lang="en-US" sz="2800" dirty="0"/>
              <a:t>Always prepare solutions:</a:t>
            </a:r>
            <a:endParaRPr lang="en-US" sz="2800" dirty="0">
              <a:cs typeface="Calibri"/>
            </a:endParaRPr>
          </a:p>
          <a:p>
            <a:pPr lvl="1">
              <a:spcAft>
                <a:spcPts val="600"/>
              </a:spcAft>
              <a:buFont typeface="Calibri" panose="020F0502020204030204" pitchFamily="34" charset="0"/>
              <a:buChar char="-"/>
            </a:pPr>
            <a:r>
              <a:rPr lang="en-US" sz="2800" dirty="0"/>
              <a:t>In a designated area</a:t>
            </a:r>
            <a:endParaRPr lang="en-US" sz="2800" dirty="0">
              <a:cs typeface="Calibri"/>
            </a:endParaRPr>
          </a:p>
          <a:p>
            <a:pPr lvl="1">
              <a:spcAft>
                <a:spcPts val="600"/>
              </a:spcAft>
              <a:buFont typeface="Calibri" panose="020F0502020204030204" pitchFamily="34" charset="0"/>
              <a:buChar char="-"/>
            </a:pPr>
            <a:r>
              <a:rPr lang="en-US" sz="2800" dirty="0"/>
              <a:t>According to manufacturer’s instructions</a:t>
            </a:r>
            <a:endParaRPr lang="en-US" sz="2800" dirty="0">
              <a:cs typeface="Calibri"/>
            </a:endParaRPr>
          </a:p>
          <a:p>
            <a:pPr lvl="1">
              <a:spcAft>
                <a:spcPts val="600"/>
              </a:spcAft>
              <a:buFont typeface="Calibri" panose="020F0502020204030204" pitchFamily="34" charset="0"/>
              <a:buChar char="-"/>
            </a:pPr>
            <a:r>
              <a:rPr lang="en-US" sz="2800" dirty="0"/>
              <a:t>Using accurate measuring tools (i.e., use a measuring cup). Never eyeball or guesstimate the measurement of disinfectant solution to water.</a:t>
            </a:r>
            <a:endParaRPr lang="en-US" sz="2800" dirty="0">
              <a:cs typeface="Calibri"/>
            </a:endParaRPr>
          </a:p>
          <a:p>
            <a:pPr>
              <a:spcAft>
                <a:spcPts val="600"/>
              </a:spcAft>
              <a:buFont typeface="Arial" panose="020B0604020202020204" pitchFamily="34" charset="0"/>
              <a:buChar char="•"/>
            </a:pPr>
            <a:r>
              <a:rPr lang="en-US" sz="2800" dirty="0"/>
              <a:t>Discard solutions according to facility policy and label instructions.</a:t>
            </a:r>
          </a:p>
          <a:p>
            <a:pPr>
              <a:spcAft>
                <a:spcPts val="600"/>
              </a:spcAft>
              <a:buFont typeface="Arial" panose="020B0604020202020204" pitchFamily="34" charset="0"/>
              <a:buChar char="•"/>
            </a:pPr>
            <a:endParaRPr lang="en-US" sz="2800" dirty="0">
              <a:cs typeface="Calibri"/>
            </a:endParaRPr>
          </a:p>
          <a:p>
            <a:pPr lvl="1">
              <a:spcAft>
                <a:spcPts val="600"/>
              </a:spcAft>
              <a:buFont typeface="Arial" panose="020B0604020202020204" pitchFamily="34" charset="0"/>
              <a:buChar char="•"/>
            </a:pPr>
            <a:endParaRPr lang="en-US" b="1" dirty="0">
              <a:highlight>
                <a:srgbClr val="FFFF00"/>
              </a:highlight>
            </a:endParaRPr>
          </a:p>
        </p:txBody>
      </p:sp>
      <p:sp>
        <p:nvSpPr>
          <p:cNvPr id="4" name="Slide Number Placeholder 3">
            <a:extLst>
              <a:ext uri="{FF2B5EF4-FFF2-40B4-BE49-F238E27FC236}">
                <a16:creationId xmlns:a16="http://schemas.microsoft.com/office/drawing/2014/main" id="{2FC27CB5-51E6-F141-B087-77DC133F8CB9}"/>
              </a:ext>
            </a:extLst>
          </p:cNvPr>
          <p:cNvSpPr>
            <a:spLocks noGrp="1"/>
          </p:cNvSpPr>
          <p:nvPr>
            <p:ph type="sldNum" sz="quarter" idx="14"/>
          </p:nvPr>
        </p:nvSpPr>
        <p:spPr/>
        <p:txBody>
          <a:bodyPr/>
          <a:lstStyle/>
          <a:p>
            <a:pPr>
              <a:defRPr/>
            </a:pPr>
            <a:fld id="{8F175D74-ED98-4489-9FB3-9363BDDBA762}" type="slidenum">
              <a:rPr lang="en-US" smtClean="0"/>
              <a:pPr>
                <a:defRPr/>
              </a:pPr>
              <a:t>4</a:t>
            </a:fld>
            <a:endParaRPr lang="en-US">
              <a:solidFill>
                <a:schemeClr val="bg1"/>
              </a:solidFill>
            </a:endParaRPr>
          </a:p>
        </p:txBody>
      </p:sp>
      <p:sp>
        <p:nvSpPr>
          <p:cNvPr id="14" name="Rectangle 13">
            <a:extLst>
              <a:ext uri="{FF2B5EF4-FFF2-40B4-BE49-F238E27FC236}">
                <a16:creationId xmlns:a16="http://schemas.microsoft.com/office/drawing/2014/main" id="{FD6B0E55-94CA-4966-83D7-A98F3D8A67A8}"/>
              </a:ext>
            </a:extLst>
          </p:cNvPr>
          <p:cNvSpPr/>
          <p:nvPr/>
        </p:nvSpPr>
        <p:spPr>
          <a:xfrm>
            <a:off x="8534400" y="5275671"/>
            <a:ext cx="3633787"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563467A2-E21F-48A4-BD91-D4B20E7643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Tree>
    <p:extLst>
      <p:ext uri="{BB962C8B-B14F-4D97-AF65-F5344CB8AC3E}">
        <p14:creationId xmlns:p14="http://schemas.microsoft.com/office/powerpoint/2010/main" val="122111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9674-1B8C-CA4D-9182-643122B5BD17}"/>
              </a:ext>
            </a:extLst>
          </p:cNvPr>
          <p:cNvSpPr>
            <a:spLocks noGrp="1"/>
          </p:cNvSpPr>
          <p:nvPr>
            <p:ph type="title"/>
          </p:nvPr>
        </p:nvSpPr>
        <p:spPr>
          <a:xfrm>
            <a:off x="443026" y="513171"/>
            <a:ext cx="11063174" cy="1143000"/>
          </a:xfrm>
        </p:spPr>
        <p:txBody>
          <a:bodyPr/>
          <a:lstStyle/>
          <a:p>
            <a:r>
              <a:rPr lang="en-US" dirty="0"/>
              <a:t>Preparing Environmental Cleaning Products: </a:t>
            </a:r>
            <a:br>
              <a:rPr lang="en-US" dirty="0"/>
            </a:br>
            <a:r>
              <a:rPr lang="en-US" dirty="0"/>
              <a:t>Personal Protective Equipment (PPE) and Safety</a:t>
            </a:r>
          </a:p>
        </p:txBody>
      </p:sp>
      <p:sp>
        <p:nvSpPr>
          <p:cNvPr id="3" name="Content Placeholder 2">
            <a:extLst>
              <a:ext uri="{FF2B5EF4-FFF2-40B4-BE49-F238E27FC236}">
                <a16:creationId xmlns:a16="http://schemas.microsoft.com/office/drawing/2014/main" id="{242B4FFA-A95E-424C-A114-174C89292875}"/>
              </a:ext>
            </a:extLst>
          </p:cNvPr>
          <p:cNvSpPr>
            <a:spLocks noGrp="1"/>
          </p:cNvSpPr>
          <p:nvPr>
            <p:ph idx="1"/>
          </p:nvPr>
        </p:nvSpPr>
        <p:spPr>
          <a:xfrm>
            <a:off x="530045" y="1708030"/>
            <a:ext cx="11633200" cy="1032417"/>
          </a:xfrm>
          <a:solidFill>
            <a:schemeClr val="bg1"/>
          </a:solidFill>
        </p:spPr>
        <p:txBody>
          <a:bodyPr/>
          <a:lstStyle/>
          <a:p>
            <a:pPr marL="0" lvl="2" indent="0">
              <a:spcAft>
                <a:spcPts val="600"/>
              </a:spcAft>
              <a:buNone/>
            </a:pPr>
            <a:r>
              <a:rPr lang="en-US" sz="2800" dirty="0"/>
              <a:t>Wear appropriate PPE when prepping solutions</a:t>
            </a:r>
          </a:p>
          <a:p>
            <a:pPr marL="0" indent="0">
              <a:buNone/>
            </a:pPr>
            <a:endParaRPr lang="en-US" dirty="0"/>
          </a:p>
        </p:txBody>
      </p:sp>
      <p:sp>
        <p:nvSpPr>
          <p:cNvPr id="4" name="Slide Number Placeholder 3">
            <a:extLst>
              <a:ext uri="{FF2B5EF4-FFF2-40B4-BE49-F238E27FC236}">
                <a16:creationId xmlns:a16="http://schemas.microsoft.com/office/drawing/2014/main" id="{2FC27CB5-51E6-F141-B087-77DC133F8CB9}"/>
              </a:ext>
            </a:extLst>
          </p:cNvPr>
          <p:cNvSpPr>
            <a:spLocks noGrp="1"/>
          </p:cNvSpPr>
          <p:nvPr>
            <p:ph type="sldNum" sz="quarter" idx="14"/>
          </p:nvPr>
        </p:nvSpPr>
        <p:spPr/>
        <p:txBody>
          <a:bodyPr/>
          <a:lstStyle/>
          <a:p>
            <a:pPr>
              <a:defRPr/>
            </a:pPr>
            <a:fld id="{8F175D74-ED98-4489-9FB3-9363BDDBA762}" type="slidenum">
              <a:rPr lang="en-US" smtClean="0"/>
              <a:pPr>
                <a:defRPr/>
              </a:pPr>
              <a:t>5</a:t>
            </a:fld>
            <a:endParaRPr lang="en-US">
              <a:solidFill>
                <a:schemeClr val="bg1"/>
              </a:solidFill>
            </a:endParaRPr>
          </a:p>
        </p:txBody>
      </p:sp>
      <p:sp>
        <p:nvSpPr>
          <p:cNvPr id="14" name="Rectangle 13">
            <a:extLst>
              <a:ext uri="{FF2B5EF4-FFF2-40B4-BE49-F238E27FC236}">
                <a16:creationId xmlns:a16="http://schemas.microsoft.com/office/drawing/2014/main" id="{FD6B0E55-94CA-4966-83D7-A98F3D8A67A8}"/>
              </a:ext>
            </a:extLst>
          </p:cNvPr>
          <p:cNvSpPr/>
          <p:nvPr/>
        </p:nvSpPr>
        <p:spPr>
          <a:xfrm>
            <a:off x="8534400" y="5275671"/>
            <a:ext cx="3633787"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BBC7D783-056D-4946-96C8-76494A40F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pic>
        <p:nvPicPr>
          <p:cNvPr id="12" name="Picture 11" descr="Icon&#10;&#10;Description automatically generated">
            <a:extLst>
              <a:ext uri="{FF2B5EF4-FFF2-40B4-BE49-F238E27FC236}">
                <a16:creationId xmlns:a16="http://schemas.microsoft.com/office/drawing/2014/main" id="{9C1567F9-FF24-4D81-A65B-D7E941D63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92" y="3103244"/>
            <a:ext cx="1901796" cy="1953901"/>
          </a:xfrm>
          <a:prstGeom prst="rect">
            <a:avLst/>
          </a:prstGeom>
        </p:spPr>
      </p:pic>
      <p:sp>
        <p:nvSpPr>
          <p:cNvPr id="13" name="TextBox 12">
            <a:extLst>
              <a:ext uri="{FF2B5EF4-FFF2-40B4-BE49-F238E27FC236}">
                <a16:creationId xmlns:a16="http://schemas.microsoft.com/office/drawing/2014/main" id="{DD62B8FC-8F6F-4550-8BE5-E021BAA72ADB}"/>
              </a:ext>
            </a:extLst>
          </p:cNvPr>
          <p:cNvSpPr txBox="1"/>
          <p:nvPr/>
        </p:nvSpPr>
        <p:spPr>
          <a:xfrm>
            <a:off x="1051366" y="2716955"/>
            <a:ext cx="2189447" cy="523220"/>
          </a:xfrm>
          <a:prstGeom prst="rect">
            <a:avLst/>
          </a:prstGeom>
          <a:noFill/>
        </p:spPr>
        <p:txBody>
          <a:bodyPr wrap="square">
            <a:spAutoFit/>
          </a:bodyPr>
          <a:lstStyle/>
          <a:p>
            <a:pPr algn="ctr"/>
            <a:r>
              <a:rPr lang="en-US" sz="2800" b="1" dirty="0">
                <a:latin typeface="+mj-lt"/>
              </a:rPr>
              <a:t>Gown/Apron </a:t>
            </a:r>
            <a:endParaRPr lang="en-US" sz="2800" dirty="0">
              <a:latin typeface="+mj-lt"/>
            </a:endParaRPr>
          </a:p>
        </p:txBody>
      </p:sp>
      <p:pic>
        <p:nvPicPr>
          <p:cNvPr id="8" name="Picture 7" descr="Icon&#10;&#10;Description automatically generated">
            <a:extLst>
              <a:ext uri="{FF2B5EF4-FFF2-40B4-BE49-F238E27FC236}">
                <a16:creationId xmlns:a16="http://schemas.microsoft.com/office/drawing/2014/main" id="{3FEBFEEE-928F-4558-9AF4-99B1136A5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992" y="3115522"/>
            <a:ext cx="1906699" cy="1915135"/>
          </a:xfrm>
          <a:prstGeom prst="rect">
            <a:avLst/>
          </a:prstGeom>
        </p:spPr>
      </p:pic>
      <p:sp>
        <p:nvSpPr>
          <p:cNvPr id="15" name="TextBox 14">
            <a:extLst>
              <a:ext uri="{FF2B5EF4-FFF2-40B4-BE49-F238E27FC236}">
                <a16:creationId xmlns:a16="http://schemas.microsoft.com/office/drawing/2014/main" id="{2CEB20E4-4B1F-4BA5-98E9-5815BA7ED4F8}"/>
              </a:ext>
            </a:extLst>
          </p:cNvPr>
          <p:cNvSpPr txBox="1"/>
          <p:nvPr/>
        </p:nvSpPr>
        <p:spPr>
          <a:xfrm>
            <a:off x="3877154" y="2726580"/>
            <a:ext cx="1724374" cy="523220"/>
          </a:xfrm>
          <a:prstGeom prst="rect">
            <a:avLst/>
          </a:prstGeom>
          <a:noFill/>
        </p:spPr>
        <p:txBody>
          <a:bodyPr wrap="square">
            <a:spAutoFit/>
          </a:bodyPr>
          <a:lstStyle/>
          <a:p>
            <a:pPr algn="ctr"/>
            <a:r>
              <a:rPr lang="en-US" sz="2800" b="1" dirty="0">
                <a:latin typeface="+mj-lt"/>
              </a:rPr>
              <a:t>Facemask</a:t>
            </a:r>
            <a:endParaRPr lang="en-US" sz="2800" dirty="0">
              <a:latin typeface="+mj-lt"/>
            </a:endParaRPr>
          </a:p>
        </p:txBody>
      </p:sp>
      <p:grpSp>
        <p:nvGrpSpPr>
          <p:cNvPr id="24" name="Group 23">
            <a:extLst>
              <a:ext uri="{FF2B5EF4-FFF2-40B4-BE49-F238E27FC236}">
                <a16:creationId xmlns:a16="http://schemas.microsoft.com/office/drawing/2014/main" id="{192BE1A9-D65B-46A2-9280-3C30193336E0}"/>
              </a:ext>
            </a:extLst>
          </p:cNvPr>
          <p:cNvGrpSpPr/>
          <p:nvPr/>
        </p:nvGrpSpPr>
        <p:grpSpPr>
          <a:xfrm>
            <a:off x="6423782" y="2729333"/>
            <a:ext cx="1934210" cy="2397218"/>
            <a:chOff x="6589699" y="2710920"/>
            <a:chExt cx="1479762" cy="1835640"/>
          </a:xfrm>
        </p:grpSpPr>
        <p:pic>
          <p:nvPicPr>
            <p:cNvPr id="6" name="Picture 5" descr="Icon&#10;&#10;Description automatically generated">
              <a:extLst>
                <a:ext uri="{FF2B5EF4-FFF2-40B4-BE49-F238E27FC236}">
                  <a16:creationId xmlns:a16="http://schemas.microsoft.com/office/drawing/2014/main" id="{0471471B-A4DB-4A61-A1A6-F86E27DE96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699" y="3080252"/>
              <a:ext cx="1479762" cy="1466308"/>
            </a:xfrm>
            <a:prstGeom prst="rect">
              <a:avLst/>
            </a:prstGeom>
          </p:spPr>
        </p:pic>
        <p:sp>
          <p:nvSpPr>
            <p:cNvPr id="16" name="TextBox 15">
              <a:extLst>
                <a:ext uri="{FF2B5EF4-FFF2-40B4-BE49-F238E27FC236}">
                  <a16:creationId xmlns:a16="http://schemas.microsoft.com/office/drawing/2014/main" id="{9ACBC944-BE1F-4D24-BE64-AAE307979EA0}"/>
                </a:ext>
              </a:extLst>
            </p:cNvPr>
            <p:cNvSpPr txBox="1"/>
            <p:nvPr/>
          </p:nvSpPr>
          <p:spPr>
            <a:xfrm>
              <a:off x="6806780" y="2710920"/>
              <a:ext cx="1043025" cy="400649"/>
            </a:xfrm>
            <a:prstGeom prst="rect">
              <a:avLst/>
            </a:prstGeom>
            <a:noFill/>
          </p:spPr>
          <p:txBody>
            <a:bodyPr wrap="square">
              <a:spAutoFit/>
            </a:bodyPr>
            <a:lstStyle/>
            <a:p>
              <a:pPr algn="ctr"/>
              <a:r>
                <a:rPr lang="en-US" sz="2800" b="1" dirty="0">
                  <a:latin typeface="+mj-lt"/>
                </a:rPr>
                <a:t>Gloves</a:t>
              </a:r>
              <a:endParaRPr lang="en-US" sz="2800" dirty="0">
                <a:latin typeface="+mj-lt"/>
              </a:endParaRPr>
            </a:p>
          </p:txBody>
        </p:sp>
      </p:grpSp>
      <p:pic>
        <p:nvPicPr>
          <p:cNvPr id="10" name="Picture 9" descr="Icon&#10;&#10;Description automatically generated">
            <a:extLst>
              <a:ext uri="{FF2B5EF4-FFF2-40B4-BE49-F238E27FC236}">
                <a16:creationId xmlns:a16="http://schemas.microsoft.com/office/drawing/2014/main" id="{597A51B8-A36F-4E0F-B672-70FC0B35B4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9885" y="3154948"/>
            <a:ext cx="1970963" cy="1950452"/>
          </a:xfrm>
          <a:prstGeom prst="rect">
            <a:avLst/>
          </a:prstGeom>
        </p:spPr>
      </p:pic>
      <p:sp>
        <p:nvSpPr>
          <p:cNvPr id="18" name="TextBox 17">
            <a:extLst>
              <a:ext uri="{FF2B5EF4-FFF2-40B4-BE49-F238E27FC236}">
                <a16:creationId xmlns:a16="http://schemas.microsoft.com/office/drawing/2014/main" id="{E1706524-1FC4-4623-9D1D-194697E10FAE}"/>
              </a:ext>
            </a:extLst>
          </p:cNvPr>
          <p:cNvSpPr txBox="1"/>
          <p:nvPr/>
        </p:nvSpPr>
        <p:spPr>
          <a:xfrm>
            <a:off x="8517321" y="2713178"/>
            <a:ext cx="3374354" cy="523219"/>
          </a:xfrm>
          <a:prstGeom prst="rect">
            <a:avLst/>
          </a:prstGeom>
          <a:noFill/>
        </p:spPr>
        <p:txBody>
          <a:bodyPr wrap="square">
            <a:spAutoFit/>
          </a:bodyPr>
          <a:lstStyle/>
          <a:p>
            <a:pPr algn="ctr"/>
            <a:r>
              <a:rPr lang="en-US" sz="2800" b="1" dirty="0">
                <a:latin typeface="+mj-lt"/>
              </a:rPr>
              <a:t>Face shield/Goggles</a:t>
            </a:r>
            <a:endParaRPr lang="en-US" sz="2800" dirty="0">
              <a:latin typeface="+mj-lt"/>
            </a:endParaRPr>
          </a:p>
        </p:txBody>
      </p:sp>
      <p:pic>
        <p:nvPicPr>
          <p:cNvPr id="17" name="Picture 16" descr="A picture containing text&#10;&#10;Description automatically generated">
            <a:extLst>
              <a:ext uri="{FF2B5EF4-FFF2-40B4-BE49-F238E27FC236}">
                <a16:creationId xmlns:a16="http://schemas.microsoft.com/office/drawing/2014/main" id="{94C43481-26EC-EBD5-F7A9-4A09BCB224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635992"/>
            <a:ext cx="3752520" cy="1119042"/>
          </a:xfrm>
          <a:prstGeom prst="rect">
            <a:avLst/>
          </a:prstGeom>
        </p:spPr>
      </p:pic>
    </p:spTree>
    <p:extLst>
      <p:ext uri="{BB962C8B-B14F-4D97-AF65-F5344CB8AC3E}">
        <p14:creationId xmlns:p14="http://schemas.microsoft.com/office/powerpoint/2010/main" val="196050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3223E-DA52-4E70-8A8D-FDD4D6940B81}"/>
              </a:ext>
            </a:extLst>
          </p:cNvPr>
          <p:cNvSpPr/>
          <p:nvPr/>
        </p:nvSpPr>
        <p:spPr>
          <a:xfrm>
            <a:off x="7039805" y="1"/>
            <a:ext cx="4648200" cy="533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39674-1B8C-CA4D-9182-643122B5BD17}"/>
              </a:ext>
            </a:extLst>
          </p:cNvPr>
          <p:cNvSpPr>
            <a:spLocks noGrp="1"/>
          </p:cNvSpPr>
          <p:nvPr>
            <p:ph type="title"/>
          </p:nvPr>
        </p:nvSpPr>
        <p:spPr>
          <a:xfrm>
            <a:off x="508001" y="533400"/>
            <a:ext cx="6180376" cy="1098452"/>
          </a:xfrm>
        </p:spPr>
        <p:txBody>
          <a:bodyPr/>
          <a:lstStyle/>
          <a:p>
            <a:r>
              <a:rPr lang="en-US" dirty="0"/>
              <a:t>Products Must Be Used According to Label Instructions</a:t>
            </a:r>
          </a:p>
        </p:txBody>
      </p:sp>
      <p:sp>
        <p:nvSpPr>
          <p:cNvPr id="3" name="Content Placeholder 2">
            <a:extLst>
              <a:ext uri="{FF2B5EF4-FFF2-40B4-BE49-F238E27FC236}">
                <a16:creationId xmlns:a16="http://schemas.microsoft.com/office/drawing/2014/main" id="{242B4FFA-A95E-424C-A114-174C89292875}"/>
              </a:ext>
            </a:extLst>
          </p:cNvPr>
          <p:cNvSpPr>
            <a:spLocks noGrp="1"/>
          </p:cNvSpPr>
          <p:nvPr>
            <p:ph idx="1"/>
          </p:nvPr>
        </p:nvSpPr>
        <p:spPr>
          <a:xfrm>
            <a:off x="718944" y="1652498"/>
            <a:ext cx="5791816" cy="4084255"/>
          </a:xfrm>
          <a:solidFill>
            <a:schemeClr val="bg1"/>
          </a:solidFill>
        </p:spPr>
        <p:txBody>
          <a:bodyPr/>
          <a:lstStyle/>
          <a:p>
            <a:pPr>
              <a:spcAft>
                <a:spcPts val="600"/>
              </a:spcAft>
              <a:buFont typeface="Arial" panose="020B0604020202020204" pitchFamily="34" charset="0"/>
              <a:buChar char="•"/>
            </a:pPr>
            <a:r>
              <a:rPr lang="en-US" sz="2800" b="1" dirty="0"/>
              <a:t>Use containers approved or provided by the disinfectant manufacturer</a:t>
            </a:r>
          </a:p>
          <a:p>
            <a:pPr>
              <a:spcAft>
                <a:spcPts val="600"/>
              </a:spcAft>
              <a:buFont typeface="Arial" panose="020B0604020202020204" pitchFamily="34" charset="0"/>
              <a:buChar char="•"/>
            </a:pPr>
            <a:r>
              <a:rPr lang="en-US" sz="2800" dirty="0"/>
              <a:t>Make sure the chemical and the label match </a:t>
            </a:r>
          </a:p>
          <a:p>
            <a:pPr>
              <a:spcAft>
                <a:spcPts val="600"/>
              </a:spcAft>
              <a:buFont typeface="Arial" panose="020B0604020202020204" pitchFamily="34" charset="0"/>
              <a:buChar char="•"/>
            </a:pPr>
            <a:r>
              <a:rPr lang="en-US" sz="2800" dirty="0"/>
              <a:t>Never refill used containers with different chemicals</a:t>
            </a:r>
          </a:p>
          <a:p>
            <a:pPr>
              <a:spcAft>
                <a:spcPts val="600"/>
              </a:spcAft>
              <a:buFont typeface="Arial" panose="020B0604020202020204" pitchFamily="34" charset="0"/>
              <a:buChar char="•"/>
            </a:pPr>
            <a:r>
              <a:rPr lang="en-US" sz="2800" dirty="0"/>
              <a:t>Never refill dispensers intended for single use</a:t>
            </a:r>
          </a:p>
          <a:p>
            <a:pPr>
              <a:spcAft>
                <a:spcPts val="600"/>
              </a:spcAft>
              <a:buFont typeface="Arial" panose="020B0604020202020204" pitchFamily="34" charset="0"/>
              <a:buChar char="•"/>
            </a:pPr>
            <a:r>
              <a:rPr lang="en-US" sz="2800" dirty="0"/>
              <a:t>Check expiration date</a:t>
            </a:r>
          </a:p>
          <a:p>
            <a:pPr marL="0" indent="0">
              <a:buNone/>
            </a:pPr>
            <a:endParaRPr lang="en-US" sz="2800" b="1" dirty="0"/>
          </a:p>
        </p:txBody>
      </p:sp>
      <p:sp>
        <p:nvSpPr>
          <p:cNvPr id="4" name="Slide Number Placeholder 3">
            <a:extLst>
              <a:ext uri="{FF2B5EF4-FFF2-40B4-BE49-F238E27FC236}">
                <a16:creationId xmlns:a16="http://schemas.microsoft.com/office/drawing/2014/main" id="{2FC27CB5-51E6-F141-B087-77DC133F8CB9}"/>
              </a:ext>
            </a:extLst>
          </p:cNvPr>
          <p:cNvSpPr>
            <a:spLocks noGrp="1"/>
          </p:cNvSpPr>
          <p:nvPr>
            <p:ph type="sldNum" sz="quarter" idx="14"/>
          </p:nvPr>
        </p:nvSpPr>
        <p:spPr>
          <a:xfrm>
            <a:off x="11328236" y="674689"/>
            <a:ext cx="711200" cy="365125"/>
          </a:xfrm>
        </p:spPr>
        <p:txBody>
          <a:bodyPr/>
          <a:lstStyle/>
          <a:p>
            <a:pPr>
              <a:defRPr/>
            </a:pPr>
            <a:fld id="{8F175D74-ED98-4489-9FB3-9363BDDBA762}" type="slidenum">
              <a:rPr lang="en-US" smtClean="0"/>
              <a:pPr>
                <a:defRPr/>
              </a:pPr>
              <a:t>6</a:t>
            </a:fld>
            <a:endParaRPr lang="en-US">
              <a:solidFill>
                <a:schemeClr val="bg1"/>
              </a:solidFill>
            </a:endParaRPr>
          </a:p>
        </p:txBody>
      </p:sp>
      <p:sp>
        <p:nvSpPr>
          <p:cNvPr id="5" name="AutoShape 2">
            <a:extLst>
              <a:ext uri="{FF2B5EF4-FFF2-40B4-BE49-F238E27FC236}">
                <a16:creationId xmlns:a16="http://schemas.microsoft.com/office/drawing/2014/main" id="{6DED1146-0D35-4278-B9C8-7DEAB0F7B9E9}"/>
              </a:ext>
            </a:extLst>
          </p:cNvPr>
          <p:cNvSpPr>
            <a:spLocks noChangeAspect="1" noChangeArrowheads="1"/>
          </p:cNvSpPr>
          <p:nvPr/>
        </p:nvSpPr>
        <p:spPr bwMode="auto">
          <a:xfrm>
            <a:off x="8229600" y="4465864"/>
            <a:ext cx="15811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23FC28E3-289E-420D-BBEA-49E39E7C9C05}"/>
              </a:ext>
            </a:extLst>
          </p:cNvPr>
          <p:cNvSpPr/>
          <p:nvPr/>
        </p:nvSpPr>
        <p:spPr>
          <a:xfrm>
            <a:off x="7543800" y="5414888"/>
            <a:ext cx="4648200" cy="1290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isinfecting wipes ingredients label">
            <a:extLst>
              <a:ext uri="{FF2B5EF4-FFF2-40B4-BE49-F238E27FC236}">
                <a16:creationId xmlns:a16="http://schemas.microsoft.com/office/drawing/2014/main" id="{45383316-A45C-F772-F021-B00E0E489855}"/>
              </a:ext>
            </a:extLst>
          </p:cNvPr>
          <p:cNvPicPr>
            <a:picLocks noChangeAspect="1"/>
          </p:cNvPicPr>
          <p:nvPr/>
        </p:nvPicPr>
        <p:blipFill>
          <a:blip r:embed="rId3"/>
          <a:stretch>
            <a:fillRect/>
          </a:stretch>
        </p:blipFill>
        <p:spPr>
          <a:xfrm>
            <a:off x="6990010" y="386640"/>
            <a:ext cx="4722740" cy="6058437"/>
          </a:xfrm>
          <a:prstGeom prst="rect">
            <a:avLst/>
          </a:prstGeom>
        </p:spPr>
      </p:pic>
    </p:spTree>
    <p:extLst>
      <p:ext uri="{BB962C8B-B14F-4D97-AF65-F5344CB8AC3E}">
        <p14:creationId xmlns:p14="http://schemas.microsoft.com/office/powerpoint/2010/main" val="180756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DB74-955E-4EBB-8792-ED7164933487}"/>
              </a:ext>
            </a:extLst>
          </p:cNvPr>
          <p:cNvSpPr>
            <a:spLocks noGrp="1"/>
          </p:cNvSpPr>
          <p:nvPr>
            <p:ph type="title"/>
          </p:nvPr>
        </p:nvSpPr>
        <p:spPr>
          <a:xfrm>
            <a:off x="508000" y="533400"/>
            <a:ext cx="11278992" cy="1143000"/>
          </a:xfrm>
        </p:spPr>
        <p:txBody>
          <a:bodyPr/>
          <a:lstStyle/>
          <a:p>
            <a:r>
              <a:rPr lang="en-US" dirty="0">
                <a:cs typeface="Calibri"/>
              </a:rPr>
              <a:t>Consider Safety, Efficiency, and Convenience When Setting Up Your Cart</a:t>
            </a:r>
          </a:p>
        </p:txBody>
      </p:sp>
      <p:sp>
        <p:nvSpPr>
          <p:cNvPr id="3" name="Content Placeholder 2">
            <a:extLst>
              <a:ext uri="{FF2B5EF4-FFF2-40B4-BE49-F238E27FC236}">
                <a16:creationId xmlns:a16="http://schemas.microsoft.com/office/drawing/2014/main" id="{D7AD7254-C40F-48E2-B0C9-C375D00577BB}"/>
              </a:ext>
            </a:extLst>
          </p:cNvPr>
          <p:cNvSpPr>
            <a:spLocks noGrp="1"/>
          </p:cNvSpPr>
          <p:nvPr>
            <p:ph idx="1"/>
          </p:nvPr>
        </p:nvSpPr>
        <p:spPr>
          <a:xfrm>
            <a:off x="685800" y="1828800"/>
            <a:ext cx="5232400" cy="3810000"/>
          </a:xfrm>
          <a:solidFill>
            <a:schemeClr val="bg1"/>
          </a:solidFill>
          <a:ln>
            <a:solidFill>
              <a:schemeClr val="bg1"/>
            </a:solidFill>
          </a:ln>
        </p:spPr>
        <p:txBody>
          <a:bodyPr/>
          <a:lstStyle/>
          <a:p>
            <a:pPr>
              <a:buFont typeface="Arial" panose="020B0604020202020204" pitchFamily="34" charset="0"/>
              <a:buChar char="•"/>
            </a:pPr>
            <a:r>
              <a:rPr lang="en-US" sz="2800" dirty="0">
                <a:ea typeface="+mj-lt"/>
                <a:cs typeface="+mj-lt"/>
              </a:rPr>
              <a:t>Be familiar with products and tools used</a:t>
            </a:r>
            <a:endParaRPr lang="en-US" sz="2800" dirty="0"/>
          </a:p>
          <a:p>
            <a:pPr>
              <a:buFont typeface="Arial" panose="020B0604020202020204" pitchFamily="34" charset="0"/>
              <a:buChar char="•"/>
            </a:pPr>
            <a:r>
              <a:rPr lang="en-US" sz="2800" dirty="0">
                <a:ea typeface="+mj-lt"/>
                <a:cs typeface="+mj-lt"/>
              </a:rPr>
              <a:t>Identify supply needs</a:t>
            </a:r>
          </a:p>
          <a:p>
            <a:pPr>
              <a:buFont typeface="Arial" panose="020B0604020202020204" pitchFamily="34" charset="0"/>
              <a:buChar char="•"/>
            </a:pPr>
            <a:r>
              <a:rPr lang="en-US" sz="2800" dirty="0">
                <a:ea typeface="+mj-lt"/>
                <a:cs typeface="+mj-lt"/>
              </a:rPr>
              <a:t>Save time; be efficient</a:t>
            </a:r>
            <a:endParaRPr lang="en-US" sz="2800" dirty="0">
              <a:cs typeface="Calibri"/>
            </a:endParaRPr>
          </a:p>
          <a:p>
            <a:pPr>
              <a:buFont typeface="Arial" panose="020B0604020202020204" pitchFamily="34" charset="0"/>
              <a:buChar char="•"/>
            </a:pPr>
            <a:r>
              <a:rPr lang="en-US" sz="2800" dirty="0">
                <a:ea typeface="+mj-lt"/>
                <a:cs typeface="+mj-lt"/>
              </a:rPr>
              <a:t>Support safety through appropriate use of products</a:t>
            </a:r>
          </a:p>
          <a:p>
            <a:pPr marL="0" indent="0">
              <a:buNone/>
            </a:pPr>
            <a:endParaRPr lang="en-US" sz="2800" dirty="0">
              <a:ea typeface="+mj-lt"/>
              <a:cs typeface="+mj-lt"/>
            </a:endParaRPr>
          </a:p>
          <a:p>
            <a:pPr marL="0" indent="0">
              <a:buNone/>
            </a:pPr>
            <a:r>
              <a:rPr lang="en-US" sz="2800" dirty="0">
                <a:ea typeface="+mj-lt"/>
                <a:cs typeface="+mj-lt"/>
              </a:rPr>
              <a:t>Note: Clean your hands and put on clean gloves before touch clean items on your cart. </a:t>
            </a:r>
            <a:endParaRPr lang="en-US" sz="2800" dirty="0">
              <a:cs typeface="Calibri"/>
            </a:endParaRPr>
          </a:p>
          <a:p>
            <a:pPr marL="0" indent="0">
              <a:buNone/>
            </a:pPr>
            <a:endParaRPr lang="en-US" sz="2800" dirty="0">
              <a:cs typeface="Calibri"/>
            </a:endParaRPr>
          </a:p>
          <a:p>
            <a:pPr>
              <a:buFont typeface="Arial" panose="020B0604020202020204" pitchFamily="34" charset="0"/>
              <a:buChar char="•"/>
            </a:pPr>
            <a:endParaRPr lang="en-US" sz="2800" dirty="0"/>
          </a:p>
          <a:p>
            <a:pPr>
              <a:buFont typeface="Arial" panose="020B0604020202020204" pitchFamily="34" charset="0"/>
              <a:buChar char="•"/>
            </a:pPr>
            <a:endParaRPr lang="en-US" sz="2800" dirty="0">
              <a:cs typeface="Calibri"/>
            </a:endParaRPr>
          </a:p>
        </p:txBody>
      </p:sp>
      <p:sp>
        <p:nvSpPr>
          <p:cNvPr id="4" name="Slide Number Placeholder 3">
            <a:extLst>
              <a:ext uri="{FF2B5EF4-FFF2-40B4-BE49-F238E27FC236}">
                <a16:creationId xmlns:a16="http://schemas.microsoft.com/office/drawing/2014/main" id="{1F204189-5405-4A6D-BD4D-A022A6D9AE0D}"/>
              </a:ext>
            </a:extLst>
          </p:cNvPr>
          <p:cNvSpPr>
            <a:spLocks noGrp="1"/>
          </p:cNvSpPr>
          <p:nvPr>
            <p:ph type="sldNum" sz="quarter" idx="14"/>
          </p:nvPr>
        </p:nvSpPr>
        <p:spPr/>
        <p:txBody>
          <a:bodyPr/>
          <a:lstStyle/>
          <a:p>
            <a:pPr>
              <a:defRPr/>
            </a:pPr>
            <a:fld id="{8F175D74-ED98-4489-9FB3-9363BDDBA762}" type="slidenum">
              <a:rPr lang="en-US" smtClean="0"/>
              <a:pPr>
                <a:defRPr/>
              </a:pPr>
              <a:t>7</a:t>
            </a:fld>
            <a:endParaRPr lang="en-US">
              <a:solidFill>
                <a:schemeClr val="bg1"/>
              </a:solidFill>
            </a:endParaRPr>
          </a:p>
        </p:txBody>
      </p:sp>
      <p:pic>
        <p:nvPicPr>
          <p:cNvPr id="1026" name="Picture 2">
            <a:extLst>
              <a:ext uri="{FF2B5EF4-FFF2-40B4-BE49-F238E27FC236}">
                <a16:creationId xmlns:a16="http://schemas.microsoft.com/office/drawing/2014/main" id="{3313EE7E-07A2-458A-982A-2362FFF1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802" y="1894060"/>
            <a:ext cx="5419189" cy="3612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picture containing text&#10;&#10;Description automatically generated">
            <a:extLst>
              <a:ext uri="{FF2B5EF4-FFF2-40B4-BE49-F238E27FC236}">
                <a16:creationId xmlns:a16="http://schemas.microsoft.com/office/drawing/2014/main" id="{474C30C9-A969-26E0-D81F-2BD89E7DD385}"/>
              </a:ext>
            </a:extLst>
          </p:cNvPr>
          <p:cNvPicPr>
            <a:picLocks noChangeAspect="1"/>
          </p:cNvPicPr>
          <p:nvPr/>
        </p:nvPicPr>
        <p:blipFill>
          <a:blip r:embed="rId4"/>
          <a:stretch>
            <a:fillRect/>
          </a:stretch>
        </p:blipFill>
        <p:spPr>
          <a:xfrm>
            <a:off x="8328212" y="5724513"/>
            <a:ext cx="3801035" cy="1137422"/>
          </a:xfrm>
          <a:prstGeom prst="rect">
            <a:avLst/>
          </a:prstGeom>
        </p:spPr>
      </p:pic>
    </p:spTree>
    <p:extLst>
      <p:ext uri="{BB962C8B-B14F-4D97-AF65-F5344CB8AC3E}">
        <p14:creationId xmlns:p14="http://schemas.microsoft.com/office/powerpoint/2010/main" val="424883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FFF006-2AC3-4BDF-B50C-9E515AF50DD1}"/>
              </a:ext>
            </a:extLst>
          </p:cNvPr>
          <p:cNvSpPr/>
          <p:nvPr/>
        </p:nvSpPr>
        <p:spPr>
          <a:xfrm>
            <a:off x="609600" y="4941888"/>
            <a:ext cx="838200" cy="438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3B0ECE-1216-BA48-AE14-0E7AFD4F4E15}"/>
              </a:ext>
            </a:extLst>
          </p:cNvPr>
          <p:cNvSpPr>
            <a:spLocks noGrp="1"/>
          </p:cNvSpPr>
          <p:nvPr>
            <p:ph sz="half" idx="2"/>
          </p:nvPr>
        </p:nvSpPr>
        <p:spPr>
          <a:xfrm>
            <a:off x="609601" y="1946275"/>
            <a:ext cx="5057028" cy="3434309"/>
          </a:xfrm>
        </p:spPr>
        <p:txBody>
          <a:bodyPr/>
          <a:lstStyle/>
          <a:p>
            <a:r>
              <a:rPr lang="en-US" sz="2800" dirty="0"/>
              <a:t>Alcohol-based hand rub (ABHR) and soap refills</a:t>
            </a:r>
          </a:p>
          <a:p>
            <a:r>
              <a:rPr lang="en-US" sz="2800" dirty="0"/>
              <a:t>Required PPE</a:t>
            </a:r>
          </a:p>
          <a:p>
            <a:r>
              <a:rPr lang="en-US" sz="2800" dirty="0"/>
              <a:t>Resident room supplies</a:t>
            </a:r>
          </a:p>
          <a:p>
            <a:endParaRPr lang="en-US" sz="2800" dirty="0"/>
          </a:p>
          <a:p>
            <a:pPr marL="0" indent="0">
              <a:buNone/>
            </a:pPr>
            <a:r>
              <a:rPr lang="en-US" sz="2800" dirty="0"/>
              <a:t>When setting up your cart, consider: </a:t>
            </a:r>
            <a:r>
              <a:rPr lang="en-US" sz="2800" b="1" dirty="0"/>
              <a:t>s</a:t>
            </a:r>
            <a:r>
              <a:rPr lang="en-US" sz="2800" b="1" dirty="0">
                <a:latin typeface="Calibri" charset="0"/>
                <a:ea typeface="ＭＳ Ｐゴシック" charset="-128"/>
                <a:cs typeface="ＭＳ Ｐゴシック" charset="-128"/>
              </a:rPr>
              <a:t>afety, convenience, and efficiency.</a:t>
            </a:r>
            <a:endParaRPr lang="en-US" sz="2800" b="1" dirty="0"/>
          </a:p>
          <a:p>
            <a:endParaRPr lang="en-US" sz="2800" dirty="0"/>
          </a:p>
        </p:txBody>
      </p:sp>
      <p:sp>
        <p:nvSpPr>
          <p:cNvPr id="4" name="Rectangle 3">
            <a:extLst>
              <a:ext uri="{FF2B5EF4-FFF2-40B4-BE49-F238E27FC236}">
                <a16:creationId xmlns:a16="http://schemas.microsoft.com/office/drawing/2014/main" id="{47E1A6B3-8A8C-4742-931B-C09C99F57E7A}"/>
              </a:ext>
            </a:extLst>
          </p:cNvPr>
          <p:cNvSpPr/>
          <p:nvPr/>
        </p:nvSpPr>
        <p:spPr>
          <a:xfrm>
            <a:off x="8458200" y="5791200"/>
            <a:ext cx="3733800" cy="1001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Slide Number Placeholder 5">
            <a:extLst>
              <a:ext uri="{FF2B5EF4-FFF2-40B4-BE49-F238E27FC236}">
                <a16:creationId xmlns:a16="http://schemas.microsoft.com/office/drawing/2014/main" id="{78002517-5295-B547-8D28-C0E43FE11B05}"/>
              </a:ext>
            </a:extLst>
          </p:cNvPr>
          <p:cNvSpPr>
            <a:spLocks noGrp="1"/>
          </p:cNvSpPr>
          <p:nvPr>
            <p:ph type="sldNum" sz="quarter" idx="14"/>
          </p:nvPr>
        </p:nvSpPr>
        <p:spPr/>
        <p:txBody>
          <a:bodyPr/>
          <a:lstStyle/>
          <a:p>
            <a:pPr>
              <a:defRPr/>
            </a:pPr>
            <a:fld id="{97263FB1-5F4E-49C0-818C-5AC8EE0282D4}" type="slidenum">
              <a:rPr lang="en-US" smtClean="0"/>
              <a:pPr>
                <a:defRPr/>
              </a:pPr>
              <a:t>8</a:t>
            </a:fld>
            <a:endParaRPr lang="en-US">
              <a:solidFill>
                <a:schemeClr val="bg1"/>
              </a:solidFill>
            </a:endParaRPr>
          </a:p>
        </p:txBody>
      </p:sp>
      <p:sp>
        <p:nvSpPr>
          <p:cNvPr id="7" name="Title 6">
            <a:extLst>
              <a:ext uri="{FF2B5EF4-FFF2-40B4-BE49-F238E27FC236}">
                <a16:creationId xmlns:a16="http://schemas.microsoft.com/office/drawing/2014/main" id="{ACD1D111-0908-B448-AFD9-6DBBDF7CEF18}"/>
              </a:ext>
            </a:extLst>
          </p:cNvPr>
          <p:cNvSpPr>
            <a:spLocks noGrp="1"/>
          </p:cNvSpPr>
          <p:nvPr>
            <p:ph type="title"/>
          </p:nvPr>
        </p:nvSpPr>
        <p:spPr/>
        <p:txBody>
          <a:bodyPr/>
          <a:lstStyle/>
          <a:p>
            <a:r>
              <a:rPr lang="en-US" dirty="0"/>
              <a:t>Gathering Supplies and Cart Setup:</a:t>
            </a:r>
            <a:br>
              <a:rPr lang="en-US" dirty="0"/>
            </a:br>
            <a:r>
              <a:rPr lang="en-US" dirty="0"/>
              <a:t>Top of Cart </a:t>
            </a:r>
          </a:p>
        </p:txBody>
      </p:sp>
      <p:pic>
        <p:nvPicPr>
          <p:cNvPr id="2050" name="Picture 2" descr="EVS cart with cleaning supplies">
            <a:extLst>
              <a:ext uri="{FF2B5EF4-FFF2-40B4-BE49-F238E27FC236}">
                <a16:creationId xmlns:a16="http://schemas.microsoft.com/office/drawing/2014/main" id="{27083EB1-6040-4D18-8EA6-36E45DF09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176" y="1350030"/>
            <a:ext cx="5557007" cy="5178118"/>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591157DF-3656-4022-804A-DE5AE45378B1}"/>
              </a:ext>
            </a:extLst>
          </p:cNvPr>
          <p:cNvSpPr/>
          <p:nvPr/>
        </p:nvSpPr>
        <p:spPr>
          <a:xfrm>
            <a:off x="5188022" y="1443386"/>
            <a:ext cx="1524000" cy="609600"/>
          </a:xfrm>
          <a:prstGeom prst="rightArrow">
            <a:avLst/>
          </a:prstGeom>
          <a:solidFill>
            <a:srgbClr val="FF9D00"/>
          </a:solidFill>
          <a:ln>
            <a:solidFill>
              <a:srgbClr val="EB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52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FFF006-2AC3-4BDF-B50C-9E515AF50DD1}"/>
              </a:ext>
            </a:extLst>
          </p:cNvPr>
          <p:cNvSpPr/>
          <p:nvPr/>
        </p:nvSpPr>
        <p:spPr>
          <a:xfrm>
            <a:off x="609600" y="4941888"/>
            <a:ext cx="838200" cy="438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8002517-5295-B547-8D28-C0E43FE11B05}"/>
              </a:ext>
            </a:extLst>
          </p:cNvPr>
          <p:cNvSpPr>
            <a:spLocks noGrp="1"/>
          </p:cNvSpPr>
          <p:nvPr>
            <p:ph type="sldNum" sz="quarter" idx="14"/>
          </p:nvPr>
        </p:nvSpPr>
        <p:spPr/>
        <p:txBody>
          <a:bodyPr/>
          <a:lstStyle/>
          <a:p>
            <a:pPr>
              <a:defRPr/>
            </a:pPr>
            <a:fld id="{97263FB1-5F4E-49C0-818C-5AC8EE0282D4}" type="slidenum">
              <a:rPr lang="en-US" smtClean="0"/>
              <a:pPr>
                <a:defRPr/>
              </a:pPr>
              <a:t>9</a:t>
            </a:fld>
            <a:endParaRPr lang="en-US">
              <a:solidFill>
                <a:schemeClr val="bg1"/>
              </a:solidFill>
            </a:endParaRPr>
          </a:p>
        </p:txBody>
      </p:sp>
      <p:sp>
        <p:nvSpPr>
          <p:cNvPr id="7" name="Title 6">
            <a:extLst>
              <a:ext uri="{FF2B5EF4-FFF2-40B4-BE49-F238E27FC236}">
                <a16:creationId xmlns:a16="http://schemas.microsoft.com/office/drawing/2014/main" id="{ACD1D111-0908-B448-AFD9-6DBBDF7CEF18}"/>
              </a:ext>
            </a:extLst>
          </p:cNvPr>
          <p:cNvSpPr>
            <a:spLocks noGrp="1"/>
          </p:cNvSpPr>
          <p:nvPr>
            <p:ph type="title"/>
          </p:nvPr>
        </p:nvSpPr>
        <p:spPr>
          <a:xfrm>
            <a:off x="508000" y="304800"/>
            <a:ext cx="9855200" cy="1143000"/>
          </a:xfrm>
        </p:spPr>
        <p:txBody>
          <a:bodyPr/>
          <a:lstStyle/>
          <a:p>
            <a:r>
              <a:rPr lang="en-US" dirty="0"/>
              <a:t>Gathering Supplies and Cart Setup: </a:t>
            </a:r>
            <a:br>
              <a:rPr lang="en-US" dirty="0"/>
            </a:br>
            <a:r>
              <a:rPr lang="en-US" dirty="0"/>
              <a:t>Front Deck </a:t>
            </a:r>
          </a:p>
        </p:txBody>
      </p:sp>
      <p:pic>
        <p:nvPicPr>
          <p:cNvPr id="9" name="Picture 8" descr="A picture containing text&#10;&#10;Description automatically generated">
            <a:extLst>
              <a:ext uri="{FF2B5EF4-FFF2-40B4-BE49-F238E27FC236}">
                <a16:creationId xmlns:a16="http://schemas.microsoft.com/office/drawing/2014/main" id="{E4C750EC-4E28-40B5-9255-B48C19599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sp>
        <p:nvSpPr>
          <p:cNvPr id="12" name="Rectangle 11">
            <a:extLst>
              <a:ext uri="{FF2B5EF4-FFF2-40B4-BE49-F238E27FC236}">
                <a16:creationId xmlns:a16="http://schemas.microsoft.com/office/drawing/2014/main" id="{7D1558A8-038F-46A0-A2FF-3D25E77EBC70}"/>
              </a:ext>
            </a:extLst>
          </p:cNvPr>
          <p:cNvSpPr/>
          <p:nvPr/>
        </p:nvSpPr>
        <p:spPr>
          <a:xfrm>
            <a:off x="8458200" y="5791200"/>
            <a:ext cx="3733800" cy="1001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Content Placeholder 4">
            <a:extLst>
              <a:ext uri="{FF2B5EF4-FFF2-40B4-BE49-F238E27FC236}">
                <a16:creationId xmlns:a16="http://schemas.microsoft.com/office/drawing/2014/main" id="{C9B4DEB6-D89E-CD48-850D-C3B840700601}"/>
              </a:ext>
            </a:extLst>
          </p:cNvPr>
          <p:cNvSpPr>
            <a:spLocks noGrp="1"/>
          </p:cNvSpPr>
          <p:nvPr>
            <p:ph sz="quarter" idx="4"/>
          </p:nvPr>
        </p:nvSpPr>
        <p:spPr>
          <a:xfrm>
            <a:off x="6197071" y="2191708"/>
            <a:ext cx="5282337" cy="3482161"/>
          </a:xfrm>
        </p:spPr>
        <p:txBody>
          <a:bodyPr/>
          <a:lstStyle/>
          <a:p>
            <a:r>
              <a:rPr lang="en-US" sz="2800" dirty="0"/>
              <a:t>Mops with removeable mopheads/floor mops</a:t>
            </a:r>
            <a:endParaRPr lang="en-US" sz="2800" dirty="0">
              <a:cs typeface="Calibri"/>
            </a:endParaRPr>
          </a:p>
          <a:p>
            <a:r>
              <a:rPr lang="en-US" sz="2800" dirty="0"/>
              <a:t>Broom/dry mop</a:t>
            </a:r>
            <a:endParaRPr lang="en-US" sz="2800" dirty="0">
              <a:cs typeface="Calibri"/>
            </a:endParaRPr>
          </a:p>
          <a:p>
            <a:r>
              <a:rPr lang="en-US" sz="2800" dirty="0"/>
              <a:t>Duster</a:t>
            </a:r>
            <a:endParaRPr lang="en-US" sz="2800" dirty="0">
              <a:cs typeface="Calibri"/>
            </a:endParaRPr>
          </a:p>
          <a:p>
            <a:r>
              <a:rPr lang="en-US" sz="2800" dirty="0"/>
              <a:t>Buckets</a:t>
            </a:r>
            <a:endParaRPr lang="en-US" sz="2800" dirty="0">
              <a:cs typeface="Calibri"/>
            </a:endParaRPr>
          </a:p>
          <a:p>
            <a:r>
              <a:rPr lang="en-US" sz="2800" dirty="0"/>
              <a:t>Wet floor caution signs</a:t>
            </a:r>
            <a:endParaRPr lang="en-US" sz="2800" dirty="0">
              <a:cs typeface="Calibri"/>
            </a:endParaRPr>
          </a:p>
          <a:p>
            <a:r>
              <a:rPr lang="en-US" sz="2800" dirty="0"/>
              <a:t>Soiled linen bag</a:t>
            </a:r>
            <a:endParaRPr lang="en-US" sz="2800" dirty="0">
              <a:cs typeface="Calibri"/>
            </a:endParaRPr>
          </a:p>
          <a:p>
            <a:r>
              <a:rPr lang="en-US" sz="2800" dirty="0"/>
              <a:t>Trash bag</a:t>
            </a:r>
            <a:endParaRPr lang="en-US" sz="2800" dirty="0">
              <a:cs typeface="Calibri"/>
            </a:endParaRPr>
          </a:p>
          <a:p>
            <a:pPr marL="0" indent="0">
              <a:buNone/>
            </a:pPr>
            <a:endParaRPr lang="en-US" dirty="0"/>
          </a:p>
        </p:txBody>
      </p:sp>
      <p:pic>
        <p:nvPicPr>
          <p:cNvPr id="16" name="Picture 2" descr="EVS cart with cleaning supplies">
            <a:extLst>
              <a:ext uri="{FF2B5EF4-FFF2-40B4-BE49-F238E27FC236}">
                <a16:creationId xmlns:a16="http://schemas.microsoft.com/office/drawing/2014/main" id="{0DFF5FD0-2514-4EF1-997A-85FC3BC41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18" y="1477416"/>
            <a:ext cx="4906539" cy="4572000"/>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FC633718-897A-4B8A-94FE-5223F64FB423}"/>
              </a:ext>
            </a:extLst>
          </p:cNvPr>
          <p:cNvSpPr/>
          <p:nvPr/>
        </p:nvSpPr>
        <p:spPr>
          <a:xfrm rot="10800000">
            <a:off x="4572000" y="4353070"/>
            <a:ext cx="1524000" cy="609600"/>
          </a:xfrm>
          <a:prstGeom prst="rightArrow">
            <a:avLst/>
          </a:prstGeom>
          <a:solidFill>
            <a:srgbClr val="FF9D00"/>
          </a:solidFill>
          <a:ln>
            <a:solidFill>
              <a:srgbClr val="EB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97645"/>
      </p:ext>
    </p:extLst>
  </p:cSld>
  <p:clrMapOvr>
    <a:masterClrMapping/>
  </p:clrMapOvr>
</p:sld>
</file>

<file path=ppt/theme/theme1.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8324c4-7d20-48d3-8188-32763737222b">
      <Value>97</Value>
      <Value>197</Value>
      <Value>295</Value>
      <Value>498</Value>
      <Value>123</Value>
      <Value>241</Value>
      <Value>121</Value>
      <Value>137</Value>
      <Value>204</Value>
    </TaxCatchAll>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Clinicians/Healthcare Providers</TermName>
          <TermId xmlns="http://schemas.microsoft.com/office/infopath/2007/PartnerControls">e31e14b8-e46e-494a-8300-1453b14ca9de</TermId>
        </TermInfo>
        <TermInfo xmlns="http://schemas.microsoft.com/office/infopath/2007/PartnerControls">
          <TermName xmlns="http://schemas.microsoft.com/office/infopath/2007/PartnerControls">Local Health Jurisdiction</TermName>
          <TermId xmlns="http://schemas.microsoft.com/office/infopath/2007/PartnerControls">f68e075a-b17d-44d0-8f5c-4e108c72d912</TermId>
        </TermInfo>
        <TermInfo xmlns="http://schemas.microsoft.com/office/infopath/2007/PartnerControls">
          <TermName xmlns="http://schemas.microsoft.com/office/infopath/2007/PartnerControls">Other Stakeholder</TermName>
          <TermId xmlns="http://schemas.microsoft.com/office/infopath/2007/PartnerControls">6b3266fc-4016-443b-9e9e-97a2230ee0e4</TermId>
        </TermInfo>
      </Term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Hospital Associated Infections</TermName>
          <TermId xmlns="http://schemas.microsoft.com/office/infopath/2007/PartnerControls">ca506b30-7ad6-4050-a256-41bb719b399d</TermId>
        </TermInfo>
        <TermInfo xmlns="http://schemas.microsoft.com/office/infopath/2007/PartnerControls">
          <TermName xmlns="http://schemas.microsoft.com/office/infopath/2007/PartnerControls">Infectious Diseases</TermName>
          <TermId xmlns="http://schemas.microsoft.com/office/infopath/2007/PartnerControls">cf067396-8ccc-4210-9f63-22e79836aa52</TermId>
        </TermInfo>
        <TermInfo xmlns="http://schemas.microsoft.com/office/infopath/2007/PartnerControls">
          <TermName xmlns="http://schemas.microsoft.com/office/infopath/2007/PartnerControls">Infection Control</TermName>
          <TermId xmlns="http://schemas.microsoft.com/office/infopath/2007/PartnerControls">cc8526b0-961b-4484-a0db-f621d6c2c573</TermId>
        </TermInfo>
        <TermInfo xmlns="http://schemas.microsoft.com/office/infopath/2007/PartnerControls">
          <TermName xmlns="http://schemas.microsoft.com/office/infopath/2007/PartnerControls">Environmental Health</TermName>
          <TermId xmlns="http://schemas.microsoft.com/office/infopath/2007/PartnerControls">f412e62c-bf68-44a5-abb9-5dd4a31c5dbd</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Healthcare-Associated Infections</TermName>
          <TermId xmlns="http://schemas.microsoft.com/office/infopath/2007/PartnerControls">acd27147-66db-4417-b829-7721c9284883</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DPH Document" ma:contentTypeID="0x0101002CC577673628EB48993F371F1850BF7D002F45745B6B4FD0479F5B8BA533B83A6A" ma:contentTypeVersion="4" ma:contentTypeDescription="Create a new document." ma:contentTypeScope="" ma:versionID="1dcf90e495f57365ed981e3850970c96">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5391893d04d1d7c9d778626da8812661"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AF674F-6640-49A3-B488-A7CCE9835384}">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cc8a450b-1a11-4e56-adcc-c88acab015c1"/>
    <ds:schemaRef ds:uri="7c162c85-2e33-4418-8d6a-3c9ae40ca8a5"/>
    <ds:schemaRef ds:uri="http://purl.org/dc/dcmitype/"/>
  </ds:schemaRefs>
</ds:datastoreItem>
</file>

<file path=customXml/itemProps2.xml><?xml version="1.0" encoding="utf-8"?>
<ds:datastoreItem xmlns:ds="http://schemas.openxmlformats.org/officeDocument/2006/customXml" ds:itemID="{81DFE6AE-1EB8-4B82-A24D-16FC25E81E92}">
  <ds:schemaRefs>
    <ds:schemaRef ds:uri="http://schemas.microsoft.com/sharepoint/v3/contenttype/forms"/>
  </ds:schemaRefs>
</ds:datastoreItem>
</file>

<file path=customXml/itemProps3.xml><?xml version="1.0" encoding="utf-8"?>
<ds:datastoreItem xmlns:ds="http://schemas.openxmlformats.org/officeDocument/2006/customXml" ds:itemID="{BF2AE892-261C-4DB7-A838-532641D30F5D}"/>
</file>

<file path=docProps/app.xml><?xml version="1.0" encoding="utf-8"?>
<Properties xmlns="http://schemas.openxmlformats.org/officeDocument/2006/extended-properties" xmlns:vt="http://schemas.openxmlformats.org/officeDocument/2006/docPropsVTypes">
  <Template>ColorBlock3WithPageNumbers</Template>
  <TotalTime>0</TotalTime>
  <Words>3711</Words>
  <Application>Microsoft Office PowerPoint</Application>
  <PresentationFormat>Widescreen</PresentationFormat>
  <Paragraphs>379</Paragraphs>
  <Slides>24</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-apple-system</vt:lpstr>
      <vt:lpstr>Arial</vt:lpstr>
      <vt:lpstr>Calibri</vt:lpstr>
      <vt:lpstr>Franklin Gothic Medium Cond</vt:lpstr>
      <vt:lpstr>Open Sans</vt:lpstr>
      <vt:lpstr>Segoe UI</vt:lpstr>
      <vt:lpstr>Tahoma</vt:lpstr>
      <vt:lpstr>Wingdings</vt:lpstr>
      <vt:lpstr>ColorBlock3WithPageNumbers</vt:lpstr>
      <vt:lpstr>ColorBlock3WithPageNumbers</vt:lpstr>
      <vt:lpstr>ColorBlock3WithPageNumbers</vt:lpstr>
      <vt:lpstr>Module 3: Setting Up a Cleaning Cart Infection Prevention and Control Training for Environmental Services Staff</vt:lpstr>
      <vt:lpstr>Objectives</vt:lpstr>
      <vt:lpstr>Preparing Environmental Cleaning Products: Types of Solutions</vt:lpstr>
      <vt:lpstr>Preparing Environmental Cleaning Products:  Manual Preparation</vt:lpstr>
      <vt:lpstr>Preparing Environmental Cleaning Products:  Personal Protective Equipment (PPE) and Safety</vt:lpstr>
      <vt:lpstr>Products Must Be Used According to Label Instructions</vt:lpstr>
      <vt:lpstr>Consider Safety, Efficiency, and Convenience When Setting Up Your Cart</vt:lpstr>
      <vt:lpstr>Gathering Supplies and Cart Setup: Top of Cart </vt:lpstr>
      <vt:lpstr>Gathering Supplies and Cart Setup:  Front Deck </vt:lpstr>
      <vt:lpstr>Gathering Supplies and Cart Setup:  Inside Cart</vt:lpstr>
      <vt:lpstr>Let’s Get Ready to Clean a Room</vt:lpstr>
      <vt:lpstr>Daily Cleaning of Reusable Equipment and Cart Storge</vt:lpstr>
      <vt:lpstr>Cleaning of Reusable Equipment and Cart Storage at the End of the Shift </vt:lpstr>
      <vt:lpstr>Knowledge Check</vt:lpstr>
      <vt:lpstr>Knowledge Check</vt:lpstr>
      <vt:lpstr>Recommendations for Cleaning Carts</vt:lpstr>
      <vt:lpstr>PowerPoint Presentation</vt:lpstr>
      <vt:lpstr>Summary</vt:lpstr>
      <vt:lpstr>References</vt:lpstr>
      <vt:lpstr>References</vt:lpstr>
      <vt:lpstr>Project Firstline Resources</vt:lpstr>
      <vt:lpstr>ACTIVITY TEACHING AIDES / WORKSHEETS​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 Setting Up a Cleaning Cart Infection Prevention and Control Training for Environmental Services Staff</dc:title>
  <dc:creator/>
  <cp:lastModifiedBy/>
  <cp:revision>81</cp:revision>
  <dcterms:created xsi:type="dcterms:W3CDTF">2023-08-18T11:27:07Z</dcterms:created>
  <dcterms:modified xsi:type="dcterms:W3CDTF">2023-11-07T23:53:59Z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2023-08-18T11:27:21Z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550f7676-511e-45da-ab5d-924b08d7307b</vt:lpwstr>
  </property>
  <property fmtid="{D5CDD505-2E9C-101B-9397-08002B2CF9AE}" pid="8" name="MSIP_Label_7b94a7b8-f06c-4dfe-bdcc-9b548fd58c31_ContentBits">
    <vt:lpwstr>0</vt:lpwstr>
  </property>
  <property fmtid="{D5CDD505-2E9C-101B-9397-08002B2CF9AE}" pid="9" name="MSIP_Label_8af03ff0-41c5-4c41-b55e-fabb8fae94be_ActionId">
    <vt:lpwstr>e8b95778-94c6-44be-9694-62da57c6c2ec</vt:lpwstr>
  </property>
  <property fmtid="{D5CDD505-2E9C-101B-9397-08002B2CF9AE}" pid="10" name="MediaServiceImageTags">
    <vt:lpwstr/>
  </property>
  <property fmtid="{D5CDD505-2E9C-101B-9397-08002B2CF9AE}" pid="11" name="ContentTypeId">
    <vt:lpwstr>0x0101002CC577673628EB48993F371F1850BF7D002F45745B6B4FD0479F5B8BA533B83A6A</vt:lpwstr>
  </property>
  <property fmtid="{D5CDD505-2E9C-101B-9397-08002B2CF9AE}" pid="12" name="MSIP_Label_8af03ff0-41c5-4c41-b55e-fabb8fae94be_ContentBits">
    <vt:lpwstr>0</vt:lpwstr>
  </property>
  <property fmtid="{D5CDD505-2E9C-101B-9397-08002B2CF9AE}" pid="13" name="MSIP_Label_8af03ff0-41c5-4c41-b55e-fabb8fae94be_SiteId">
    <vt:lpwstr>9ce70869-60db-44fd-abe8-d2767077fc8f</vt:lpwstr>
  </property>
  <property fmtid="{D5CDD505-2E9C-101B-9397-08002B2CF9AE}" pid="14" name="MSIP_Label_8af03ff0-41c5-4c41-b55e-fabb8fae94be_Method">
    <vt:lpwstr>Privileged</vt:lpwstr>
  </property>
  <property fmtid="{D5CDD505-2E9C-101B-9397-08002B2CF9AE}" pid="15" name="MSIP_Label_8af03ff0-41c5-4c41-b55e-fabb8fae94be_Enabled">
    <vt:lpwstr>true</vt:lpwstr>
  </property>
  <property fmtid="{D5CDD505-2E9C-101B-9397-08002B2CF9AE}" pid="16" name="MSIP_Label_8af03ff0-41c5-4c41-b55e-fabb8fae94be_Name">
    <vt:lpwstr>8af03ff0-41c5-4c41-b55e-fabb8fae94be</vt:lpwstr>
  </property>
  <property fmtid="{D5CDD505-2E9C-101B-9397-08002B2CF9AE}" pid="17" name="MSIP_Label_8af03ff0-41c5-4c41-b55e-fabb8fae94be_SetDate">
    <vt:lpwstr>2023-08-07T18:05:38Z</vt:lpwstr>
  </property>
  <property fmtid="{D5CDD505-2E9C-101B-9397-08002B2CF9AE}" pid="18" name="Content Language">
    <vt:lpwstr>97;#English (United States)|25e340a5-d50c-48d7-adc0-a905fb7bff5c</vt:lpwstr>
  </property>
  <property fmtid="{D5CDD505-2E9C-101B-9397-08002B2CF9AE}" pid="19" name="Topic">
    <vt:lpwstr>498;#Hospital Associated Infections|ca506b30-7ad6-4050-a256-41bb719b399d;#241;#Infectious Diseases|cf067396-8ccc-4210-9f63-22e79836aa52;#295;#Infection Control|cc8526b0-961b-4484-a0db-f621d6c2c573;#204;#Environmental Health|f412e62c-bf68-44a5-abb9-5dd4a31c5dbd</vt:lpwstr>
  </property>
  <property fmtid="{D5CDD505-2E9C-101B-9397-08002B2CF9AE}" pid="20" name="CDPH Audience">
    <vt:lpwstr>121;#Clinicians/Healthcare Providers|e31e14b8-e46e-494a-8300-1453b14ca9de;#197;#Local Health Jurisdiction|f68e075a-b17d-44d0-8f5c-4e108c72d912;#123;#Other Stakeholder|6b3266fc-4016-443b-9e9e-97a2230ee0e4</vt:lpwstr>
  </property>
  <property fmtid="{D5CDD505-2E9C-101B-9397-08002B2CF9AE}" pid="21" name="Program">
    <vt:lpwstr>137;#Healthcare-Associated Infections|acd27147-66db-4417-b829-7721c9284883</vt:lpwstr>
  </property>
</Properties>
</file>