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33" r:id="rId4"/>
    <p:sldMasterId id="2147484170" r:id="rId5"/>
  </p:sldMasterIdLst>
  <p:notesMasterIdLst>
    <p:notesMasterId r:id="rId39"/>
  </p:notesMasterIdLst>
  <p:handoutMasterIdLst>
    <p:handoutMasterId r:id="rId40"/>
  </p:handoutMasterIdLst>
  <p:sldIdLst>
    <p:sldId id="290" r:id="rId6"/>
    <p:sldId id="289" r:id="rId7"/>
    <p:sldId id="288" r:id="rId8"/>
    <p:sldId id="287" r:id="rId9"/>
    <p:sldId id="286" r:id="rId10"/>
    <p:sldId id="285" r:id="rId11"/>
    <p:sldId id="283" r:id="rId12"/>
    <p:sldId id="284" r:id="rId13"/>
    <p:sldId id="282" r:id="rId14"/>
    <p:sldId id="281" r:id="rId15"/>
    <p:sldId id="280" r:id="rId16"/>
    <p:sldId id="279" r:id="rId17"/>
    <p:sldId id="278" r:id="rId18"/>
    <p:sldId id="277" r:id="rId19"/>
    <p:sldId id="276" r:id="rId20"/>
    <p:sldId id="275" r:id="rId21"/>
    <p:sldId id="274" r:id="rId22"/>
    <p:sldId id="273" r:id="rId23"/>
    <p:sldId id="272" r:id="rId24"/>
    <p:sldId id="271" r:id="rId25"/>
    <p:sldId id="270" r:id="rId26"/>
    <p:sldId id="269" r:id="rId27"/>
    <p:sldId id="268" r:id="rId28"/>
    <p:sldId id="267" r:id="rId29"/>
    <p:sldId id="266" r:id="rId30"/>
    <p:sldId id="293" r:id="rId31"/>
    <p:sldId id="265" r:id="rId32"/>
    <p:sldId id="264" r:id="rId33"/>
    <p:sldId id="263" r:id="rId34"/>
    <p:sldId id="262" r:id="rId35"/>
    <p:sldId id="261" r:id="rId36"/>
    <p:sldId id="292" r:id="rId37"/>
    <p:sldId id="259" r:id="rId38"/>
  </p:sldIdLst>
  <p:sldSz cx="12192000" cy="6858000"/>
  <p:notesSz cx="9296400" cy="7010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521415D9-36F7-43E2-AB2F-B90AF26B5E84}">
      <p14:sectionLst xmlns:p14="http://schemas.microsoft.com/office/powerpoint/2010/main">
        <p14:section name="Default Section" id="{4A2A7E5C-D287-40ED-A719-12E21EE76CDD}">
          <p14:sldIdLst>
            <p14:sldId id="290"/>
            <p14:sldId id="289"/>
            <p14:sldId id="288"/>
            <p14:sldId id="287"/>
            <p14:sldId id="286"/>
            <p14:sldId id="285"/>
            <p14:sldId id="283"/>
            <p14:sldId id="284"/>
            <p14:sldId id="282"/>
            <p14:sldId id="281"/>
            <p14:sldId id="280"/>
            <p14:sldId id="279"/>
            <p14:sldId id="278"/>
            <p14:sldId id="277"/>
            <p14:sldId id="276"/>
            <p14:sldId id="275"/>
            <p14:sldId id="274"/>
            <p14:sldId id="273"/>
            <p14:sldId id="272"/>
            <p14:sldId id="271"/>
            <p14:sldId id="270"/>
            <p14:sldId id="269"/>
            <p14:sldId id="268"/>
            <p14:sldId id="267"/>
            <p14:sldId id="266"/>
            <p14:sldId id="293"/>
            <p14:sldId id="265"/>
            <p14:sldId id="264"/>
            <p14:sldId id="263"/>
            <p14:sldId id="262"/>
            <p14:sldId id="261"/>
            <p14:sldId id="292"/>
            <p14:sldId id="2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E"/>
    <a:srgbClr val="F0EFED"/>
    <a:srgbClr val="376092"/>
    <a:srgbClr val="FF0000"/>
    <a:srgbClr val="0000CC"/>
    <a:srgbClr val="FFFF99"/>
    <a:srgbClr val="CC00FF"/>
    <a:srgbClr val="008080"/>
    <a:srgbClr val="EB6E1F"/>
    <a:srgbClr val="EB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62" d="100"/>
          <a:sy n="62" d="100"/>
        </p:scale>
        <p:origin x="148"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2"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101379" name="Rectangle 3"/>
          <p:cNvSpPr>
            <a:spLocks noGrp="1" noChangeArrowheads="1"/>
          </p:cNvSpPr>
          <p:nvPr>
            <p:ph type="dt" sz="quarter" idx="1"/>
          </p:nvPr>
        </p:nvSpPr>
        <p:spPr bwMode="auto">
          <a:xfrm>
            <a:off x="5265014"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01380" name="Rectangle 4"/>
          <p:cNvSpPr>
            <a:spLocks noGrp="1" noChangeArrowheads="1"/>
          </p:cNvSpPr>
          <p:nvPr>
            <p:ph type="ftr" sz="quarter" idx="2"/>
          </p:nvPr>
        </p:nvSpPr>
        <p:spPr bwMode="auto">
          <a:xfrm>
            <a:off x="2"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101381" name="Rectangle 5"/>
          <p:cNvSpPr>
            <a:spLocks noGrp="1" noChangeArrowheads="1"/>
          </p:cNvSpPr>
          <p:nvPr>
            <p:ph type="sldNum" sz="quarter" idx="3"/>
          </p:nvPr>
        </p:nvSpPr>
        <p:spPr bwMode="auto">
          <a:xfrm>
            <a:off x="5265014"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53174F7-F9EB-4545-8C5C-2606F374E059}" type="slidenum">
              <a:rPr lang="en-US"/>
              <a:pPr>
                <a:defRPr/>
              </a:pPr>
              <a:t>‹#›</a:t>
            </a:fld>
            <a:endParaRPr lang="en-US"/>
          </a:p>
        </p:txBody>
      </p:sp>
    </p:spTree>
    <p:extLst>
      <p:ext uri="{BB962C8B-B14F-4D97-AF65-F5344CB8AC3E}">
        <p14:creationId xmlns:p14="http://schemas.microsoft.com/office/powerpoint/2010/main" val="26450377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2"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9331" name="Rectangle 3"/>
          <p:cNvSpPr>
            <a:spLocks noGrp="1" noChangeArrowheads="1"/>
          </p:cNvSpPr>
          <p:nvPr>
            <p:ph type="dt" idx="1"/>
          </p:nvPr>
        </p:nvSpPr>
        <p:spPr bwMode="auto">
          <a:xfrm>
            <a:off x="5265014"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2311400" y="525463"/>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930482" y="3330420"/>
            <a:ext cx="7435436" cy="315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9334" name="Rectangle 6"/>
          <p:cNvSpPr>
            <a:spLocks noGrp="1" noChangeArrowheads="1"/>
          </p:cNvSpPr>
          <p:nvPr>
            <p:ph type="ftr" sz="quarter" idx="4"/>
          </p:nvPr>
        </p:nvSpPr>
        <p:spPr bwMode="auto">
          <a:xfrm>
            <a:off x="2"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9335" name="Rectangle 7"/>
          <p:cNvSpPr>
            <a:spLocks noGrp="1" noChangeArrowheads="1"/>
          </p:cNvSpPr>
          <p:nvPr>
            <p:ph type="sldNum" sz="quarter" idx="5"/>
          </p:nvPr>
        </p:nvSpPr>
        <p:spPr bwMode="auto">
          <a:xfrm>
            <a:off x="5265014"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85A88F5-D7CA-4930-B121-0C7A5736F33D}" type="slidenum">
              <a:rPr lang="en-US"/>
              <a:pPr>
                <a:defRPr/>
              </a:pPr>
              <a:t>‹#›</a:t>
            </a:fld>
            <a:endParaRPr lang="en-US"/>
          </a:p>
        </p:txBody>
      </p:sp>
    </p:spTree>
    <p:extLst>
      <p:ext uri="{BB962C8B-B14F-4D97-AF65-F5344CB8AC3E}">
        <p14:creationId xmlns:p14="http://schemas.microsoft.com/office/powerpoint/2010/main" val="274699875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Calibri"/>
                <a:ea typeface="ＭＳ Ｐゴシック"/>
                <a:cs typeface="Calibri"/>
              </a:rPr>
              <a:t>Instructor notes</a:t>
            </a:r>
            <a:r>
              <a:rPr lang="en-US" b="1">
                <a:latin typeface="Calibri"/>
                <a:ea typeface="ＭＳ Ｐゴシック"/>
                <a:cs typeface="Calibri"/>
              </a:rPr>
              <a:t>: </a:t>
            </a:r>
            <a:endParaRPr lang="en-US">
              <a:latin typeface="Calibri"/>
              <a:ea typeface="ＭＳ Ｐゴシック"/>
              <a:cs typeface="Calibri"/>
            </a:endParaRPr>
          </a:p>
          <a:p>
            <a:r>
              <a:rPr lang="en-US">
                <a:latin typeface="Calibri"/>
                <a:ea typeface="ＭＳ Ｐゴシック"/>
                <a:cs typeface="Calibri"/>
              </a:rPr>
              <a:t>Set the stage for training as an opportunity for collaboration where everyone is able to learn. As the instructor, it is essential to create a supportive teaching environment. Use this time to improve processes and offer support to staff so that they will feel comfortable coming to leadership when needed. Before you begin your training, consider showing your appreciation for your EVS staff's participation in the training and for their continued efforts in keeping your facility clean and safe for all residents. </a:t>
            </a:r>
          </a:p>
          <a:p>
            <a:endParaRPr lang="en-US">
              <a:latin typeface="Calibri"/>
              <a:ea typeface="ＭＳ Ｐゴシック"/>
              <a:cs typeface="Calibri"/>
            </a:endParaRPr>
          </a:p>
          <a:p>
            <a:r>
              <a:rPr lang="en-US">
                <a:latin typeface="Calibri"/>
                <a:ea typeface="ＭＳ Ｐゴシック"/>
                <a:cs typeface="Calibri"/>
              </a:rPr>
              <a:t>Suggested script: </a:t>
            </a:r>
          </a:p>
          <a:p>
            <a:r>
              <a:rPr lang="en-US">
                <a:latin typeface="Calibri"/>
                <a:ea typeface="ＭＳ Ｐゴシック"/>
                <a:cs typeface="Calibri"/>
              </a:rPr>
              <a:t>We know that housekeeping staff (you) are hard-working and really care about keeping your building clean and safe for residents, visitors and staff. In the past several years many things have changed in health care including new problems with new kinds of germs sometimes called superbugs. Some of these superbugs can last a long time on things like beds and handrails. We know you are already experts at cleaning and now this training will help you become experts at the “infection control” way of cleaning. Today we are talking about the most important thing you can do to stop superbugs from spreading in your building: all the best ways to do hand hygiene.</a:t>
            </a:r>
          </a:p>
          <a:p>
            <a:endParaRPr lang="en-US">
              <a:latin typeface="Calibri"/>
              <a:ea typeface="ＭＳ Ｐゴシック"/>
              <a:cs typeface="Calibri"/>
            </a:endParaRPr>
          </a:p>
          <a:p>
            <a:r>
              <a:rPr lang="en-US" b="1">
                <a:latin typeface="Calibri"/>
                <a:ea typeface="ＭＳ Ｐゴシック"/>
                <a:cs typeface="Calibri"/>
              </a:rPr>
              <a:t>[Click]</a:t>
            </a:r>
            <a:endParaRPr lang="en-US" i="0" u="none" strike="noStrike" baseline="0">
              <a:latin typeface="Calibri"/>
              <a:ea typeface="ＭＳ Ｐゴシック"/>
              <a:cs typeface="Calibri"/>
            </a:endParaRPr>
          </a:p>
          <a:p>
            <a:endParaRPr lang="en-US" sz="1800" b="1">
              <a:latin typeface="Arimo"/>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a:t>
            </a:fld>
            <a:endParaRPr lang="en-US"/>
          </a:p>
        </p:txBody>
      </p:sp>
    </p:spTree>
    <p:extLst>
      <p:ext uri="{BB962C8B-B14F-4D97-AF65-F5344CB8AC3E}">
        <p14:creationId xmlns:p14="http://schemas.microsoft.com/office/powerpoint/2010/main" val="494695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If you selected A, you are correct. EVS staff can prevent germs from spreading by performing hand hygiene. </a:t>
            </a:r>
            <a:endParaRPr lang="en-US">
              <a:cs typeface="Calibri"/>
            </a:endParaRPr>
          </a:p>
          <a:p>
            <a:pPr>
              <a:defRPr/>
            </a:pPr>
            <a:endParaRPr lang="en-US">
              <a:cs typeface="Calibri"/>
            </a:endParaRPr>
          </a:p>
          <a:p>
            <a:pPr>
              <a:defRPr/>
            </a:pPr>
            <a:r>
              <a:rPr lang="en-US">
                <a:cs typeface="Calibri"/>
              </a:rPr>
              <a:t>Removing all sources of infection would be impossible. And private rooms may not be available. </a:t>
            </a:r>
          </a:p>
          <a:p>
            <a:pPr>
              <a:defRPr/>
            </a:pPr>
            <a:endParaRPr lang="en-US">
              <a:cs typeface="Calibri"/>
            </a:endParaRPr>
          </a:p>
          <a:p>
            <a:pPr>
              <a:defRPr/>
            </a:pPr>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10</a:t>
            </a:fld>
            <a:endParaRPr lang="en-US"/>
          </a:p>
        </p:txBody>
      </p:sp>
    </p:spTree>
    <p:extLst>
      <p:ext uri="{BB962C8B-B14F-4D97-AF65-F5344CB8AC3E}">
        <p14:creationId xmlns:p14="http://schemas.microsoft.com/office/powerpoint/2010/main" val="103007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latin typeface="Calibri"/>
                <a:ea typeface="ＭＳ Ｐゴシック"/>
                <a:cs typeface="Calibri"/>
              </a:rPr>
              <a:t>Let's now look at the hand hygiene</a:t>
            </a:r>
          </a:p>
          <a:p>
            <a:pPr>
              <a:defRPr/>
            </a:pPr>
            <a:endParaRPr lang="en-US" b="1" dirty="0">
              <a:latin typeface="Calibri"/>
              <a:ea typeface="ＭＳ Ｐゴシック"/>
              <a:cs typeface="Calibri"/>
            </a:endParaRPr>
          </a:p>
          <a:p>
            <a:pPr>
              <a:defRPr/>
            </a:pPr>
            <a:r>
              <a:rPr lang="en-US" b="1" dirty="0">
                <a:latin typeface="Calibri"/>
                <a:ea typeface="ＭＳ Ｐゴシック"/>
                <a:cs typeface="Calibri"/>
              </a:rPr>
              <a:t>[Click]</a:t>
            </a:r>
            <a:endParaRPr lang="en-US" dirty="0">
              <a:latin typeface="Calibri"/>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11</a:t>
            </a:fld>
            <a:endParaRPr lang="en-US"/>
          </a:p>
        </p:txBody>
      </p:sp>
    </p:spTree>
    <p:extLst>
      <p:ext uri="{BB962C8B-B14F-4D97-AF65-F5344CB8AC3E}">
        <p14:creationId xmlns:p14="http://schemas.microsoft.com/office/powerpoint/2010/main" val="255680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b="0">
                <a:latin typeface="Calibri"/>
                <a:ea typeface="ＭＳ Ｐゴシック"/>
                <a:cs typeface="Calibri"/>
              </a:rPr>
              <a:t>As an EVS staff while you are cleaning the room you touch multiple surfaces, such as b</a:t>
            </a:r>
            <a:r>
              <a:rPr lang="en-US">
                <a:latin typeface="Calibri"/>
                <a:ea typeface="ＭＳ Ｐゴシック"/>
                <a:cs typeface="Calibri"/>
              </a:rPr>
              <a:t>edrails, chairs, and cleaning supplies.</a:t>
            </a:r>
          </a:p>
          <a:p>
            <a:pPr>
              <a:spcBef>
                <a:spcPts val="0"/>
              </a:spcBef>
              <a:spcAft>
                <a:spcPts val="0"/>
              </a:spcAft>
            </a:pPr>
            <a:r>
              <a:rPr lang="en-US">
                <a:latin typeface="Calibri"/>
                <a:ea typeface="ＭＳ Ｐゴシック"/>
                <a:cs typeface="Calibri"/>
              </a:rPr>
              <a:t>During that time, if you do not perform hand hygiene when needed, you are potentially passing the germs to other residents or environmental surfaces.</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b="1"/>
          </a:p>
          <a:p>
            <a:pPr marL="0" marR="0" lvl="0" indent="0" algn="l" defTabSz="914400">
              <a:lnSpc>
                <a:spcPct val="100000"/>
              </a:lnSpc>
              <a:spcBef>
                <a:spcPts val="0"/>
              </a:spcBef>
              <a:spcAft>
                <a:spcPts val="0"/>
              </a:spcAft>
              <a:buNone/>
              <a:tabLst/>
              <a:defRPr/>
            </a:pPr>
            <a:r>
              <a:rPr lang="en-US" b="1"/>
              <a:t>[Click]</a:t>
            </a:r>
            <a:endParaRPr lang="en-US"/>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12</a:t>
            </a:fld>
            <a:endParaRPr lang="en-US"/>
          </a:p>
        </p:txBody>
      </p:sp>
    </p:spTree>
    <p:extLst>
      <p:ext uri="{BB962C8B-B14F-4D97-AF65-F5344CB8AC3E}">
        <p14:creationId xmlns:p14="http://schemas.microsoft.com/office/powerpoint/2010/main" val="83772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This is an animated slide.) </a:t>
            </a:r>
            <a:endParaRPr lang="en-US" dirty="0">
              <a:latin typeface="Calibri"/>
              <a:ea typeface="ＭＳ Ｐゴシック"/>
              <a:cs typeface="Calibri"/>
            </a:endParaRPr>
          </a:p>
          <a:p>
            <a:endParaRPr lang="en-US" dirty="0">
              <a:latin typeface="Calibri"/>
              <a:ea typeface="ＭＳ Ｐゴシック"/>
              <a:cs typeface="Calibri"/>
            </a:endParaRPr>
          </a:p>
          <a:p>
            <a:r>
              <a:rPr lang="en-US" dirty="0">
                <a:latin typeface="Calibri"/>
                <a:ea typeface="ＭＳ Ｐゴシック"/>
                <a:cs typeface="Calibri"/>
              </a:rPr>
              <a:t>Hand hygiene is the key element in preventing the spread of infections. </a:t>
            </a:r>
            <a:endParaRPr lang="en-US" dirty="0">
              <a:cs typeface="Calibri"/>
            </a:endParaRPr>
          </a:p>
          <a:p>
            <a:r>
              <a:rPr lang="en-US" dirty="0">
                <a:latin typeface="Calibri"/>
                <a:ea typeface="ＭＳ Ｐゴシック"/>
                <a:cs typeface="Calibri"/>
              </a:rPr>
              <a:t>Your hands are the most common mode of germ transmission. </a:t>
            </a:r>
            <a:endParaRPr lang="en-US" dirty="0"/>
          </a:p>
          <a:p>
            <a:r>
              <a:rPr lang="en-US" dirty="0">
                <a:latin typeface="Calibri"/>
                <a:ea typeface="ＭＳ Ｐゴシック"/>
                <a:cs typeface="Calibri"/>
              </a:rPr>
              <a:t>Performing proper hand hygiene can prevent spreading infection from you to your resident and back to others.</a:t>
            </a:r>
          </a:p>
          <a:p>
            <a:r>
              <a:rPr lang="en-US" dirty="0">
                <a:latin typeface="Calibri"/>
                <a:ea typeface="ＭＳ Ｐゴシック"/>
                <a:cs typeface="Calibri"/>
              </a:rPr>
              <a:t>But what exactly is proper hand hygiene?</a:t>
            </a:r>
          </a:p>
          <a:p>
            <a:endParaRPr lang="en-US" b="1" dirty="0"/>
          </a:p>
          <a:p>
            <a:r>
              <a:rPr lang="en-US" dirty="0">
                <a:latin typeface="Calibri"/>
                <a:ea typeface="ＭＳ Ｐゴシック"/>
                <a:cs typeface="Calibri"/>
              </a:rPr>
              <a:t>Can you name the two methods to properly clean your hands? </a:t>
            </a:r>
            <a:r>
              <a:rPr lang="en-US" b="1" dirty="0">
                <a:latin typeface="Calibri"/>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Pause for 10 seconds to allow time for response.) </a:t>
            </a:r>
            <a:endParaRPr lang="en-US" dirty="0">
              <a:latin typeface="Calibri"/>
              <a:ea typeface="ＭＳ Ｐゴシック"/>
              <a:cs typeface="Calibri"/>
            </a:endParaRPr>
          </a:p>
          <a:p>
            <a:endParaRPr lang="en-US" b="0" dirty="0">
              <a:cs typeface="Calibri"/>
            </a:endParaRPr>
          </a:p>
          <a:p>
            <a:r>
              <a:rPr lang="en-US" b="0" dirty="0">
                <a:latin typeface="Calibri"/>
                <a:ea typeface="ＭＳ Ｐゴシック"/>
                <a:cs typeface="Calibri"/>
              </a:rPr>
              <a:t>Great answers everyone, you’re right! </a:t>
            </a:r>
            <a:endParaRPr lang="en-US" b="0" dirty="0">
              <a:cs typeface="Calibri"/>
            </a:endParaRPr>
          </a:p>
          <a:p>
            <a:endParaRPr lang="en-US" dirty="0"/>
          </a:p>
          <a:p>
            <a:pPr>
              <a:defRPr/>
            </a:pPr>
            <a:r>
              <a:rPr lang="en-US" b="1" dirty="0">
                <a:latin typeface="Calibri"/>
                <a:ea typeface="ＭＳ Ｐゴシック"/>
                <a:cs typeface="Calibri"/>
              </a:rPr>
              <a:t>(Click to display answer/images)</a:t>
            </a:r>
          </a:p>
          <a:p>
            <a:r>
              <a:rPr lang="en-US" dirty="0">
                <a:latin typeface="Calibri"/>
                <a:ea typeface="ＭＳ Ｐゴシック"/>
                <a:cs typeface="Calibri"/>
              </a:rPr>
              <a:t>Soap and water and alcohol-based hand rub or ABHR – you might also use the term hand sanitizer - are two methods you can use to properly perform hand hygiene. </a:t>
            </a:r>
          </a:p>
          <a:p>
            <a:endParaRPr lang="en-US" dirty="0"/>
          </a:p>
          <a:p>
            <a:pPr marL="0" marR="0" lvl="0" indent="0" algn="l" defTabSz="914400">
              <a:lnSpc>
                <a:spcPct val="100000"/>
              </a:lnSpc>
              <a:spcBef>
                <a:spcPct val="30000"/>
              </a:spcBef>
              <a:spcAft>
                <a:spcPct val="0"/>
              </a:spcAft>
              <a:buNone/>
              <a:tabLst/>
              <a:defRPr/>
            </a:pPr>
            <a:r>
              <a:rPr lang="en-US" b="1" dirty="0">
                <a:latin typeface="Calibri"/>
                <a:ea typeface="ＭＳ Ｐゴシック"/>
                <a:cs typeface="Calibri"/>
              </a:rPr>
              <a:t>[Click]</a:t>
            </a:r>
            <a:endParaRPr lang="en-US" dirty="0">
              <a:latin typeface="Calibri"/>
              <a:ea typeface="ＭＳ Ｐゴシック"/>
              <a:cs typeface="Calibri"/>
            </a:endParaRP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13</a:t>
            </a:fld>
            <a:endParaRPr lang="en-US"/>
          </a:p>
        </p:txBody>
      </p:sp>
    </p:spTree>
    <p:extLst>
      <p:ext uri="{BB962C8B-B14F-4D97-AF65-F5344CB8AC3E}">
        <p14:creationId xmlns:p14="http://schemas.microsoft.com/office/powerpoint/2010/main" val="209066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1200"/>
              </a:spcAft>
            </a:pPr>
            <a:r>
              <a:rPr lang="en-US" dirty="0">
                <a:latin typeface="Calibri"/>
                <a:ea typeface="ＭＳ Ｐゴシック"/>
                <a:cs typeface="Calibri"/>
              </a:rPr>
              <a:t>Scrubbing hands for 20 seconds is necessary because some germs can be difficult to remove. Friction is required to scrub the germs off.</a:t>
            </a:r>
            <a:endParaRPr lang="en-US" dirty="0"/>
          </a:p>
          <a:p>
            <a:pPr>
              <a:spcBef>
                <a:spcPct val="0"/>
              </a:spcBef>
              <a:spcAft>
                <a:spcPts val="1200"/>
              </a:spcAft>
            </a:pPr>
            <a:r>
              <a:rPr lang="en-US" dirty="0"/>
              <a:t>ABHR destroys the proteins in germs. Cover all hand surfaces with ABHR until hands feel dry. It should take around 20 seconds. </a:t>
            </a:r>
            <a:r>
              <a:rPr lang="en-US" sz="1200" dirty="0">
                <a:latin typeface="+mn-lt"/>
                <a:ea typeface="ＭＳ Ｐゴシック"/>
                <a:cs typeface="Calibri"/>
              </a:rPr>
              <a:t>Washing hands with soap and water will remove germs; using ABHR will kill germs – both methods </a:t>
            </a:r>
            <a:r>
              <a:rPr lang="en-US" sz="1200" dirty="0">
                <a:effectLst/>
                <a:latin typeface="+mn-lt"/>
                <a:ea typeface="ＭＳ Ｐゴシック"/>
                <a:cs typeface="Calibri"/>
              </a:rPr>
              <a:t>prevent the spread of infection.</a:t>
            </a:r>
            <a:endParaRPr lang="en-US" dirty="0">
              <a:ea typeface="ＭＳ Ｐゴシック"/>
              <a:cs typeface="Calibri"/>
            </a:endParaRPr>
          </a:p>
          <a:p>
            <a:pPr>
              <a:spcBef>
                <a:spcPct val="0"/>
              </a:spcBef>
              <a:spcAft>
                <a:spcPts val="1200"/>
              </a:spcAft>
            </a:pPr>
            <a:r>
              <a:rPr lang="en-US" sz="1200" dirty="0">
                <a:effectLst/>
                <a:latin typeface="+mn-lt"/>
                <a:ea typeface="ＭＳ Ｐゴシック"/>
                <a:cs typeface="Calibri"/>
              </a:rPr>
              <a:t>It is recommended to perform hand hygiene for at least 20 seconds.</a:t>
            </a:r>
            <a:r>
              <a:rPr lang="en-US" dirty="0">
                <a:latin typeface="+mn-lt"/>
                <a:ea typeface="ＭＳ Ｐゴシック"/>
                <a:cs typeface="Calibri"/>
              </a:rPr>
              <a:t> </a:t>
            </a:r>
          </a:p>
          <a:p>
            <a:pPr>
              <a:spcBef>
                <a:spcPct val="0"/>
              </a:spcBef>
              <a:spcAft>
                <a:spcPts val="1200"/>
              </a:spcAft>
            </a:pPr>
            <a:endParaRPr lang="en-US" sz="1200" dirty="0">
              <a:effectLst/>
              <a:latin typeface="+mn-lt"/>
              <a:cs typeface="Calibri"/>
            </a:endParaRPr>
          </a:p>
          <a:p>
            <a:pPr>
              <a:spcBef>
                <a:spcPct val="0"/>
              </a:spcBef>
              <a:spcAft>
                <a:spcPts val="1200"/>
              </a:spcAft>
            </a:pPr>
            <a:r>
              <a:rPr lang="en-US" b="0" dirty="0">
                <a:latin typeface="+mn-lt"/>
                <a:ea typeface="ＭＳ Ｐゴシック"/>
                <a:cs typeface="Calibri"/>
              </a:rPr>
              <a:t>Remember: 20</a:t>
            </a:r>
            <a:r>
              <a:rPr lang="en-US" sz="1200" b="0" dirty="0">
                <a:latin typeface="+mn-lt"/>
                <a:ea typeface="ＭＳ Ｐゴシック"/>
                <a:cs typeface="Calibri"/>
              </a:rPr>
              <a:t> seconds can save a life!</a:t>
            </a:r>
          </a:p>
          <a:p>
            <a:endParaRPr lang="en-US" dirty="0"/>
          </a:p>
          <a:p>
            <a:r>
              <a:rPr lang="en-US" b="1" dirty="0"/>
              <a:t>[Click]</a:t>
            </a:r>
            <a:endParaRPr lang="en-US" dirty="0"/>
          </a:p>
          <a:p>
            <a:endParaRPr lang="en-US" b="1"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t>Instructor notes</a:t>
            </a:r>
            <a:r>
              <a:rPr lang="en-US" b="1" dirty="0"/>
              <a:t>: </a:t>
            </a:r>
            <a:r>
              <a:rPr lang="en-US" dirty="0"/>
              <a:t>The amount of time spent cleaning hands is debated. Some guidelines say 15 seconds; others say 20 seconds. The goal is to clean all surfaces of the hands. We say "at least 20 seconds“ </a:t>
            </a:r>
            <a:r>
              <a:rPr lang="en-US" sz="1200" kern="1200" dirty="0">
                <a:solidFill>
                  <a:schemeClr val="tx1"/>
                </a:solidFill>
                <a:effectLst/>
                <a:latin typeface="Calibri" charset="0"/>
                <a:ea typeface="ＭＳ Ｐゴシック" charset="-128"/>
                <a:cs typeface="ＭＳ Ｐゴシック" charset="-128"/>
              </a:rPr>
              <a:t>and encourage staff to make sure they scrub all surfaces of the hands.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14</a:t>
            </a:fld>
            <a:endParaRPr lang="en-US"/>
          </a:p>
        </p:txBody>
      </p:sp>
    </p:spTree>
    <p:extLst>
      <p:ext uri="{BB962C8B-B14F-4D97-AF65-F5344CB8AC3E}">
        <p14:creationId xmlns:p14="http://schemas.microsoft.com/office/powerpoint/2010/main" val="211221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This slide has an embedded video. Right click and select ‘Save Media as…’ to save the video for future use outside of the slides. Video script is below if sound does not work. See slide 33 for an alternative diagram to show instead of the video.)</a:t>
            </a:r>
          </a:p>
          <a:p>
            <a:endParaRPr lang="en-US" b="1" u="sng" dirty="0">
              <a:latin typeface="Calibri"/>
              <a:ea typeface="ＭＳ Ｐゴシック"/>
              <a:cs typeface="Calibri"/>
            </a:endParaRPr>
          </a:p>
          <a:p>
            <a:pPr>
              <a:defRPr/>
            </a:pPr>
            <a:r>
              <a:rPr lang="en-US" dirty="0">
                <a:latin typeface="Calibri"/>
                <a:ea typeface="ＭＳ Ｐゴシック"/>
                <a:cs typeface="Calibri"/>
              </a:rPr>
              <a:t>Let’s see how to properly perform hand hygiene with soap and water. </a:t>
            </a:r>
            <a:r>
              <a:rPr lang="en-US" b="1" dirty="0">
                <a:latin typeface="Calibri"/>
                <a:ea typeface="ＭＳ Ｐゴシック"/>
                <a:cs typeface="Calibri"/>
              </a:rPr>
              <a:t>(Click slide once to play video.)</a:t>
            </a:r>
            <a:endParaRPr lang="en-US" dirty="0">
              <a:cs typeface="Calibri"/>
            </a:endParaRPr>
          </a:p>
          <a:p>
            <a:endParaRPr lang="en-US" b="1" dirty="0">
              <a:latin typeface="Calibri"/>
              <a:ea typeface="ＭＳ Ｐゴシック"/>
              <a:cs typeface="Calibri"/>
            </a:endParaRPr>
          </a:p>
          <a:p>
            <a:r>
              <a:rPr lang="en-US" dirty="0">
                <a:latin typeface="Calibri"/>
                <a:ea typeface="ＭＳ Ｐゴシック"/>
                <a:cs typeface="Calibri"/>
              </a:rPr>
              <a:t>See how quick and easy it can be to use soap and water? As we saw in the video, it is important to follow all steps to achieve proper hand hygiene. </a:t>
            </a:r>
          </a:p>
          <a:p>
            <a:endParaRPr lang="en-US" b="1" dirty="0">
              <a:latin typeface="Calibri"/>
              <a:ea typeface="ＭＳ Ｐゴシック"/>
              <a:cs typeface="Calibri"/>
            </a:endParaRPr>
          </a:p>
          <a:p>
            <a:r>
              <a:rPr lang="en-US" b="1" dirty="0"/>
              <a:t>[Click]</a:t>
            </a:r>
            <a:endParaRPr lang="en-US" dirty="0"/>
          </a:p>
          <a:p>
            <a:endParaRPr lang="en-US" b="1" dirty="0">
              <a:latin typeface="Calibri"/>
              <a:ea typeface="ＭＳ Ｐゴシック"/>
              <a:cs typeface="Calibri"/>
            </a:endParaRPr>
          </a:p>
          <a:p>
            <a:r>
              <a:rPr lang="en-US" b="1" i="1" dirty="0">
                <a:latin typeface="Calibri"/>
                <a:ea typeface="ＭＳ Ｐゴシック"/>
                <a:cs typeface="Calibri"/>
              </a:rPr>
              <a:t>Video script:</a:t>
            </a:r>
            <a:endParaRPr lang="en-US" i="1" dirty="0">
              <a:latin typeface="Calibri"/>
              <a:ea typeface="ＭＳ Ｐゴシック"/>
              <a:cs typeface="Calibri"/>
            </a:endParaRPr>
          </a:p>
          <a:p>
            <a:r>
              <a:rPr lang="en-US" i="1" dirty="0">
                <a:latin typeface="Calibri"/>
                <a:ea typeface="ＭＳ Ｐゴシック"/>
                <a:cs typeface="Calibri"/>
              </a:rPr>
              <a:t>Turn on the water and rinse your hands. Apply soap. Scrub your hands palm to back, between your fingers, fingernails, your thumbs, and don't forget your wrists. Rinse your hands thoroughly to make sure no soap is left behind. Dry with a single use towel and use that towel to turn off the faucet.</a:t>
            </a:r>
            <a:endParaRPr lang="en-US" dirty="0">
              <a:latin typeface="Calibri"/>
              <a:ea typeface="ＭＳ Ｐゴシック"/>
              <a:cs typeface="Calibri"/>
            </a:endParaRPr>
          </a:p>
          <a:p>
            <a:endParaRPr lang="en-US" dirty="0">
              <a:latin typeface="Calibri"/>
              <a:ea typeface="ＭＳ Ｐゴシック"/>
              <a:cs typeface="Calibri"/>
            </a:endParaRPr>
          </a:p>
          <a:p>
            <a:endParaRPr lang="en-US" dirty="0">
              <a:effectLst/>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15</a:t>
            </a:fld>
            <a:endParaRPr lang="en-US"/>
          </a:p>
        </p:txBody>
      </p:sp>
    </p:spTree>
    <p:extLst>
      <p:ext uri="{BB962C8B-B14F-4D97-AF65-F5344CB8AC3E}">
        <p14:creationId xmlns:p14="http://schemas.microsoft.com/office/powerpoint/2010/main" val="2244406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Technique is key in performing proper hand hygiene.  </a:t>
            </a:r>
            <a:endParaRPr lang="en-US">
              <a:cs typeface="Calibri"/>
            </a:endParaRPr>
          </a:p>
          <a:p>
            <a:r>
              <a:rPr lang="en-US">
                <a:latin typeface="Calibri"/>
                <a:ea typeface="ＭＳ Ｐゴシック"/>
                <a:cs typeface="Calibri"/>
              </a:rPr>
              <a:t>Now that we have seen how to perform hand hygiene with soap and water, let’s practice hand hygiene together by using ABHR. If you have ABHR with you, now is the time to get it out.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Calibri"/>
              <a:ea typeface="ＭＳ Ｐゴシック"/>
              <a:cs typeface="Calibri"/>
            </a:endParaRPr>
          </a:p>
          <a:p>
            <a:pPr>
              <a:defRPr/>
            </a:pPr>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Give participants a moment to get ABHR. Demonstrate the process as participants follow along.)</a:t>
            </a:r>
            <a:endParaRPr lang="en-US">
              <a:latin typeface="Calibri"/>
              <a:ea typeface="ＭＳ Ｐゴシック"/>
              <a:cs typeface="Calibri"/>
            </a:endParaRPr>
          </a:p>
          <a:p>
            <a:pPr>
              <a:defRPr/>
            </a:pPr>
            <a:endParaRPr lang="en-US">
              <a:latin typeface="Calibri"/>
              <a:ea typeface="ＭＳ Ｐゴシック"/>
              <a:cs typeface="Calibri"/>
            </a:endParaRPr>
          </a:p>
          <a:p>
            <a:pPr>
              <a:defRPr/>
            </a:pPr>
            <a:r>
              <a:rPr lang="en-US">
                <a:latin typeface="Calibri"/>
                <a:ea typeface="ＭＳ Ｐゴシック"/>
                <a:cs typeface="Calibri"/>
              </a:rPr>
              <a:t>Let’s all follow the proper hand hygiene steps listed on the slide.</a:t>
            </a:r>
          </a:p>
          <a:p>
            <a:pPr>
              <a:defRPr/>
            </a:pPr>
            <a:endParaRPr lang="en-US">
              <a:latin typeface="Calibri"/>
              <a:ea typeface="ＭＳ Ｐゴシック"/>
              <a:cs typeface="Calibri"/>
            </a:endParaRPr>
          </a:p>
          <a:p>
            <a:pPr>
              <a:defRPr/>
            </a:pPr>
            <a:r>
              <a:rPr lang="en-US">
                <a:latin typeface="Calibri"/>
                <a:ea typeface="ＭＳ Ｐゴシック"/>
                <a:cs typeface="Calibri"/>
              </a:rPr>
              <a:t>Ready. Let’s start. </a:t>
            </a:r>
            <a:endParaRPr lang="en-US" b="1">
              <a:latin typeface="Calibri"/>
              <a:ea typeface="ＭＳ Ｐゴシック"/>
              <a:cs typeface="Calibri"/>
            </a:endParaRPr>
          </a:p>
          <a:p>
            <a:pPr>
              <a:defRPr/>
            </a:pPr>
            <a:endParaRPr lang="en-US">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r>
              <a:rPr lang="en-US">
                <a:latin typeface="Calibri"/>
                <a:ea typeface="ＭＳ Ｐゴシック"/>
                <a:cs typeface="Calibri"/>
              </a:rPr>
              <a:t>First, apply ABHR to the palms of your hands. Use enough product to cover all hand surfaces. If you’re unsure how much ABHR to use, ask your EVS manager – it might differ depending on the product you’re using.</a:t>
            </a:r>
            <a:endParaRPr lang="en-US"/>
          </a:p>
          <a:p>
            <a:pPr>
              <a:defRPr/>
            </a:pPr>
            <a:r>
              <a:rPr lang="en-US">
                <a:latin typeface="Calibri"/>
                <a:ea typeface="ＭＳ Ｐゴシック"/>
                <a:cs typeface="Calibri"/>
              </a:rPr>
              <a:t>Step 2. Rub your hands together until dry. Go palm to palm, palm to back, between fingers, under your fingernails, thumbs, and again don’t forget your wrists. </a:t>
            </a:r>
            <a:r>
              <a:rPr lang="en-US" b="0">
                <a:latin typeface="Calibri"/>
                <a:ea typeface="ＭＳ Ｐゴシック"/>
                <a:cs typeface="Calibri"/>
              </a:rPr>
              <a:t>Never shake off excess ABHR or wipe off with a towel.</a:t>
            </a:r>
            <a:r>
              <a:rPr lang="en-US">
                <a:latin typeface="Calibri"/>
                <a:ea typeface="ＭＳ Ｐゴシック"/>
                <a:cs typeface="Calibri"/>
              </a:rPr>
              <a:t> </a:t>
            </a:r>
          </a:p>
          <a:p>
            <a:pPr>
              <a:defRPr/>
            </a:pPr>
            <a:endParaRPr lang="en-US">
              <a:latin typeface="Calibri"/>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Calibri"/>
                <a:ea typeface="ＭＳ Ｐゴシック"/>
                <a:cs typeface="Calibri"/>
              </a:rPr>
              <a:t>Great now the ABHR has been rubbed dry and your hands are clean! </a:t>
            </a:r>
            <a:endParaRPr lang="en-US" b="1"/>
          </a:p>
          <a:p>
            <a:pPr>
              <a:defRPr/>
            </a:pPr>
            <a:endParaRPr lang="en-US" b="1">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[Click]</a:t>
            </a:r>
            <a:endParaRPr lang="en-US">
              <a:latin typeface="Calibri"/>
              <a:ea typeface="ＭＳ Ｐゴシック"/>
              <a:cs typeface="Calibri"/>
            </a:endParaRPr>
          </a:p>
          <a:p>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16</a:t>
            </a:fld>
            <a:endParaRPr lang="en-US"/>
          </a:p>
        </p:txBody>
      </p:sp>
    </p:spTree>
    <p:extLst>
      <p:ext uri="{BB962C8B-B14F-4D97-AF65-F5344CB8AC3E}">
        <p14:creationId xmlns:p14="http://schemas.microsoft.com/office/powerpoint/2010/main" val="483223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This is an animated slide.)</a:t>
            </a:r>
            <a:endParaRPr lang="en-US" dirty="0">
              <a:latin typeface="Calibri"/>
              <a:ea typeface="ＭＳ Ｐゴシック"/>
              <a:cs typeface="Calibri"/>
            </a:endParaRPr>
          </a:p>
          <a:p>
            <a:endParaRPr lang="en-US" b="0" dirty="0">
              <a:latin typeface="Calibri"/>
              <a:ea typeface="ＭＳ Ｐゴシック"/>
              <a:cs typeface="Calibri"/>
            </a:endParaRPr>
          </a:p>
          <a:p>
            <a:r>
              <a:rPr lang="en-US" b="0" dirty="0">
                <a:latin typeface="Calibri"/>
                <a:ea typeface="ＭＳ Ｐゴシック"/>
                <a:cs typeface="Calibri"/>
              </a:rPr>
              <a:t>Sometimes you’re going to have to choose the best hand hygiene option in different situations. </a:t>
            </a:r>
            <a:endParaRPr lang="en-US" b="0" dirty="0">
              <a:cs typeface="Calibri"/>
            </a:endParaRPr>
          </a:p>
          <a:p>
            <a:r>
              <a:rPr lang="en-US" b="0" dirty="0">
                <a:latin typeface="Calibri"/>
                <a:ea typeface="ＭＳ Ｐゴシック"/>
                <a:cs typeface="Calibri"/>
              </a:rPr>
              <a:t>Let’s talk about how to choose the hand hygiene method you would use in different situations.</a:t>
            </a:r>
          </a:p>
          <a:p>
            <a:endParaRPr lang="en-US" b="1" dirty="0"/>
          </a:p>
          <a:p>
            <a:r>
              <a:rPr lang="en-US" b="1" dirty="0">
                <a:latin typeface="Calibri"/>
                <a:ea typeface="ＭＳ Ｐゴシック"/>
                <a:cs typeface="Calibri"/>
              </a:rPr>
              <a:t>(Click slide once to display ‘ABHR’ column) </a:t>
            </a:r>
            <a:endParaRPr lang="en-US" dirty="0">
              <a:latin typeface="Calibri"/>
              <a:ea typeface="ＭＳ Ｐゴシック"/>
              <a:cs typeface="Calibri"/>
            </a:endParaRPr>
          </a:p>
          <a:p>
            <a:pPr>
              <a:defRPr/>
            </a:pPr>
            <a:r>
              <a:rPr lang="en-US" dirty="0">
                <a:latin typeface="Calibri"/>
                <a:ea typeface="ＭＳ Ｐゴシック"/>
                <a:cs typeface="Calibri"/>
              </a:rPr>
              <a:t>ABHR is the preferred method of hand hygiene as it kills germs, and it is convenient. ABHR helps maintain healthy hand skin and nails because it is less irritating to skin than handwashing and use of gloves. </a:t>
            </a:r>
            <a:endParaRPr lang="en-US" dirty="0">
              <a:cs typeface="Calibri"/>
            </a:endParaRPr>
          </a:p>
          <a:p>
            <a:r>
              <a:rPr lang="en-US" dirty="0">
                <a:latin typeface="Calibri"/>
                <a:ea typeface="ＭＳ Ｐゴシック"/>
                <a:cs typeface="Calibri"/>
              </a:rPr>
              <a:t>It is appropriate to use ABHR when:</a:t>
            </a:r>
          </a:p>
          <a:p>
            <a:pPr marL="285750" indent="-285750">
              <a:buFont typeface="Arial"/>
              <a:buChar char="•"/>
            </a:pPr>
            <a:r>
              <a:rPr lang="en-US" sz="1200" dirty="0">
                <a:latin typeface="Calibri"/>
                <a:ea typeface="ＭＳ Ｐゴシック"/>
                <a:cs typeface="Calibri"/>
              </a:rPr>
              <a:t>Yours hands are not visibly dirty.</a:t>
            </a:r>
            <a:r>
              <a:rPr lang="en-US" dirty="0">
                <a:latin typeface="Calibri"/>
                <a:ea typeface="ＭＳ Ｐゴシック"/>
                <a:cs typeface="Calibri"/>
              </a:rPr>
              <a:t> </a:t>
            </a:r>
            <a:endParaRPr lang="en-US" sz="1200" dirty="0">
              <a:ea typeface="+mj-lt"/>
              <a:cs typeface="+mj-lt"/>
            </a:endParaRPr>
          </a:p>
          <a:p>
            <a:pPr marL="285750" indent="-285750">
              <a:buFont typeface="Arial"/>
              <a:buChar char="•"/>
            </a:pPr>
            <a:r>
              <a:rPr lang="en-US" dirty="0">
                <a:latin typeface="Calibri"/>
                <a:ea typeface="ＭＳ Ｐゴシック"/>
                <a:cs typeface="Calibri"/>
              </a:rPr>
              <a:t>When touching cleaning supplies from the cart. </a:t>
            </a:r>
            <a:endParaRPr lang="en-US" strike="sngStrike" dirty="0"/>
          </a:p>
          <a:p>
            <a:pPr marL="285750" indent="-285750">
              <a:buFont typeface="Arial"/>
              <a:buChar char="•"/>
            </a:pPr>
            <a:r>
              <a:rPr lang="en-US" sz="1200" dirty="0">
                <a:latin typeface="Calibri"/>
                <a:ea typeface="ＭＳ Ｐゴシック"/>
                <a:cs typeface="Calibri"/>
              </a:rPr>
              <a:t>Upon entry and exit of every resident room or bedspace.</a:t>
            </a:r>
            <a:endParaRPr lang="en-US" sz="1200" dirty="0">
              <a:latin typeface="Calibri"/>
              <a:ea typeface="ＭＳ Ｐゴシック"/>
              <a:cs typeface="+mj-lt"/>
            </a:endParaRPr>
          </a:p>
          <a:p>
            <a:pPr marL="285750" indent="-285750">
              <a:buFont typeface="Arial"/>
              <a:buChar char="•"/>
            </a:pPr>
            <a:r>
              <a:rPr lang="en-US" sz="1200" dirty="0">
                <a:latin typeface="Calibri"/>
                <a:ea typeface="ＭＳ Ｐゴシック"/>
                <a:cs typeface="Calibri"/>
              </a:rPr>
              <a:t>And, before donning or putting on, and after doffing or taking off gloves.</a:t>
            </a:r>
            <a:endParaRPr lang="en-US" sz="1200" dirty="0">
              <a:latin typeface="Calibri"/>
              <a:ea typeface="ＭＳ Ｐゴシック"/>
              <a:cs typeface="+mj-lt"/>
            </a:endParaRPr>
          </a:p>
          <a:p>
            <a:endParaRPr lang="en-US" sz="1200" dirty="0">
              <a:cs typeface="Calibri"/>
            </a:endParaRPr>
          </a:p>
          <a:p>
            <a:pPr>
              <a:defRPr/>
            </a:pPr>
            <a:r>
              <a:rPr lang="en-US" b="1" dirty="0"/>
              <a:t>(Click slide once more to display ‘Soap and Water’ column) </a:t>
            </a:r>
            <a:endParaRPr lang="en-US" dirty="0"/>
          </a:p>
          <a:p>
            <a:pPr>
              <a:defRPr/>
            </a:pPr>
            <a:r>
              <a:rPr lang="en-US" dirty="0">
                <a:latin typeface="Calibri"/>
                <a:ea typeface="ＭＳ Ｐゴシック"/>
                <a:cs typeface="Calibri"/>
              </a:rPr>
              <a:t>There are situations when ABHR should not be used, and soap and water is required. </a:t>
            </a:r>
            <a:endParaRPr lang="en-US" dirty="0">
              <a:cs typeface="Calibri"/>
            </a:endParaRPr>
          </a:p>
          <a:p>
            <a:pPr>
              <a:defRPr/>
            </a:pPr>
            <a:r>
              <a:rPr lang="en-US" dirty="0">
                <a:latin typeface="Calibri"/>
                <a:ea typeface="ＭＳ Ｐゴシック"/>
                <a:cs typeface="Calibri"/>
              </a:rPr>
              <a:t>Examples include when:</a:t>
            </a:r>
            <a:endParaRPr lang="en-US" dirty="0">
              <a:cs typeface="Calibri"/>
            </a:endParaRPr>
          </a:p>
          <a:p>
            <a:pPr marL="285750" indent="-285750">
              <a:buFont typeface="Arial"/>
              <a:buChar char="•"/>
              <a:defRPr/>
            </a:pPr>
            <a:r>
              <a:rPr lang="en-US" dirty="0">
                <a:latin typeface="Calibri"/>
                <a:ea typeface="ＭＳ Ｐゴシック"/>
                <a:cs typeface="Calibri"/>
              </a:rPr>
              <a:t>Your hands are visibly soiled, </a:t>
            </a:r>
            <a:endParaRPr lang="en-US" dirty="0">
              <a:cs typeface="Calibri"/>
            </a:endParaRPr>
          </a:p>
          <a:p>
            <a:pPr marL="285750" indent="-285750">
              <a:buFont typeface="Arial"/>
              <a:buChar char="•"/>
              <a:defRPr/>
            </a:pPr>
            <a:r>
              <a:rPr lang="en-US" dirty="0">
                <a:latin typeface="Calibri"/>
                <a:ea typeface="ＭＳ Ｐゴシック"/>
                <a:cs typeface="Calibri"/>
              </a:rPr>
              <a:t>When you come in contact with blood or body fluids,</a:t>
            </a:r>
            <a:endParaRPr lang="en-US" dirty="0">
              <a:cs typeface="Calibri"/>
            </a:endParaRPr>
          </a:p>
          <a:p>
            <a:pPr marL="285750" indent="-285750">
              <a:buFont typeface="Arial"/>
              <a:buChar char="•"/>
              <a:defRPr/>
            </a:pPr>
            <a:r>
              <a:rPr lang="en-US" dirty="0">
                <a:latin typeface="Calibri"/>
                <a:ea typeface="ＭＳ Ｐゴシック"/>
                <a:cs typeface="Calibri"/>
              </a:rPr>
              <a:t>If the resident has </a:t>
            </a:r>
            <a:r>
              <a:rPr lang="en-US" i="1" dirty="0">
                <a:latin typeface="Calibri"/>
                <a:ea typeface="ＭＳ Ｐゴシック"/>
                <a:cs typeface="Calibri"/>
              </a:rPr>
              <a:t>C. difficile </a:t>
            </a:r>
            <a:r>
              <a:rPr lang="en-US" dirty="0">
                <a:latin typeface="Calibri"/>
                <a:ea typeface="ＭＳ Ｐゴシック"/>
                <a:cs typeface="Calibri"/>
              </a:rPr>
              <a:t>infection, </a:t>
            </a:r>
            <a:endParaRPr lang="en-US" dirty="0">
              <a:cs typeface="Calibri"/>
            </a:endParaRPr>
          </a:p>
          <a:p>
            <a:pPr marL="285750" indent="-285750">
              <a:buFont typeface="Arial"/>
              <a:buChar char="•"/>
              <a:defRPr/>
            </a:pPr>
            <a:r>
              <a:rPr lang="en-US" dirty="0">
                <a:latin typeface="Calibri"/>
                <a:ea typeface="ＭＳ Ｐゴシック"/>
                <a:cs typeface="Calibri"/>
              </a:rPr>
              <a:t>Before and after meals, </a:t>
            </a:r>
            <a:endParaRPr lang="en-US" dirty="0">
              <a:cs typeface="Calibri"/>
            </a:endParaRPr>
          </a:p>
          <a:p>
            <a:pPr marL="285750" indent="-285750">
              <a:buFont typeface="Arial"/>
              <a:buChar char="•"/>
              <a:defRPr/>
            </a:pPr>
            <a:r>
              <a:rPr lang="en-US" dirty="0">
                <a:latin typeface="Calibri"/>
                <a:ea typeface="ＭＳ Ｐゴシック"/>
                <a:cs typeface="Calibri"/>
              </a:rPr>
              <a:t>And after using the restroom</a:t>
            </a:r>
            <a:endParaRPr lang="en-US" dirty="0">
              <a:cs typeface="Calibri"/>
            </a:endParaRPr>
          </a:p>
          <a:p>
            <a:endParaRPr lang="en-US" b="1" dirty="0"/>
          </a:p>
          <a:p>
            <a:pPr marL="0" marR="0" lvl="0" indent="0" algn="l" defTabSz="914400">
              <a:lnSpc>
                <a:spcPct val="100000"/>
              </a:lnSpc>
              <a:spcBef>
                <a:spcPct val="30000"/>
              </a:spcBef>
              <a:spcAft>
                <a:spcPct val="0"/>
              </a:spcAft>
              <a:buNone/>
              <a:tabLst/>
              <a:defRPr/>
            </a:pPr>
            <a:r>
              <a:rPr lang="en-US" b="1" dirty="0">
                <a:latin typeface="Calibri"/>
                <a:ea typeface="ＭＳ Ｐゴシック"/>
                <a:cs typeface="Calibri"/>
              </a:rPr>
              <a:t>[Click]</a:t>
            </a:r>
            <a:endParaRPr lang="en-US" dirty="0">
              <a:latin typeface="Calibri"/>
              <a:ea typeface="ＭＳ Ｐゴシック"/>
              <a:cs typeface="Calibri"/>
            </a:endParaRPr>
          </a:p>
          <a:p>
            <a:endParaRPr lang="en-US" dirty="0"/>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17</a:t>
            </a:fld>
            <a:endParaRPr lang="en-US"/>
          </a:p>
        </p:txBody>
      </p:sp>
    </p:spTree>
    <p:extLst>
      <p:ext uri="{BB962C8B-B14F-4D97-AF65-F5344CB8AC3E}">
        <p14:creationId xmlns:p14="http://schemas.microsoft.com/office/powerpoint/2010/main" val="3469245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Calibri"/>
                <a:ea typeface="ＭＳ Ｐゴシック"/>
                <a:cs typeface="Calibri"/>
              </a:rPr>
              <a:t>As an EVS staff, you play an integral part to prevent the spread of infection. </a:t>
            </a:r>
          </a:p>
          <a:p>
            <a:pPr>
              <a:spcBef>
                <a:spcPts val="0"/>
              </a:spcBef>
              <a:spcAft>
                <a:spcPts val="0"/>
              </a:spcAft>
            </a:pPr>
            <a:endParaRPr lang="en-US" strike="sngStrike" dirty="0">
              <a:latin typeface="Calibri"/>
              <a:ea typeface="ＭＳ Ｐゴシック"/>
              <a:cs typeface="Calibri"/>
            </a:endParaRPr>
          </a:p>
          <a:p>
            <a:pPr>
              <a:spcBef>
                <a:spcPts val="0"/>
              </a:spcBef>
              <a:spcAft>
                <a:spcPts val="0"/>
              </a:spcAft>
            </a:pPr>
            <a:r>
              <a:rPr lang="en-US" dirty="0">
                <a:latin typeface="Calibri"/>
                <a:ea typeface="ＭＳ Ｐゴシック"/>
                <a:cs typeface="Calibri"/>
              </a:rPr>
              <a:t>There are five key moments that will always require at least one method of hand hygiene. This is modeled after the World Health Organization’s 5 Moments for Hand Hygiene. Hand hygiene is required: </a:t>
            </a:r>
          </a:p>
          <a:p>
            <a:pPr marL="0" indent="0">
              <a:spcBef>
                <a:spcPts val="0"/>
              </a:spcBef>
              <a:spcAft>
                <a:spcPts val="0"/>
              </a:spcAft>
              <a:buNone/>
            </a:pPr>
            <a:endParaRPr lang="en-US" dirty="0">
              <a:latin typeface="Calibri"/>
              <a:ea typeface="ＭＳ Ｐゴシック"/>
              <a:cs typeface="Calibri"/>
            </a:endParaRPr>
          </a:p>
          <a:p>
            <a:pPr marL="0" indent="0">
              <a:spcBef>
                <a:spcPts val="0"/>
              </a:spcBef>
              <a:spcAft>
                <a:spcPts val="0"/>
              </a:spcAft>
              <a:buNone/>
            </a:pPr>
            <a:r>
              <a:rPr lang="en-US" dirty="0">
                <a:latin typeface="Calibri"/>
                <a:ea typeface="ＭＳ Ｐゴシック"/>
                <a:cs typeface="Calibri"/>
              </a:rPr>
              <a:t>Upon entering a resident room and before putting on gloves</a:t>
            </a:r>
          </a:p>
          <a:p>
            <a:pPr>
              <a:defRPr/>
            </a:pPr>
            <a:r>
              <a:rPr lang="en-US" dirty="0">
                <a:latin typeface="Calibri"/>
                <a:ea typeface="ＭＳ Ｐゴシック"/>
                <a:cs typeface="Calibri"/>
              </a:rPr>
              <a:t>Between dirty and clean tasks. For example</a:t>
            </a:r>
            <a:r>
              <a:rPr lang="en-US" dirty="0">
                <a:solidFill>
                  <a:srgbClr val="000000"/>
                </a:solidFill>
                <a:latin typeface="Calibri"/>
                <a:ea typeface="ＭＳ Ｐゴシック"/>
                <a:cs typeface="Calibri"/>
              </a:rPr>
              <a:t>, before taking items from the cleaning cart. </a:t>
            </a:r>
            <a:endParaRPr lang="en-US" dirty="0">
              <a:solidFill>
                <a:srgbClr val="FF0000"/>
              </a:solidFill>
              <a:latin typeface="Calibri"/>
              <a:ea typeface="ＭＳ Ｐゴシック"/>
              <a:cs typeface="Calibri"/>
            </a:endParaRPr>
          </a:p>
          <a:p>
            <a:pPr marL="0" indent="0">
              <a:spcBef>
                <a:spcPts val="0"/>
              </a:spcBef>
              <a:spcAft>
                <a:spcPts val="0"/>
              </a:spcAft>
              <a:buNone/>
            </a:pPr>
            <a:r>
              <a:rPr lang="en-US" dirty="0">
                <a:latin typeface="Calibri"/>
                <a:ea typeface="ＭＳ Ｐゴシック"/>
                <a:cs typeface="Calibri"/>
              </a:rPr>
              <a:t>Between cleaning resident bedspaces that share a room</a:t>
            </a:r>
          </a:p>
          <a:p>
            <a:pPr>
              <a:spcBef>
                <a:spcPts val="0"/>
              </a:spcBef>
              <a:spcAft>
                <a:spcPts val="0"/>
              </a:spcAft>
              <a:defRPr/>
            </a:pPr>
            <a:r>
              <a:rPr lang="en-US" dirty="0">
                <a:latin typeface="Calibri"/>
                <a:ea typeface="ＭＳ Ｐゴシック"/>
                <a:cs typeface="Calibri"/>
              </a:rPr>
              <a:t>Before touching clean items on an EVS cart. Note that when going back to your cart after any task, you are moving between dirty and clean tasks and this might be a signal that you need to clean your hands. </a:t>
            </a:r>
          </a:p>
          <a:p>
            <a:pPr>
              <a:spcBef>
                <a:spcPts val="0"/>
              </a:spcBef>
              <a:spcAft>
                <a:spcPts val="0"/>
              </a:spcAft>
            </a:pPr>
            <a:r>
              <a:rPr lang="en-US" dirty="0">
                <a:latin typeface="Calibri"/>
                <a:ea typeface="ＭＳ Ｐゴシック"/>
                <a:cs typeface="Calibri"/>
              </a:rPr>
              <a:t>And lastly, upon leaving a resident room and after removing gloves</a:t>
            </a:r>
            <a:endParaRPr lang="en-US" dirty="0"/>
          </a:p>
          <a:p>
            <a:pPr marL="0" indent="0">
              <a:spcBef>
                <a:spcPts val="0"/>
              </a:spcBef>
              <a:spcAft>
                <a:spcPts val="0"/>
              </a:spcAft>
              <a:buNone/>
            </a:pPr>
            <a:endParaRPr lang="en-US" dirty="0">
              <a:latin typeface="Calibri"/>
              <a:ea typeface="ＭＳ Ｐゴシック"/>
              <a:cs typeface="Calibri"/>
            </a:endParaRPr>
          </a:p>
          <a:p>
            <a:pPr>
              <a:spcBef>
                <a:spcPts val="0"/>
              </a:spcBef>
              <a:spcAft>
                <a:spcPts val="0"/>
              </a:spcAft>
            </a:pPr>
            <a:r>
              <a:rPr lang="en-US" dirty="0">
                <a:latin typeface="Calibri"/>
                <a:ea typeface="ＭＳ Ｐゴシック"/>
                <a:cs typeface="Calibri"/>
              </a:rPr>
              <a:t>By performing hand hygiene during every one of these moments, you can reduce the spread of germs in your facility. </a:t>
            </a:r>
          </a:p>
          <a:p>
            <a:pPr>
              <a:spcBef>
                <a:spcPts val="0"/>
              </a:spcBef>
              <a:spcAft>
                <a:spcPts val="0"/>
              </a:spcAft>
            </a:pPr>
            <a:endParaRPr lang="en-US" dirty="0">
              <a:latin typeface="Calibri"/>
              <a:ea typeface="ＭＳ Ｐゴシック"/>
              <a:cs typeface="Calibri"/>
            </a:endParaRPr>
          </a:p>
          <a:p>
            <a:pPr marL="0" marR="0" lvl="0" indent="0" algn="l" defTabSz="914400">
              <a:lnSpc>
                <a:spcPct val="100000"/>
              </a:lnSpc>
              <a:spcBef>
                <a:spcPts val="0"/>
              </a:spcBef>
              <a:spcAft>
                <a:spcPts val="0"/>
              </a:spcAft>
              <a:buNone/>
              <a:tabLst/>
              <a:defRPr/>
            </a:pPr>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18</a:t>
            </a:fld>
            <a:endParaRPr lang="en-US"/>
          </a:p>
        </p:txBody>
      </p:sp>
    </p:spTree>
    <p:extLst>
      <p:ext uri="{BB962C8B-B14F-4D97-AF65-F5344CB8AC3E}">
        <p14:creationId xmlns:p14="http://schemas.microsoft.com/office/powerpoint/2010/main" val="296152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ＭＳ Ｐゴシック"/>
                <a:cs typeface="Arial"/>
              </a:rPr>
              <a:t>Now that we know why hand hygiene is so important and when to perform it, lets look at this scenario and see where EVS staff could have prevented the spread of germs in a resident's room. </a:t>
            </a:r>
            <a:endParaRPr lang="en-US">
              <a:latin typeface="Arial" panose="020B0604020202020204" pitchFamily="34" charset="0"/>
              <a:ea typeface="ＭＳ Ｐゴシック"/>
              <a:cs typeface="Arial" panose="020B0604020202020204" pitchFamily="34" charset="0"/>
            </a:endParaRPr>
          </a:p>
          <a:p>
            <a:endParaRPr lang="en-US" b="1">
              <a:latin typeface="Arial" panose="020B0604020202020204" pitchFamily="34" charset="0"/>
              <a:ea typeface="ＭＳ Ｐゴシック"/>
              <a:cs typeface="Arial" panose="020B0604020202020204" pitchFamily="34" charset="0"/>
            </a:endParaRPr>
          </a:p>
          <a:p>
            <a:r>
              <a:rPr lang="en-US">
                <a:latin typeface="Arial"/>
                <a:ea typeface="ＭＳ Ｐゴシック"/>
                <a:cs typeface="Arial"/>
              </a:rPr>
              <a:t>First, the EVS staff performs hand hygiene, enters the resident's room to clean, and then dons gloves. </a:t>
            </a:r>
            <a:endParaRPr lang="en-US">
              <a:latin typeface="Arial" panose="020B0604020202020204" pitchFamily="34" charset="0"/>
              <a:ea typeface="ＭＳ Ｐゴシック"/>
              <a:cs typeface="Arial" panose="020B0604020202020204" pitchFamily="34" charset="0"/>
            </a:endParaRPr>
          </a:p>
          <a:p>
            <a:pPr>
              <a:defRPr/>
            </a:pPr>
            <a:endParaRPr lang="en-US" b="1">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[Click]</a:t>
            </a:r>
            <a:endParaRPr lang="en-US">
              <a:latin typeface="Calibri"/>
              <a:ea typeface="ＭＳ Ｐゴシック"/>
              <a:cs typeface="Calibri"/>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19</a:t>
            </a:fld>
            <a:endParaRPr lang="en-US"/>
          </a:p>
        </p:txBody>
      </p:sp>
    </p:spTree>
    <p:extLst>
      <p:ext uri="{BB962C8B-B14F-4D97-AF65-F5344CB8AC3E}">
        <p14:creationId xmlns:p14="http://schemas.microsoft.com/office/powerpoint/2010/main" val="335296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latin typeface="Calibri"/>
                <a:ea typeface="ＭＳ Ｐゴシック"/>
                <a:cs typeface="Calibri"/>
              </a:rPr>
              <a:t>Instructor notes</a:t>
            </a:r>
            <a:r>
              <a:rPr lang="en-US" b="1" dirty="0">
                <a:latin typeface="Calibri"/>
                <a:ea typeface="ＭＳ Ｐゴシック"/>
                <a:cs typeface="Calibri"/>
              </a:rPr>
              <a:t>: </a:t>
            </a:r>
            <a:endParaRPr lang="en-US" dirty="0">
              <a:latin typeface="Calibri"/>
              <a:ea typeface="ＭＳ Ｐゴシック"/>
              <a:cs typeface="Calibri"/>
            </a:endParaRPr>
          </a:p>
          <a:p>
            <a:pPr>
              <a:defRPr/>
            </a:pPr>
            <a:r>
              <a:rPr lang="en-US" dirty="0">
                <a:latin typeface="Calibri"/>
                <a:ea typeface="ＭＳ Ｐゴシック"/>
                <a:cs typeface="Calibri"/>
              </a:rPr>
              <a:t>In this module we will review hand hygiene as it relates to your role as a member of the environmental services team. </a:t>
            </a:r>
          </a:p>
          <a:p>
            <a:pPr>
              <a:defRPr/>
            </a:pPr>
            <a:endParaRPr lang="en-US" b="1" dirty="0">
              <a:cs typeface="Calibri"/>
            </a:endParaRPr>
          </a:p>
          <a:p>
            <a:pPr>
              <a:defRPr/>
            </a:pPr>
            <a:r>
              <a:rPr lang="en-US" b="1" dirty="0">
                <a:latin typeface="Calibri"/>
                <a:ea typeface="ＭＳ Ｐゴシック"/>
                <a:cs typeface="Calibri"/>
              </a:rPr>
              <a:t>Optional set</a:t>
            </a:r>
            <a:r>
              <a:rPr lang="en-US" sz="1200" b="1" kern="1200" dirty="0">
                <a:solidFill>
                  <a:schemeClr val="tx1"/>
                </a:solidFill>
                <a:effectLst/>
                <a:latin typeface="Calibri"/>
                <a:ea typeface="ＭＳ Ｐゴシック"/>
                <a:cs typeface="Calibri"/>
              </a:rPr>
              <a:t> up:</a:t>
            </a:r>
            <a:r>
              <a:rPr lang="en-US" b="1" dirty="0">
                <a:latin typeface="Calibri"/>
                <a:ea typeface="ＭＳ Ｐゴシック"/>
                <a:cs typeface="Calibri"/>
              </a:rPr>
              <a:t> </a:t>
            </a:r>
            <a:r>
              <a:rPr lang="en-US" dirty="0">
                <a:latin typeface="Calibri"/>
                <a:ea typeface="ＭＳ Ｐゴシック"/>
                <a:cs typeface="Calibri"/>
              </a:rPr>
              <a:t>Distribute</a:t>
            </a:r>
            <a:r>
              <a:rPr lang="en-US" sz="1200" kern="1200" dirty="0">
                <a:solidFill>
                  <a:schemeClr val="tx1"/>
                </a:solidFill>
                <a:effectLst/>
                <a:latin typeface="Calibri"/>
                <a:ea typeface="ＭＳ Ｐゴシック"/>
                <a:cs typeface="Calibri"/>
              </a:rPr>
              <a:t> alcohol-based hand </a:t>
            </a:r>
            <a:r>
              <a:rPr lang="en-US" dirty="0">
                <a:latin typeface="Calibri"/>
                <a:ea typeface="ＭＳ Ｐゴシック"/>
                <a:cs typeface="Calibri"/>
              </a:rPr>
              <a:t>rub (ABHR) for</a:t>
            </a:r>
            <a:r>
              <a:rPr lang="en-US" sz="1200" kern="1200" dirty="0">
                <a:solidFill>
                  <a:schemeClr val="tx1"/>
                </a:solidFill>
                <a:effectLst/>
                <a:latin typeface="Calibri"/>
                <a:ea typeface="ＭＳ Ｐゴシック"/>
                <a:cs typeface="Calibri"/>
              </a:rPr>
              <a:t> activity</a:t>
            </a:r>
            <a:r>
              <a:rPr lang="en-US" dirty="0">
                <a:latin typeface="Calibri"/>
                <a:ea typeface="ＭＳ Ｐゴシック"/>
                <a:cs typeface="Calibri"/>
              </a:rPr>
              <a:t> on slide 15</a:t>
            </a:r>
            <a:r>
              <a:rPr lang="en-US" sz="1200" kern="1200" dirty="0">
                <a:solidFill>
                  <a:schemeClr val="tx1"/>
                </a:solidFill>
                <a:effectLst/>
                <a:latin typeface="Calibri"/>
                <a:ea typeface="ＭＳ Ｐゴシック"/>
                <a:cs typeface="Calibri"/>
              </a:rPr>
              <a:t>.</a:t>
            </a:r>
            <a:endParaRPr lang="en-US" dirty="0">
              <a:cs typeface="Calibri"/>
            </a:endParaRPr>
          </a:p>
          <a:p>
            <a:pPr>
              <a:defRPr/>
            </a:pPr>
            <a:endParaRPr lang="en-US" sz="1200" kern="1200" dirty="0">
              <a:solidFill>
                <a:schemeClr val="tx1"/>
              </a:solidFill>
              <a:effectLst/>
              <a:cs typeface="Calibri"/>
            </a:endParaRPr>
          </a:p>
          <a:p>
            <a:pPr>
              <a:defRPr/>
            </a:pPr>
            <a:r>
              <a:rPr lang="en-US" b="1" dirty="0"/>
              <a:t>(Instructor prompts are noted in bold throughout the presentation.)</a:t>
            </a:r>
            <a:endParaRPr lang="en-US" dirty="0"/>
          </a:p>
          <a:p>
            <a:pPr marL="0" marR="0" lvl="0" indent="0" algn="l" defTabSz="914400">
              <a:lnSpc>
                <a:spcPct val="100000"/>
              </a:lnSpc>
              <a:spcBef>
                <a:spcPct val="30000"/>
              </a:spcBef>
              <a:spcAft>
                <a:spcPct val="0"/>
              </a:spcAft>
              <a:buClrTx/>
              <a:buSzTx/>
              <a:buFontTx/>
              <a:buNone/>
              <a:tabLst/>
              <a:defRPr/>
            </a:pPr>
            <a:endParaRPr lang="en-US" sz="1200" b="0" kern="1200" dirty="0">
              <a:solidFill>
                <a:schemeClr val="tx1"/>
              </a:solidFill>
              <a:effectLst/>
              <a:latin typeface="Calibri" charset="0"/>
              <a:ea typeface="ＭＳ Ｐゴシック" charset="-128"/>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Calibri"/>
                <a:ea typeface="ＭＳ Ｐゴシック"/>
                <a:cs typeface="Calibri"/>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charset="0"/>
              <a:ea typeface="ＭＳ Ｐゴシック" charset="-128"/>
              <a:cs typeface="ＭＳ Ｐゴシック" charset="-128"/>
            </a:endParaRP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a:t>
            </a:fld>
            <a:endParaRPr lang="en-US"/>
          </a:p>
        </p:txBody>
      </p:sp>
    </p:spTree>
    <p:extLst>
      <p:ext uri="{BB962C8B-B14F-4D97-AF65-F5344CB8AC3E}">
        <p14:creationId xmlns:p14="http://schemas.microsoft.com/office/powerpoint/2010/main" val="3819678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ＭＳ Ｐゴシック"/>
                <a:cs typeface="Arial"/>
              </a:rPr>
              <a:t>They clean bedspace 1. </a:t>
            </a:r>
            <a:endParaRPr lang="en-US">
              <a:latin typeface="Arial" panose="020B0604020202020204" pitchFamily="34" charset="0"/>
              <a:ea typeface="ＭＳ Ｐゴシック"/>
              <a:cs typeface="Arial" panose="020B0604020202020204" pitchFamily="34" charset="0"/>
            </a:endParaRPr>
          </a:p>
          <a:p>
            <a:pPr>
              <a:defRPr/>
            </a:pPr>
            <a:endParaRPr lang="en-US" b="1">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20</a:t>
            </a:fld>
            <a:endParaRPr lang="en-US"/>
          </a:p>
        </p:txBody>
      </p:sp>
    </p:spTree>
    <p:extLst>
      <p:ext uri="{BB962C8B-B14F-4D97-AF65-F5344CB8AC3E}">
        <p14:creationId xmlns:p14="http://schemas.microsoft.com/office/powerpoint/2010/main" val="2260585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ＭＳ Ｐゴシック"/>
                <a:cs typeface="Arial"/>
              </a:rPr>
              <a:t>After cleaning bedspace 1, the EVS staff doffs or removes their gloves, and dons a second pair of clean gloves. </a:t>
            </a:r>
            <a:endParaRPr lang="en-US">
              <a:latin typeface="Arial" panose="020B0604020202020204" pitchFamily="34" charset="0"/>
              <a:ea typeface="ＭＳ Ｐゴシック"/>
              <a:cs typeface="Arial" panose="020B0604020202020204" pitchFamily="34" charset="0"/>
            </a:endParaRPr>
          </a:p>
          <a:p>
            <a:endParaRPr lang="en-US" b="1">
              <a:latin typeface="Calibri"/>
              <a:ea typeface="ＭＳ Ｐゴシック"/>
              <a:cs typeface="Calibri"/>
            </a:endParaRPr>
          </a:p>
          <a:p>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21</a:t>
            </a:fld>
            <a:endParaRPr lang="en-US"/>
          </a:p>
        </p:txBody>
      </p:sp>
    </p:spTree>
    <p:extLst>
      <p:ext uri="{BB962C8B-B14F-4D97-AF65-F5344CB8AC3E}">
        <p14:creationId xmlns:p14="http://schemas.microsoft.com/office/powerpoint/2010/main" val="964873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ＭＳ Ｐゴシック"/>
                <a:cs typeface="Arial"/>
              </a:rPr>
              <a:t>They go to clean resident 2’s bedspace…</a:t>
            </a:r>
          </a:p>
          <a:p>
            <a:pPr>
              <a:defRPr/>
            </a:pPr>
            <a:endParaRPr lang="en-US" b="1">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a:t>[Click]</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Arial" panose="020B0604020202020204" pitchFamily="34" charset="0"/>
              <a:ea typeface="ＭＳ Ｐゴシック"/>
              <a:cs typeface="Arial" panose="020B0604020202020204" pitchFamily="34" charset="0"/>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22</a:t>
            </a:fld>
            <a:endParaRPr lang="en-US"/>
          </a:p>
        </p:txBody>
      </p:sp>
    </p:spTree>
    <p:extLst>
      <p:ext uri="{BB962C8B-B14F-4D97-AF65-F5344CB8AC3E}">
        <p14:creationId xmlns:p14="http://schemas.microsoft.com/office/powerpoint/2010/main" val="89830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ＭＳ Ｐゴシック"/>
                <a:cs typeface="Arial"/>
              </a:rPr>
              <a:t>then doffs their gloves…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a:cs typeface="Calibri"/>
            </a:endParaRPr>
          </a:p>
          <a:p>
            <a:pPr marL="0" marR="0" lvl="0" indent="0" algn="l" defTabSz="914400">
              <a:lnSpc>
                <a:spcPct val="100000"/>
              </a:lnSpc>
              <a:spcBef>
                <a:spcPct val="30000"/>
              </a:spcBef>
              <a:spcAft>
                <a:spcPct val="0"/>
              </a:spcAft>
              <a:buNone/>
              <a:tabLst/>
              <a:defRPr/>
            </a:pPr>
            <a:r>
              <a:rPr lang="en-US" b="1"/>
              <a:t>[Click]</a:t>
            </a:r>
            <a:endParaRPr lang="en-US"/>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23</a:t>
            </a:fld>
            <a:endParaRPr lang="en-US"/>
          </a:p>
        </p:txBody>
      </p:sp>
    </p:spTree>
    <p:extLst>
      <p:ext uri="{BB962C8B-B14F-4D97-AF65-F5344CB8AC3E}">
        <p14:creationId xmlns:p14="http://schemas.microsoft.com/office/powerpoint/2010/main" val="980983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…and then performs hand hygiene before leaving the residents’ room. </a:t>
            </a:r>
            <a:endParaRPr lang="en-US" dirty="0">
              <a:latin typeface="Arial" panose="020B0604020202020204" pitchFamily="34" charset="0"/>
              <a:ea typeface="ＭＳ Ｐゴシック"/>
              <a:cs typeface="Arial" panose="020B0604020202020204" pitchFamily="34" charset="0"/>
            </a:endParaRPr>
          </a:p>
          <a:p>
            <a:endParaRPr lang="en-US" sz="1200" i="0" dirty="0">
              <a:latin typeface="Arial" panose="020B0604020202020204" pitchFamily="34" charset="0"/>
              <a:ea typeface="ＭＳ Ｐゴシック"/>
              <a:cs typeface="Arial" panose="020B0604020202020204" pitchFamily="34" charset="0"/>
            </a:endParaRPr>
          </a:p>
          <a:p>
            <a:r>
              <a:rPr lang="en-US" sz="1200" i="0" dirty="0">
                <a:latin typeface="Arial"/>
                <a:ea typeface="ＭＳ Ｐゴシック"/>
                <a:cs typeface="Arial"/>
              </a:rPr>
              <a:t>Think about this situation-where else should the EVS staff have performed hand hygiene?</a:t>
            </a:r>
            <a:r>
              <a:rPr lang="en-US" dirty="0">
                <a:latin typeface="Arial"/>
                <a:ea typeface="ＭＳ Ｐゴシック"/>
                <a:cs typeface="Arial"/>
              </a:rPr>
              <a:t> </a:t>
            </a:r>
            <a:endParaRPr lang="en-US" sz="1200" i="0" dirty="0">
              <a:latin typeface="Arial" panose="020B0604020202020204" pitchFamily="34" charset="0"/>
              <a:ea typeface="ＭＳ Ｐゴシック"/>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ea typeface="ＭＳ Ｐゴシック"/>
              <a:cs typeface="Arial" panose="020B0604020202020204" pitchFamily="34" charset="0"/>
            </a:endParaRPr>
          </a:p>
          <a:p>
            <a:r>
              <a:rPr lang="en-US" b="1" dirty="0">
                <a:latin typeface="Calibri"/>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Pause for 5-10 seconds to allow time for response.) </a:t>
            </a:r>
            <a:endParaRPr lang="en-US" dirty="0">
              <a:latin typeface="Calibri"/>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cs typeface="Calibri"/>
            </a:endParaRPr>
          </a:p>
          <a:p>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24</a:t>
            </a:fld>
            <a:endParaRPr lang="en-US"/>
          </a:p>
        </p:txBody>
      </p:sp>
    </p:spTree>
    <p:extLst>
      <p:ext uri="{BB962C8B-B14F-4D97-AF65-F5344CB8AC3E}">
        <p14:creationId xmlns:p14="http://schemas.microsoft.com/office/powerpoint/2010/main" val="1151645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Great answers! </a:t>
            </a:r>
            <a:endParaRPr lang="en-US" dirty="0">
              <a:latin typeface="Arial" panose="020B0604020202020204" pitchFamily="34" charset="0"/>
              <a:ea typeface="ＭＳ Ｐゴシック"/>
              <a:cs typeface="Arial" panose="020B0604020202020204" pitchFamily="34" charset="0"/>
            </a:endParaRPr>
          </a:p>
          <a:p>
            <a:endParaRPr lang="en-US" dirty="0">
              <a:latin typeface="Arial" panose="020B0604020202020204" pitchFamily="34" charset="0"/>
              <a:ea typeface="ＭＳ Ｐゴシック"/>
              <a:cs typeface="Arial" panose="020B0604020202020204" pitchFamily="34" charset="0"/>
            </a:endParaRPr>
          </a:p>
          <a:p>
            <a:r>
              <a:rPr lang="en-US" dirty="0">
                <a:latin typeface="Arial"/>
                <a:ea typeface="ＭＳ Ｐゴシック"/>
                <a:cs typeface="Arial"/>
              </a:rPr>
              <a:t>Right. After the EVS staff touched items in resident 1’s bedspace and moved to resident 2’s bedspace, they should have performed hand hygiene before donning clean gloves. </a:t>
            </a:r>
            <a:endParaRPr lang="en-US" dirty="0">
              <a:latin typeface="Arial" panose="020B0604020202020204" pitchFamily="34" charset="0"/>
              <a:ea typeface="ＭＳ Ｐゴシック"/>
              <a:cs typeface="Arial" panose="020B0604020202020204" pitchFamily="34" charset="0"/>
            </a:endParaRPr>
          </a:p>
          <a:p>
            <a:endParaRPr lang="en-US" dirty="0">
              <a:latin typeface="Arial" panose="020B0604020202020204" pitchFamily="34" charset="0"/>
              <a:ea typeface="ＭＳ Ｐゴシック"/>
              <a:cs typeface="Arial" panose="020B0604020202020204" pitchFamily="34" charset="0"/>
            </a:endParaRPr>
          </a:p>
          <a:p>
            <a:r>
              <a:rPr lang="en-US" dirty="0">
                <a:latin typeface="Arial"/>
                <a:ea typeface="ＭＳ Ｐゴシック"/>
                <a:cs typeface="Arial"/>
              </a:rPr>
              <a:t>When you remove your dirty gloves after cleaning bedspace 1, you contaminate your hands while removing the gloves. </a:t>
            </a:r>
            <a:endParaRPr lang="en-US" dirty="0">
              <a:latin typeface="Arial" panose="020B0604020202020204" pitchFamily="34" charset="0"/>
              <a:ea typeface="ＭＳ Ｐゴシック"/>
              <a:cs typeface="Arial" panose="020B0604020202020204" pitchFamily="34" charset="0"/>
            </a:endParaRPr>
          </a:p>
          <a:p>
            <a:r>
              <a:rPr lang="en-US" dirty="0">
                <a:latin typeface="Arial"/>
                <a:ea typeface="ＭＳ Ｐゴシック"/>
                <a:cs typeface="Arial"/>
              </a:rPr>
              <a:t>If you put clean gloves on contaminated hands, you’ve now spread germs to your new gloves. </a:t>
            </a:r>
            <a:endParaRPr lang="en-US" dirty="0">
              <a:latin typeface="Arial" panose="020B0604020202020204" pitchFamily="34" charset="0"/>
              <a:ea typeface="ＭＳ Ｐゴシック"/>
              <a:cs typeface="Arial" panose="020B0604020202020204" pitchFamily="34" charset="0"/>
            </a:endParaRPr>
          </a:p>
          <a:p>
            <a:endParaRPr lang="en-US" dirty="0">
              <a:latin typeface="Arial" panose="020B0604020202020204" pitchFamily="34" charset="0"/>
              <a:ea typeface="ＭＳ Ｐゴシック"/>
              <a:cs typeface="Arial" panose="020B0604020202020204" pitchFamily="34" charset="0"/>
            </a:endParaRPr>
          </a:p>
          <a:p>
            <a:pPr>
              <a:defRPr/>
            </a:pPr>
            <a:r>
              <a:rPr lang="en-US" sz="1200" dirty="0">
                <a:latin typeface="Arial"/>
                <a:ea typeface="ＭＳ Ｐゴシック"/>
                <a:cs typeface="Arial"/>
              </a:rPr>
              <a:t>You might be thinking “But what if I didn’t contaminate my hands while removing my gloves? Do I need to perform hand hygiene again?” The answer is yes. It is very likely that you do contaminate your hands while removing your gloves, and there might be small tears in the gloves you may not see that can allow germs to contaminate your hands. When you apply clean gloves over your contaminated hands, you contaminate your new gloves.</a:t>
            </a:r>
            <a:r>
              <a:rPr lang="en-US" dirty="0">
                <a:latin typeface="Arial"/>
                <a:ea typeface="ＭＳ Ｐゴシック"/>
                <a:cs typeface="Arial"/>
              </a:rPr>
              <a:t> </a:t>
            </a:r>
            <a:endParaRPr lang="en-US" dirty="0">
              <a:latin typeface="Arial" panose="020B0604020202020204" pitchFamily="34" charset="0"/>
              <a:ea typeface="ＭＳ Ｐゴシック"/>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ea typeface="ＭＳ Ｐゴシック"/>
              <a:cs typeface="Arial" panose="020B0604020202020204" pitchFamily="34" charset="0"/>
            </a:endParaRPr>
          </a:p>
          <a:p>
            <a:pPr>
              <a:defRPr/>
            </a:pPr>
            <a:r>
              <a:rPr lang="en-US" dirty="0">
                <a:latin typeface="Arial"/>
                <a:ea typeface="ＭＳ Ｐゴシック"/>
                <a:cs typeface="Arial"/>
              </a:rPr>
              <a:t>Always perform hand hygiene before donning new gloves. </a:t>
            </a:r>
            <a:endParaRPr lang="en-US" dirty="0">
              <a:latin typeface="Arial" panose="020B0604020202020204" pitchFamily="34" charset="0"/>
              <a:ea typeface="ＭＳ Ｐゴシック"/>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ea typeface="ＭＳ Ｐゴシック"/>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a:t>
            </a:r>
            <a:endParaRPr lang="en-US" dirty="0"/>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25</a:t>
            </a:fld>
            <a:endParaRPr lang="en-US"/>
          </a:p>
        </p:txBody>
      </p:sp>
    </p:spTree>
    <p:extLst>
      <p:ext uri="{BB962C8B-B14F-4D97-AF65-F5344CB8AC3E}">
        <p14:creationId xmlns:p14="http://schemas.microsoft.com/office/powerpoint/2010/main" val="1188116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We want to recognize how caring for the healthcare environment can affect the hands of EVS staff. Here are some things to keep in mind as you take care of the healthcare environment and make it a safer place for your residents. </a:t>
            </a:r>
          </a:p>
          <a:p>
            <a:endParaRPr lang="en-US" dirty="0">
              <a:cs typeface="Calibri"/>
            </a:endParaRPr>
          </a:p>
          <a:p>
            <a:r>
              <a:rPr lang="en-US" dirty="0">
                <a:latin typeface="Calibri"/>
                <a:ea typeface="ＭＳ Ｐゴシック"/>
                <a:cs typeface="Calibri"/>
              </a:rPr>
              <a:t>You can help keep your hands healthy by using facility-approved hand cream when going on breaks, and by making sure you thoroughly rinse off any soap residue which can be very irritating to the skin. </a:t>
            </a:r>
            <a:endParaRPr lang="en-US" dirty="0">
              <a:cs typeface="Calibri"/>
            </a:endParaRPr>
          </a:p>
          <a:p>
            <a:endParaRPr lang="en-US" dirty="0">
              <a:latin typeface="Calibri"/>
              <a:ea typeface="ＭＳ Ｐゴシック"/>
              <a:cs typeface="Calibri"/>
            </a:endParaRPr>
          </a:p>
          <a:p>
            <a:r>
              <a:rPr lang="en-US" dirty="0">
                <a:latin typeface="Calibri"/>
                <a:ea typeface="ＭＳ Ｐゴシック"/>
                <a:cs typeface="Calibri"/>
              </a:rPr>
              <a:t>Healthy skin and nails are vital in preventing infections. Any cracks in the skin can provide an opening for germs to enter the body. By checking to see if your skin is healthy with no cracks or redness, you can keep germs from getting under your skin. Let your supervisor or employee health know if you notice that your skin is not intact or if you are having a reaction to any products used for work. </a:t>
            </a:r>
            <a:endParaRPr lang="en-US" dirty="0">
              <a:cs typeface="Calibri"/>
            </a:endParaRPr>
          </a:p>
          <a:p>
            <a:endParaRPr lang="en-US" sz="1200" kern="1200" dirty="0">
              <a:solidFill>
                <a:schemeClr val="tx1"/>
              </a:solidFill>
              <a:effectLst/>
              <a:latin typeface="Calibri" charset="0"/>
              <a:ea typeface="ＭＳ Ｐゴシック" charset="-128"/>
              <a:cs typeface="ＭＳ Ｐゴシック" charset="-128"/>
            </a:endParaRPr>
          </a:p>
          <a:p>
            <a:r>
              <a:rPr lang="en-US" sz="1200" kern="1200" dirty="0">
                <a:solidFill>
                  <a:schemeClr val="tx1"/>
                </a:solidFill>
                <a:effectLst/>
                <a:latin typeface="Calibri" charset="0"/>
                <a:ea typeface="ＭＳ Ｐゴシック" charset="-128"/>
                <a:cs typeface="ＭＳ Ｐゴシック" charset="-128"/>
              </a:rPr>
              <a:t>EVS personnel are part of the healthcare team and should have short, natural nails just like other staff are required to have.</a:t>
            </a:r>
          </a:p>
          <a:p>
            <a:r>
              <a:rPr lang="en-US" dirty="0">
                <a:latin typeface="Calibri"/>
                <a:ea typeface="ＭＳ Ｐゴシック"/>
                <a:cs typeface="Calibri"/>
              </a:rPr>
              <a:t>Broken, cracked, or chipped nails can also be a reservoir for germs. Bacteria live in the space between the fingernail and the nail. Cleaning the area under the nail is much more difficult as nail length increases. Because of this, long nails and artificial nails can make it hard to perform good hand hygiene and have even been associated with being the cause of outbreaks. </a:t>
            </a:r>
          </a:p>
          <a:p>
            <a:endParaRPr lang="en-US" dirty="0">
              <a:latin typeface="Calibri"/>
              <a:ea typeface="ＭＳ Ｐゴシック"/>
              <a:cs typeface="Calibri"/>
            </a:endParaRPr>
          </a:p>
          <a:p>
            <a:r>
              <a:rPr lang="en-US" dirty="0">
                <a:latin typeface="Calibri"/>
                <a:ea typeface="ＭＳ Ｐゴシック"/>
                <a:cs typeface="Calibri"/>
              </a:rPr>
              <a:t>Familiarize yourself with your facility's hand hygiene policy to be prepared and keep both yourself and residents safe. </a:t>
            </a:r>
            <a:endParaRPr lang="en-US" dirty="0">
              <a:cs typeface="Calibri" charset="0"/>
            </a:endParaRPr>
          </a:p>
          <a:p>
            <a:pPr>
              <a:spcBef>
                <a:spcPts val="0"/>
              </a:spcBef>
            </a:pPr>
            <a:endParaRPr lang="en-US" dirty="0"/>
          </a:p>
          <a:p>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26</a:t>
            </a:fld>
            <a:endParaRPr lang="en-US"/>
          </a:p>
        </p:txBody>
      </p:sp>
    </p:spTree>
    <p:extLst>
      <p:ext uri="{BB962C8B-B14F-4D97-AF65-F5344CB8AC3E}">
        <p14:creationId xmlns:p14="http://schemas.microsoft.com/office/powerpoint/2010/main" val="448591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Let’s now recap some dos and don’ts of proper hand hygiene. </a:t>
            </a:r>
            <a:endParaRPr lang="en-US"/>
          </a:p>
          <a:p>
            <a:r>
              <a:rPr lang="en-US">
                <a:latin typeface="Calibri"/>
                <a:ea typeface="ＭＳ Ｐゴシック"/>
                <a:cs typeface="Calibri"/>
              </a:rPr>
              <a:t>Clean your hands with of soap and water or alcohol-based hand rub for at least 20 seconds. </a:t>
            </a:r>
            <a:r>
              <a:rPr lang="en-US" sz="1200">
                <a:latin typeface="Calibri"/>
                <a:ea typeface="ＭＳ Ｐゴシック"/>
                <a:cs typeface="Calibri"/>
              </a:rPr>
              <a:t>Perform hand hygiene regularly and properly to stop the spread of germs.</a:t>
            </a:r>
            <a:r>
              <a:rPr lang="en-US">
                <a:latin typeface="Calibri"/>
                <a:ea typeface="ＭＳ Ｐゴシック"/>
                <a:cs typeface="Calibri"/>
              </a:rPr>
              <a:t> </a:t>
            </a:r>
            <a:endParaRPr lang="en-US" sz="1200">
              <a:cs typeface="Calibri"/>
            </a:endParaRPr>
          </a:p>
          <a:p>
            <a:pPr>
              <a:defRPr/>
            </a:pPr>
            <a:endParaRPr lang="en-US" b="1">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[Click]</a:t>
            </a:r>
            <a:endParaRPr lang="en-US">
              <a:latin typeface="Calibri"/>
              <a:ea typeface="ＭＳ Ｐゴシック"/>
              <a:cs typeface="Calibri"/>
            </a:endParaRPr>
          </a:p>
          <a:p>
            <a:endParaRPr lang="en-US"/>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27</a:t>
            </a:fld>
            <a:endParaRPr lang="en-US"/>
          </a:p>
        </p:txBody>
      </p:sp>
    </p:spTree>
    <p:extLst>
      <p:ext uri="{BB962C8B-B14F-4D97-AF65-F5344CB8AC3E}">
        <p14:creationId xmlns:p14="http://schemas.microsoft.com/office/powerpoint/2010/main" val="390077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ffectLst/>
                <a:latin typeface="+mn-lt"/>
                <a:ea typeface="ＭＳ Ｐゴシック"/>
                <a:cs typeface="Calibri"/>
              </a:rPr>
              <a:t>Gloves are not a substitute for hand hygiene. </a:t>
            </a:r>
            <a:r>
              <a:rPr lang="en-US" b="0">
                <a:latin typeface="Calibri"/>
                <a:ea typeface="ＭＳ Ｐゴシック"/>
                <a:cs typeface="Calibri"/>
              </a:rPr>
              <a:t>As mentioned in the hand hygiene scenario, </a:t>
            </a:r>
            <a:r>
              <a:rPr lang="en-US" sz="1200">
                <a:effectLst/>
                <a:latin typeface="+mn-lt"/>
                <a:ea typeface="ＭＳ Ｐゴシック"/>
                <a:cs typeface="Calibri"/>
              </a:rPr>
              <a:t>EVS staff should perform hand hygiene before putting on and </a:t>
            </a:r>
            <a:r>
              <a:rPr lang="en-US">
                <a:latin typeface="+mn-lt"/>
                <a:ea typeface="ＭＳ Ｐゴシック"/>
                <a:cs typeface="Calibri"/>
              </a:rPr>
              <a:t>immediately after </a:t>
            </a:r>
            <a:r>
              <a:rPr lang="en-US" sz="1200">
                <a:effectLst/>
                <a:latin typeface="+mn-lt"/>
                <a:ea typeface="ＭＳ Ｐゴシック"/>
                <a:cs typeface="Calibri"/>
              </a:rPr>
              <a:t>removing gloves. When removing dirty gloves it very likel</a:t>
            </a:r>
            <a:r>
              <a:rPr lang="en-US" sz="1200">
                <a:latin typeface="Arial"/>
                <a:ea typeface="ＭＳ Ｐゴシック"/>
                <a:cs typeface="Arial"/>
              </a:rPr>
              <a:t>y that you do contaminate your hands; there might be small tears in the gloves you may not see that can allow germs to contaminate your hands. Putting on clean gloves with contaminated hands can spread germs to your new gloves.</a:t>
            </a:r>
            <a:r>
              <a:rPr lang="en-US">
                <a:latin typeface="Arial"/>
                <a:ea typeface="ＭＳ Ｐゴシック"/>
                <a:cs typeface="Arial"/>
              </a:rPr>
              <a:t> </a:t>
            </a:r>
            <a:endParaRPr lang="en-US" sz="1200">
              <a:latin typeface="Arial" panose="020B0604020202020204" pitchFamily="34" charset="0"/>
              <a:ea typeface="ＭＳ Ｐゴシック"/>
              <a:cs typeface="Arial" panose="020B0604020202020204" pitchFamily="34" charset="0"/>
            </a:endParaRPr>
          </a:p>
          <a:p>
            <a:pPr marL="0" marR="0" lvl="0" indent="0" algn="l" defTabSz="914400">
              <a:lnSpc>
                <a:spcPct val="100000"/>
              </a:lnSpc>
              <a:spcBef>
                <a:spcPct val="30000"/>
              </a:spcBef>
              <a:spcAft>
                <a:spcPct val="0"/>
              </a:spcAft>
              <a:buClrTx/>
              <a:buSzTx/>
              <a:buFontTx/>
              <a:buNone/>
              <a:tabLst/>
              <a:defRPr/>
            </a:pPr>
            <a:endParaRPr lang="en-US" sz="1200">
              <a:latin typeface="Arial" panose="020B0604020202020204" pitchFamily="34" charset="0"/>
              <a:ea typeface="ＭＳ Ｐゴシック"/>
              <a:cs typeface="Arial" panose="020B0604020202020204" pitchFamily="34" charset="0"/>
            </a:endParaRPr>
          </a:p>
          <a:p>
            <a:pPr>
              <a:defRPr/>
            </a:pPr>
            <a:r>
              <a:rPr lang="en-US" b="1"/>
              <a:t>[Click]</a:t>
            </a:r>
            <a:endParaRPr lang="en-US"/>
          </a:p>
          <a:p>
            <a:endParaRPr lang="en-US"/>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28</a:t>
            </a:fld>
            <a:endParaRPr lang="en-US"/>
          </a:p>
        </p:txBody>
      </p:sp>
    </p:spTree>
    <p:extLst>
      <p:ext uri="{BB962C8B-B14F-4D97-AF65-F5344CB8AC3E}">
        <p14:creationId xmlns:p14="http://schemas.microsoft.com/office/powerpoint/2010/main" val="4239143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latin typeface="+mn-lt"/>
                <a:ea typeface="ＭＳ Ｐゴシック"/>
                <a:cs typeface="Calibri"/>
              </a:rPr>
              <a:t>Remember to perform hand hygiene at every hand hygiene moment listed here.</a:t>
            </a:r>
            <a:r>
              <a:rPr lang="en-US">
                <a:latin typeface="+mn-lt"/>
                <a:ea typeface="ＭＳ Ｐゴシック"/>
                <a:cs typeface="Calibri"/>
              </a:rPr>
              <a:t> </a:t>
            </a:r>
            <a:endParaRPr lang="en-US" sz="120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t>Lastly, hand hygiene is vital during environmental cleaning and disinfection tasks to prevent the spread of germs to our residents and ourselves. </a:t>
            </a:r>
          </a:p>
          <a:p>
            <a:pPr marL="0" marR="0" lvl="0" indent="0" algn="l" defTabSz="914400">
              <a:lnSpc>
                <a:spcPct val="100000"/>
              </a:lnSpc>
              <a:spcBef>
                <a:spcPct val="30000"/>
              </a:spcBef>
              <a:spcAft>
                <a:spcPct val="0"/>
              </a:spcAft>
              <a:buNone/>
              <a:tabLst/>
              <a:defRPr/>
            </a:pPr>
            <a:r>
              <a:rPr lang="en-US" b="1"/>
              <a:t>[Click]</a:t>
            </a:r>
            <a:endParaRPr lang="en-US"/>
          </a:p>
          <a:p>
            <a:endParaRPr lang="en-US"/>
          </a:p>
          <a:p>
            <a:endParaRPr lang="en-US"/>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29</a:t>
            </a:fld>
            <a:endParaRPr lang="en-US"/>
          </a:p>
        </p:txBody>
      </p:sp>
    </p:spTree>
    <p:extLst>
      <p:ext uri="{BB962C8B-B14F-4D97-AF65-F5344CB8AC3E}">
        <p14:creationId xmlns:p14="http://schemas.microsoft.com/office/powerpoint/2010/main" val="84343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By the end of today’s discussion, you will be able to describe how hand hygiene helps stop the spread of germs, </a:t>
            </a:r>
            <a:r>
              <a:rPr lang="en-US" sz="1200">
                <a:latin typeface="Calibri"/>
                <a:ea typeface="ＭＳ Ｐゴシック"/>
                <a:cs typeface="Calibri"/>
              </a:rPr>
              <a:t>demonstrate proper hand hygiene </a:t>
            </a:r>
            <a:r>
              <a:rPr lang="en-US">
                <a:latin typeface="Calibri"/>
                <a:ea typeface="ＭＳ Ｐゴシック"/>
                <a:cs typeface="Calibri"/>
              </a:rPr>
              <a:t>practices for environmental services staff, and </a:t>
            </a:r>
            <a:r>
              <a:rPr lang="en-US" sz="1200">
                <a:latin typeface="Calibri"/>
                <a:ea typeface="ＭＳ Ｐゴシック"/>
                <a:cs typeface="Calibri"/>
              </a:rPr>
              <a:t>adopt proper hand hygiene practices during environmental cleaning and disinfection tasks.</a:t>
            </a:r>
            <a:r>
              <a:rPr lang="en-US">
                <a:latin typeface="Calibri"/>
                <a:ea typeface="ＭＳ Ｐゴシック"/>
                <a:cs typeface="Calibri"/>
              </a:rPr>
              <a:t> </a:t>
            </a:r>
            <a:endParaRPr lang="en-US" sz="1200">
              <a:cs typeface="Calibri"/>
            </a:endParaRPr>
          </a:p>
          <a:p>
            <a:pPr>
              <a:defRPr/>
            </a:pPr>
            <a:endParaRPr lang="en-US">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a:t>[Click]</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a:t>
            </a:fld>
            <a:endParaRPr lang="en-US"/>
          </a:p>
        </p:txBody>
      </p:sp>
    </p:spTree>
    <p:extLst>
      <p:ext uri="{BB962C8B-B14F-4D97-AF65-F5344CB8AC3E}">
        <p14:creationId xmlns:p14="http://schemas.microsoft.com/office/powerpoint/2010/main" val="3594221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Calibri"/>
                <a:ea typeface="ＭＳ Ｐゴシック"/>
                <a:cs typeface="Calibri"/>
              </a:rPr>
              <a:t>In summary, </a:t>
            </a:r>
            <a:endParaRPr lang="en-US" dirty="0"/>
          </a:p>
          <a:p>
            <a:pPr>
              <a:spcAft>
                <a:spcPts val="1200"/>
              </a:spcAft>
            </a:pPr>
            <a:endParaRPr lang="en-US" sz="1200" dirty="0">
              <a:cs typeface="Calibri"/>
            </a:endParaRPr>
          </a:p>
          <a:p>
            <a:r>
              <a:rPr lang="en-US" dirty="0">
                <a:latin typeface="Calibri"/>
                <a:ea typeface="ＭＳ Ｐゴシック"/>
                <a:cs typeface="Calibri"/>
              </a:rPr>
              <a:t>Hand hygiene prevents the transmission of germs</a:t>
            </a:r>
          </a:p>
          <a:p>
            <a:r>
              <a:rPr lang="en-US" sz="2400" dirty="0">
                <a:latin typeface="Calibri"/>
                <a:ea typeface="ＭＳ Ｐゴシック"/>
                <a:cs typeface="Calibri"/>
              </a:rPr>
              <a:t>You can now demonstrate proper hand hygiene via</a:t>
            </a:r>
          </a:p>
          <a:p>
            <a:pPr lvl="1"/>
            <a:r>
              <a:rPr lang="en-US" dirty="0">
                <a:latin typeface="Calibri"/>
                <a:ea typeface="ＭＳ Ｐゴシック"/>
                <a:cs typeface="Calibri"/>
              </a:rPr>
              <a:t>Washing hands with soap and water for 20 seconds, or</a:t>
            </a:r>
          </a:p>
          <a:p>
            <a:pPr lvl="1"/>
            <a:r>
              <a:rPr lang="en-US" dirty="0">
                <a:latin typeface="Calibri"/>
                <a:ea typeface="ＭＳ Ｐゴシック"/>
                <a:cs typeface="Calibri"/>
              </a:rPr>
              <a:t>Using enough ABHR to cover all hand surfaces, rubbing until dry</a:t>
            </a:r>
            <a:endParaRPr lang="en-US" dirty="0">
              <a:latin typeface="Calibri"/>
              <a:ea typeface="ＭＳ Ｐゴシック"/>
              <a:cs typeface="+mj-lt"/>
            </a:endParaRPr>
          </a:p>
          <a:p>
            <a:r>
              <a:rPr lang="en-US" sz="2400" dirty="0">
                <a:latin typeface="Calibri"/>
                <a:ea typeface="ＭＳ Ｐゴシック"/>
                <a:cs typeface="Calibri"/>
              </a:rPr>
              <a:t>We should all adopt proper hand hygiene practices</a:t>
            </a:r>
          </a:p>
          <a:p>
            <a:pPr lvl="1"/>
            <a:r>
              <a:rPr lang="en-US" dirty="0">
                <a:latin typeface="Calibri"/>
                <a:ea typeface="ＭＳ Ｐゴシック"/>
                <a:cs typeface="Calibri"/>
              </a:rPr>
              <a:t>Know which method of hand hygiene to use</a:t>
            </a:r>
          </a:p>
          <a:p>
            <a:pPr lvl="1"/>
            <a:r>
              <a:rPr lang="en-US" dirty="0">
                <a:cs typeface="Calibri"/>
              </a:rPr>
              <a:t>Know what situations to use each hand hygiene method, and</a:t>
            </a:r>
          </a:p>
          <a:p>
            <a:pPr lvl="1"/>
            <a:r>
              <a:rPr lang="en-US" dirty="0">
                <a:cs typeface="Calibri"/>
              </a:rPr>
              <a:t>Know when you should clean your hands, for example, performing hand hygiene before donning and after doffing gloves.</a:t>
            </a:r>
          </a:p>
          <a:p>
            <a:endParaRPr lang="en-US" dirty="0"/>
          </a:p>
          <a:p>
            <a:r>
              <a:rPr lang="en-US" b="1" dirty="0"/>
              <a:t>[Click]</a:t>
            </a: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30</a:t>
            </a:fld>
            <a:endParaRPr lang="en-US"/>
          </a:p>
        </p:txBody>
      </p:sp>
    </p:spTree>
    <p:extLst>
      <p:ext uri="{BB962C8B-B14F-4D97-AF65-F5344CB8AC3E}">
        <p14:creationId xmlns:p14="http://schemas.microsoft.com/office/powerpoint/2010/main" val="2296750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latin typeface="Calibri"/>
                <a:ea typeface="ＭＳ Ｐゴシック"/>
                <a:cs typeface="Calibri"/>
              </a:rPr>
              <a:t>Instructor notes</a:t>
            </a:r>
            <a:r>
              <a:rPr lang="en-US" b="1" dirty="0">
                <a:latin typeface="Calibri"/>
                <a:ea typeface="ＭＳ Ｐゴシック"/>
                <a:cs typeface="Calibri"/>
              </a:rPr>
              <a:t>: </a:t>
            </a:r>
            <a:r>
              <a:rPr lang="en-US" dirty="0">
                <a:latin typeface="Calibri"/>
                <a:ea typeface="ＭＳ Ｐゴシック"/>
                <a:cs typeface="Calibri"/>
              </a:rPr>
              <a:t>Reference any of the listed references for more information.</a:t>
            </a:r>
          </a:p>
          <a:p>
            <a:pPr>
              <a:defRPr/>
            </a:pPr>
            <a:endParaRPr lang="en-US" b="1" dirty="0">
              <a:latin typeface="Calibri"/>
              <a:ea typeface="ＭＳ Ｐゴシック"/>
              <a:cs typeface="Calibri"/>
            </a:endParaRPr>
          </a:p>
          <a:p>
            <a:pPr>
              <a:defRPr/>
            </a:pPr>
            <a:r>
              <a:rPr lang="en-US" b="1" dirty="0"/>
              <a:t>[Click]</a:t>
            </a:r>
            <a:endParaRPr lang="en-US" dirty="0"/>
          </a:p>
          <a:p>
            <a:pPr marL="0" marR="0" lvl="0" indent="0" algn="l" defTabSz="914400">
              <a:lnSpc>
                <a:spcPct val="100000"/>
              </a:lnSpc>
              <a:spcBef>
                <a:spcPct val="30000"/>
              </a:spcBef>
              <a:spcAft>
                <a:spcPct val="0"/>
              </a:spcAft>
              <a:buClrTx/>
              <a:buSzTx/>
              <a:buFontTx/>
              <a:buNone/>
              <a:tabLst/>
              <a:defRPr/>
            </a:pPr>
            <a:endParaRPr lang="en-US" dirty="0">
              <a:cs typeface="Calibri"/>
            </a:endParaRP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31</a:t>
            </a:fld>
            <a:endParaRPr lang="en-US"/>
          </a:p>
        </p:txBody>
      </p:sp>
    </p:spTree>
    <p:extLst>
      <p:ext uri="{BB962C8B-B14F-4D97-AF65-F5344CB8AC3E}">
        <p14:creationId xmlns:p14="http://schemas.microsoft.com/office/powerpoint/2010/main" val="373794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u="sng" dirty="0">
                <a:latin typeface="Calibri"/>
                <a:ea typeface="ＭＳ Ｐゴシック"/>
                <a:cs typeface="Calibri"/>
              </a:rPr>
              <a:t>Instructor notes</a:t>
            </a:r>
            <a:r>
              <a:rPr lang="en-US" b="1" u="none" dirty="0">
                <a:latin typeface="Calibri"/>
                <a:ea typeface="ＭＳ Ｐゴシック"/>
                <a:cs typeface="Calibri"/>
              </a:rPr>
              <a:t>: </a:t>
            </a:r>
            <a:r>
              <a:rPr lang="en-US" dirty="0">
                <a:solidFill>
                  <a:srgbClr val="242424"/>
                </a:solidFill>
                <a:latin typeface="-apple-system"/>
                <a:ea typeface="ＭＳ Ｐゴシック"/>
              </a:rPr>
              <a:t>For additional Project Firstline resources, you may direct EVS staff to access materials on the Project Firstline website or email our Project Firstline </a:t>
            </a:r>
            <a:r>
              <a:rPr lang="en-US" dirty="0" err="1">
                <a:solidFill>
                  <a:srgbClr val="242424"/>
                </a:solidFill>
                <a:latin typeface="-apple-system"/>
                <a:ea typeface="ＭＳ Ｐゴシック"/>
              </a:rPr>
              <a:t>AskBox</a:t>
            </a:r>
            <a:r>
              <a:rPr lang="en-US" dirty="0">
                <a:solidFill>
                  <a:srgbClr val="242424"/>
                </a:solidFill>
                <a:latin typeface="-apple-system"/>
                <a:ea typeface="ＭＳ Ｐゴシック"/>
              </a:rPr>
              <a:t>. </a:t>
            </a:r>
            <a:endParaRPr lang="en-US" dirty="0">
              <a:solidFill>
                <a:srgbClr val="242424"/>
              </a:solidFill>
              <a:latin typeface="-apple-system"/>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32</a:t>
            </a:fld>
            <a:endParaRPr lang="en-US"/>
          </a:p>
        </p:txBody>
      </p:sp>
    </p:spTree>
    <p:extLst>
      <p:ext uri="{BB962C8B-B14F-4D97-AF65-F5344CB8AC3E}">
        <p14:creationId xmlns:p14="http://schemas.microsoft.com/office/powerpoint/2010/main" val="3004934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Calibri"/>
                <a:ea typeface="ＭＳ Ｐゴシック"/>
                <a:cs typeface="Calibri"/>
              </a:rPr>
              <a:t>Instructor notes</a:t>
            </a:r>
            <a:r>
              <a:rPr lang="en-US" b="1" dirty="0">
                <a:latin typeface="Calibri"/>
                <a:ea typeface="ＭＳ Ｐゴシック"/>
                <a:cs typeface="Calibri"/>
              </a:rPr>
              <a:t>: </a:t>
            </a:r>
            <a:r>
              <a:rPr lang="en-US" dirty="0">
                <a:latin typeface="Calibri"/>
                <a:ea typeface="ＭＳ Ｐゴシック"/>
                <a:cs typeface="Calibri"/>
              </a:rPr>
              <a:t>Use this slide as an alternative to the video embedded on slide 15, or as an additional teaching aide.</a:t>
            </a:r>
          </a:p>
          <a:p>
            <a:endParaRPr lang="en-US" dirty="0">
              <a:latin typeface="Calibri"/>
              <a:ea typeface="ＭＳ Ｐゴシック"/>
              <a:cs typeface="Calibri"/>
            </a:endParaRPr>
          </a:p>
          <a:p>
            <a:r>
              <a:rPr lang="en-US" dirty="0">
                <a:latin typeface="Calibri"/>
                <a:ea typeface="ＭＳ Ｐゴシック"/>
                <a:cs typeface="Calibri"/>
              </a:rPr>
              <a:t>Wet your hands, apply soap, scrub your hands for 20 seconds including cleaning your thumbs, and always use the towel to turn off the water to avoid contaminating your clean hands. </a:t>
            </a:r>
            <a:endParaRPr lang="en-US"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33</a:t>
            </a:fld>
            <a:endParaRPr lang="en-US"/>
          </a:p>
        </p:txBody>
      </p:sp>
    </p:spTree>
    <p:extLst>
      <p:ext uri="{BB962C8B-B14F-4D97-AF65-F5344CB8AC3E}">
        <p14:creationId xmlns:p14="http://schemas.microsoft.com/office/powerpoint/2010/main" val="31249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Our bodies are very good at protecting against many germs, but when residents in healthcare are weak or ill, their defenses may not work as well. Also, some germs can still cause infection in someone who’s healthy. </a:t>
            </a:r>
            <a:endParaRPr lang="en-US">
              <a:cs typeface="Calibri"/>
            </a:endParaRPr>
          </a:p>
          <a:p>
            <a:r>
              <a:rPr lang="en-US">
                <a:latin typeface="Calibri"/>
                <a:ea typeface="ＭＳ Ｐゴシック"/>
                <a:cs typeface="Calibri"/>
              </a:rPr>
              <a:t>Lets talk about how germs make someone sick. </a:t>
            </a:r>
          </a:p>
          <a:p>
            <a:endParaRPr lang="en-US">
              <a:cs typeface="Calibri"/>
            </a:endParaRPr>
          </a:p>
          <a:p>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a:t>
            </a:fld>
            <a:endParaRPr lang="en-US"/>
          </a:p>
        </p:txBody>
      </p:sp>
    </p:spTree>
    <p:extLst>
      <p:ext uri="{BB962C8B-B14F-4D97-AF65-F5344CB8AC3E}">
        <p14:creationId xmlns:p14="http://schemas.microsoft.com/office/powerpoint/2010/main" val="237304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Germs need a place to live – we call these places ‘reservoirs.’ Essentially, they’re like habitats. Reservoirs can be in the human body – the skin; the digestive system or ‘gut’; the lungs and airway; and the blood. Reservoirs can also be in the environment like on sinks, medical devices or bedrails.</a:t>
            </a:r>
            <a:endParaRPr lang="en-US">
              <a:cs typeface="Calibri"/>
            </a:endParaRPr>
          </a:p>
          <a:p>
            <a:pPr>
              <a:defRPr/>
            </a:pPr>
            <a:endParaRPr lang="en-US">
              <a:cs typeface="Calibri"/>
            </a:endParaRPr>
          </a:p>
          <a:p>
            <a:pPr>
              <a:defRPr/>
            </a:pPr>
            <a:r>
              <a:rPr lang="en-US">
                <a:latin typeface="Calibri"/>
                <a:ea typeface="ＭＳ Ｐゴシック"/>
                <a:cs typeface="Calibri"/>
              </a:rPr>
              <a:t>Germs frequently spread between and among these reservoirs. Understanding where germs live helps us recognize where there is risk for them to be spread, and why infection control actions work to stop them from spreading and making people sick.</a:t>
            </a:r>
          </a:p>
          <a:p>
            <a:pPr>
              <a:defRPr/>
            </a:pPr>
            <a:endParaRPr lang="en-US">
              <a:cs typeface="Calibri"/>
            </a:endParaRPr>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5</a:t>
            </a:fld>
            <a:endParaRPr lang="en-US"/>
          </a:p>
        </p:txBody>
      </p:sp>
    </p:spTree>
    <p:extLst>
      <p:ext uri="{BB962C8B-B14F-4D97-AF65-F5344CB8AC3E}">
        <p14:creationId xmlns:p14="http://schemas.microsoft.com/office/powerpoint/2010/main" val="208740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Germs need a pathway – Because they typically can’t move on their own, at least not very far, germs need a way to get from where they live to another place or a person. </a:t>
            </a:r>
            <a:endParaRPr lang="en-US"/>
          </a:p>
          <a:p>
            <a:pPr>
              <a:defRPr/>
            </a:pPr>
            <a:r>
              <a:rPr lang="en-US">
                <a:latin typeface="Calibri"/>
                <a:ea typeface="ＭＳ Ｐゴシック"/>
                <a:cs typeface="Calibri"/>
              </a:rPr>
              <a:t>There are a few common pathways for germs to be spread from reservoirs in healthcare – </a:t>
            </a:r>
          </a:p>
          <a:p>
            <a:pPr>
              <a:defRPr/>
            </a:pPr>
            <a:endParaRPr lang="en-US">
              <a:latin typeface="Calibri"/>
              <a:ea typeface="ＭＳ Ｐゴシック"/>
              <a:cs typeface="Calibri"/>
            </a:endParaRPr>
          </a:p>
          <a:p>
            <a:pPr>
              <a:defRPr/>
            </a:pPr>
            <a:r>
              <a:rPr lang="en-US">
                <a:latin typeface="Calibri"/>
                <a:ea typeface="ＭＳ Ｐゴシック"/>
                <a:cs typeface="Calibri"/>
              </a:rPr>
              <a:t>One is by touch. This usually involves the skin – especially the hands – but it also happens with devices, which touch different people and surfaces. </a:t>
            </a:r>
          </a:p>
          <a:p>
            <a:pPr>
              <a:defRPr/>
            </a:pPr>
            <a:r>
              <a:rPr lang="en-US">
                <a:latin typeface="Calibri"/>
                <a:ea typeface="ＭＳ Ｐゴシック"/>
                <a:cs typeface="Calibri"/>
              </a:rPr>
              <a:t>Another is when they’re breathed in.</a:t>
            </a:r>
            <a:endParaRPr lang="en-US">
              <a:cs typeface="Calibri"/>
            </a:endParaRPr>
          </a:p>
          <a:p>
            <a:pPr>
              <a:defRPr/>
            </a:pPr>
            <a:r>
              <a:rPr lang="en-US">
                <a:latin typeface="Calibri"/>
                <a:ea typeface="ＭＳ Ｐゴシック"/>
                <a:cs typeface="Calibri"/>
              </a:rPr>
              <a:t>And another is through splashes and sprays of blood, body fluid, or water from a sink or other source. Germs in those splashes or sprays can get into your eyes, nose, or mouth, or into a cut or a break in your skin and cause infection. </a:t>
            </a:r>
          </a:p>
          <a:p>
            <a:pPr>
              <a:defRPr/>
            </a:pPr>
            <a:r>
              <a:rPr lang="en-US">
                <a:latin typeface="Calibri"/>
                <a:ea typeface="ＭＳ Ｐゴシック"/>
                <a:cs typeface="Calibri"/>
              </a:rPr>
              <a:t>Anything that we do that involves touch – whether it’s touching a person or things in the environment, like door knobs and curtains – can be a risk for germs to spread.</a:t>
            </a:r>
            <a:endParaRPr lang="en-US">
              <a:cs typeface="Calibri"/>
            </a:endParaRPr>
          </a:p>
          <a:p>
            <a:pPr>
              <a:defRPr/>
            </a:pPr>
            <a:endParaRPr lang="en-US">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a:t>[Click]</a:t>
            </a:r>
            <a:endParaRPr lang="en-US"/>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6</a:t>
            </a:fld>
            <a:endParaRPr lang="en-US"/>
          </a:p>
        </p:txBody>
      </p:sp>
    </p:spTree>
    <p:extLst>
      <p:ext uri="{BB962C8B-B14F-4D97-AF65-F5344CB8AC3E}">
        <p14:creationId xmlns:p14="http://schemas.microsoft.com/office/powerpoint/2010/main" val="346717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Germs also need to arrive at a new person. That person could be a resident, or you or one of your colleagues! And in order to infect them, the germs need to get around the person’s natural defenses – if the person is already sick, then their immune system could be weak and not able to fight germs as well as a healthy person’s can. If their skin is broken – from having an IV inserted, for instance – germs can enter their body through that break in the skin defense.</a:t>
            </a:r>
            <a:endParaRPr lang="en-US">
              <a:cs typeface="Calibri"/>
            </a:endParaRPr>
          </a:p>
          <a:p>
            <a:r>
              <a:rPr lang="en-US" dirty="0">
                <a:latin typeface="Calibri"/>
                <a:ea typeface="ＭＳ Ｐゴシック"/>
                <a:cs typeface="Calibri"/>
              </a:rPr>
              <a:t> </a:t>
            </a:r>
            <a:endParaRPr lang="en-US">
              <a:cs typeface="Calibri"/>
            </a:endParaRPr>
          </a:p>
          <a:p>
            <a:r>
              <a:rPr lang="en-US" dirty="0">
                <a:latin typeface="Calibri"/>
                <a:ea typeface="ＭＳ Ｐゴシック"/>
                <a:cs typeface="Calibri"/>
              </a:rPr>
              <a:t>Throughout all of these elements, the germs need to survive in the environment if they’re going to make someone sick – that’s called being ‘infectious.’ </a:t>
            </a:r>
            <a:endParaRPr lang="en-US">
              <a:cs typeface="Calibri"/>
            </a:endParaRPr>
          </a:p>
          <a:p>
            <a:endParaRPr lang="en-US">
              <a:latin typeface="Calibri"/>
              <a:ea typeface="ＭＳ Ｐゴシック"/>
              <a:cs typeface="Calibri"/>
            </a:endParaRPr>
          </a:p>
          <a:p>
            <a:r>
              <a:rPr lang="en-US" dirty="0">
                <a:latin typeface="Calibri"/>
                <a:ea typeface="ＭＳ Ｐゴシック"/>
                <a:cs typeface="Calibri"/>
              </a:rPr>
              <a:t>The infection prevention and control actions that you take at any of these points help keep germs from spreading and causing infection. </a:t>
            </a:r>
            <a:endParaRPr lang="en-US">
              <a:cs typeface="Calibri"/>
            </a:endParaRPr>
          </a:p>
          <a:p>
            <a:endParaRPr lang="en-US">
              <a:latin typeface="Calibri"/>
              <a:ea typeface="ＭＳ Ｐゴシック"/>
              <a:cs typeface="Calibri"/>
            </a:endParaRPr>
          </a:p>
          <a:p>
            <a:r>
              <a:rPr lang="en-US" dirty="0">
                <a:latin typeface="Calibri"/>
                <a:ea typeface="ＭＳ Ｐゴシック"/>
                <a:cs typeface="Calibri"/>
              </a:rPr>
              <a:t>Now we’re going to use what we know about reservoirs, pathways, and how germs make people sick to discuss a scenario.</a:t>
            </a:r>
            <a:endParaRPr lang="en-US" dirty="0">
              <a:cs typeface="Calibri"/>
            </a:endParaRPr>
          </a:p>
          <a:p>
            <a:endParaRPr lang="en-US">
              <a:cs typeface="Calibri"/>
            </a:endParaRPr>
          </a:p>
          <a:p>
            <a:r>
              <a:rPr lang="en-US" b="1" dirty="0">
                <a:latin typeface="Calibri"/>
                <a:ea typeface="ＭＳ Ｐゴシック"/>
                <a:cs typeface="Calibri"/>
              </a:rPr>
              <a:t>[Click]</a:t>
            </a:r>
            <a:endParaRPr lang="en-US">
              <a:latin typeface="Calibri"/>
              <a:ea typeface="ＭＳ Ｐゴシック"/>
              <a:cs typeface="Calibri"/>
            </a:endParaRPr>
          </a:p>
          <a:p>
            <a:endParaRPr lang="en-US"/>
          </a:p>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7</a:t>
            </a:fld>
            <a:endParaRPr lang="en-US"/>
          </a:p>
        </p:txBody>
      </p:sp>
    </p:spTree>
    <p:extLst>
      <p:ext uri="{BB962C8B-B14F-4D97-AF65-F5344CB8AC3E}">
        <p14:creationId xmlns:p14="http://schemas.microsoft.com/office/powerpoint/2010/main" val="415448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This is an animated slide.)</a:t>
            </a:r>
            <a:endParaRPr lang="en-US">
              <a:latin typeface="Calibri"/>
              <a:ea typeface="ＭＳ Ｐゴシック"/>
              <a:cs typeface="Calibri"/>
            </a:endParaRPr>
          </a:p>
          <a:p>
            <a:endParaRPr lang="en-US">
              <a:latin typeface="Arial"/>
              <a:ea typeface="ＭＳ Ｐゴシック"/>
              <a:cs typeface="Arial"/>
            </a:endParaRPr>
          </a:p>
          <a:p>
            <a:r>
              <a:rPr lang="en-US" sz="1200">
                <a:latin typeface="Arial"/>
                <a:ea typeface="ＭＳ Ｐゴシック"/>
                <a:cs typeface="Arial"/>
              </a:rPr>
              <a:t>Let’s walk through </a:t>
            </a:r>
            <a:r>
              <a:rPr lang="en-US">
                <a:latin typeface="Arial"/>
                <a:ea typeface="ＭＳ Ｐゴシック"/>
                <a:cs typeface="Arial"/>
              </a:rPr>
              <a:t>one example</a:t>
            </a:r>
            <a:r>
              <a:rPr lang="en-US" sz="1200">
                <a:latin typeface="Arial"/>
                <a:ea typeface="ＭＳ Ｐゴシック"/>
                <a:cs typeface="Arial"/>
              </a:rPr>
              <a:t> to better understand </a:t>
            </a:r>
            <a:r>
              <a:rPr lang="en-US">
                <a:latin typeface="Arial"/>
                <a:ea typeface="ＭＳ Ｐゴシック"/>
                <a:cs typeface="Arial"/>
              </a:rPr>
              <a:t>how germs may spread. </a:t>
            </a:r>
            <a:endParaRPr lang="en-US"/>
          </a:p>
          <a:p>
            <a:endParaRPr lang="en-US" sz="1200">
              <a:latin typeface="Arial" panose="020B0604020202020204" pitchFamily="34" charset="0"/>
              <a:cs typeface="Arial" panose="020B0604020202020204" pitchFamily="34" charset="0"/>
            </a:endParaRPr>
          </a:p>
          <a:p>
            <a:r>
              <a:rPr lang="en-US" sz="1200">
                <a:latin typeface="Arial"/>
                <a:ea typeface="ＭＳ Ｐゴシック"/>
                <a:cs typeface="Arial"/>
              </a:rPr>
              <a:t>As an EVS staff member, you come </a:t>
            </a:r>
            <a:r>
              <a:rPr lang="en-US">
                <a:latin typeface="Arial"/>
                <a:ea typeface="ＭＳ Ｐゴシック"/>
                <a:cs typeface="Arial"/>
              </a:rPr>
              <a:t>in to</a:t>
            </a:r>
            <a:r>
              <a:rPr lang="en-US" sz="1200">
                <a:latin typeface="Arial"/>
                <a:ea typeface="ＭＳ Ｐゴシック"/>
                <a:cs typeface="Arial"/>
              </a:rPr>
              <a:t> clean the areas of a resident's room</a:t>
            </a:r>
            <a:r>
              <a:rPr lang="en-US" sz="1200" b="0">
                <a:latin typeface="Arial"/>
                <a:ea typeface="ＭＳ Ｐゴシック"/>
                <a:cs typeface="Arial"/>
              </a:rPr>
              <a:t>. You can’t see them, but you know that there are germs on surfaces throughout the room. You’re really busy today, and you forget to </a:t>
            </a:r>
            <a:r>
              <a:rPr lang="en-US">
                <a:latin typeface="Arial"/>
                <a:ea typeface="ＭＳ Ｐゴシック"/>
                <a:cs typeface="Arial"/>
              </a:rPr>
              <a:t>clean your hands </a:t>
            </a:r>
            <a:r>
              <a:rPr lang="en-US" sz="1200" b="0">
                <a:latin typeface="Arial"/>
                <a:ea typeface="ＭＳ Ｐゴシック"/>
                <a:cs typeface="Arial"/>
              </a:rPr>
              <a:t>after you clean the first resident’s area.</a:t>
            </a:r>
            <a:r>
              <a:rPr lang="en-US">
                <a:latin typeface="Arial"/>
                <a:ea typeface="ＭＳ Ｐゴシック"/>
                <a:cs typeface="Arial"/>
              </a:rPr>
              <a:t> </a:t>
            </a:r>
            <a:endParaRPr lang="en-US" b="1">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a:p>
            <a:r>
              <a:rPr lang="en-US" b="1">
                <a:latin typeface="Calibri"/>
                <a:ea typeface="ＭＳ Ｐゴシック"/>
                <a:cs typeface="Calibri"/>
              </a:rPr>
              <a:t>(Click slide once to display ‘Pathway’ column) </a:t>
            </a:r>
            <a:endParaRPr lang="en-US">
              <a:latin typeface="Calibri"/>
              <a:ea typeface="ＭＳ Ｐゴシック"/>
              <a:cs typeface="Calibri"/>
            </a:endParaRPr>
          </a:p>
          <a:p>
            <a:endParaRPr lang="en-US" b="1">
              <a:latin typeface="Calibri"/>
              <a:ea typeface="ＭＳ Ｐゴシック"/>
              <a:cs typeface="Calibri"/>
            </a:endParaRPr>
          </a:p>
          <a:p>
            <a:r>
              <a:rPr lang="en-US" sz="1200" b="0">
                <a:latin typeface="Arial"/>
                <a:ea typeface="ＭＳ Ｐゴシック"/>
                <a:cs typeface="Arial"/>
              </a:rPr>
              <a:t>You then move to clean the second bedspace in the room. You’ve now transmitted germs from the first bedspace to the second bedspace. </a:t>
            </a:r>
            <a:endParaRPr lang="en-US">
              <a:latin typeface="Calibri"/>
              <a:ea typeface="ＭＳ Ｐゴシック"/>
              <a:cs typeface="Calibri"/>
            </a:endParaRPr>
          </a:p>
          <a:p>
            <a:endParaRPr lang="en-US" b="1">
              <a:latin typeface="Calibri"/>
              <a:ea typeface="ＭＳ Ｐゴシック"/>
              <a:cs typeface="Calibri"/>
            </a:endParaRPr>
          </a:p>
          <a:p>
            <a:r>
              <a:rPr lang="en-US" b="1">
                <a:latin typeface="Calibri"/>
                <a:ea typeface="ＭＳ Ｐゴシック"/>
                <a:cs typeface="Calibri"/>
              </a:rPr>
              <a:t>(Click slide once to display ‘Reservoir’ column) </a:t>
            </a:r>
            <a:endParaRPr lang="en-US">
              <a:latin typeface="Calibri"/>
              <a:ea typeface="ＭＳ Ｐゴシック"/>
              <a:cs typeface="Calibri"/>
            </a:endParaRPr>
          </a:p>
          <a:p>
            <a:endParaRPr lang="en-US" b="1">
              <a:latin typeface="Calibri"/>
              <a:ea typeface="ＭＳ Ｐゴシック"/>
              <a:cs typeface="Calibri"/>
            </a:endParaRPr>
          </a:p>
          <a:p>
            <a:r>
              <a:rPr lang="en-US" sz="1200" b="0">
                <a:latin typeface="Arial"/>
                <a:ea typeface="ＭＳ Ｐゴシック"/>
                <a:cs typeface="Arial"/>
              </a:rPr>
              <a:t>And then the roommate gets </a:t>
            </a:r>
            <a:r>
              <a:rPr lang="en-US">
                <a:latin typeface="Arial"/>
                <a:ea typeface="ＭＳ Ｐゴシック"/>
                <a:cs typeface="Arial"/>
              </a:rPr>
              <a:t>sick.</a:t>
            </a:r>
            <a:endParaRPr lang="en-US" sz="1200" b="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pPr>
              <a:defRPr/>
            </a:pPr>
            <a:r>
              <a:rPr lang="en-US">
                <a:latin typeface="Arial"/>
                <a:ea typeface="ＭＳ Ｐゴシック"/>
                <a:cs typeface="Arial"/>
              </a:rPr>
              <a:t>The germ moved from an environmental reservoir through a pathway to a body reservoir. </a:t>
            </a:r>
            <a:endParaRPr lang="en-US">
              <a:latin typeface="Arial" panose="020B0604020202020204" pitchFamily="34" charset="0"/>
              <a:cs typeface="Arial" panose="020B0604020202020204" pitchFamily="34" charset="0"/>
            </a:endParaRPr>
          </a:p>
          <a:p>
            <a:pPr>
              <a:defRPr/>
            </a:pPr>
            <a:endParaRPr lang="en-US">
              <a:latin typeface="Arial" panose="020B0604020202020204" pitchFamily="34" charset="0"/>
              <a:cs typeface="Arial" panose="020B0604020202020204" pitchFamily="34" charset="0"/>
            </a:endParaRPr>
          </a:p>
          <a:p>
            <a:pPr>
              <a:defRPr/>
            </a:pPr>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8</a:t>
            </a:fld>
            <a:endParaRPr lang="en-US"/>
          </a:p>
        </p:txBody>
      </p:sp>
    </p:spTree>
    <p:extLst>
      <p:ext uri="{BB962C8B-B14F-4D97-AF65-F5344CB8AC3E}">
        <p14:creationId xmlns:p14="http://schemas.microsoft.com/office/powerpoint/2010/main" val="90893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Let’s take a poll!</a:t>
            </a:r>
          </a:p>
          <a:p>
            <a:endParaRPr lang="en-US" dirty="0">
              <a:latin typeface="Calibri"/>
              <a:ea typeface="ＭＳ Ｐゴシック"/>
              <a:cs typeface="Calibri"/>
            </a:endParaRPr>
          </a:p>
          <a:p>
            <a:r>
              <a:rPr lang="en-US" b="0" dirty="0">
                <a:latin typeface="Calibri"/>
                <a:ea typeface="ＭＳ Ｐゴシック"/>
                <a:cs typeface="Calibri"/>
              </a:rPr>
              <a:t>How can EVS staff prevent germs from spreading?</a:t>
            </a:r>
          </a:p>
          <a:p>
            <a:r>
              <a:rPr lang="en-US" b="0" dirty="0">
                <a:latin typeface="Calibri"/>
                <a:ea typeface="ＭＳ Ｐゴシック"/>
                <a:cs typeface="Calibri"/>
              </a:rPr>
              <a:t>Select all that apply.</a:t>
            </a:r>
          </a:p>
          <a:p>
            <a:endParaRPr lang="en-US" b="1" dirty="0">
              <a:latin typeface="Calibri"/>
              <a:ea typeface="ＭＳ Ｐゴシック"/>
              <a:cs typeface="Calibri"/>
            </a:endParaRPr>
          </a:p>
          <a:p>
            <a:pPr marL="228600" indent="-228600">
              <a:buAutoNum type="alphaUcPeriod"/>
            </a:pPr>
            <a:r>
              <a:rPr lang="en-US" dirty="0">
                <a:latin typeface="Calibri"/>
                <a:ea typeface="ＭＳ Ｐゴシック"/>
                <a:cs typeface="Calibri"/>
              </a:rPr>
              <a:t>Perform hand hygiene</a:t>
            </a:r>
          </a:p>
          <a:p>
            <a:pPr marL="228600" indent="-228600">
              <a:buAutoNum type="alphaUcPeriod"/>
            </a:pPr>
            <a:r>
              <a:rPr lang="en-US" dirty="0">
                <a:latin typeface="Calibri"/>
                <a:ea typeface="ＭＳ Ｐゴシック"/>
                <a:cs typeface="Calibri"/>
              </a:rPr>
              <a:t>Eliminate all sources of infection</a:t>
            </a:r>
          </a:p>
          <a:p>
            <a:pPr marL="228600" indent="-228600">
              <a:buAutoNum type="alphaUcPeriod"/>
            </a:pPr>
            <a:r>
              <a:rPr lang="en-US" dirty="0">
                <a:latin typeface="Calibri"/>
                <a:ea typeface="ＭＳ Ｐゴシック"/>
                <a:cs typeface="Calibri"/>
              </a:rPr>
              <a:t>Use only private rooms or</a:t>
            </a:r>
          </a:p>
          <a:p>
            <a:pPr marL="228600" indent="-228600">
              <a:buAutoNum type="alphaUcPeriod"/>
            </a:pPr>
            <a:r>
              <a:rPr lang="en-US" dirty="0">
                <a:latin typeface="Calibri"/>
                <a:ea typeface="ＭＳ Ｐゴシック"/>
                <a:cs typeface="Calibri"/>
              </a:rPr>
              <a:t>All of the above</a:t>
            </a:r>
          </a:p>
          <a:p>
            <a:pPr marL="228600" indent="-228600">
              <a:buAutoNum type="alphaUcPeriod"/>
            </a:pPr>
            <a:endParaRPr lang="en-US" b="1" dirty="0">
              <a:latin typeface="Calibri"/>
              <a:ea typeface="ＭＳ Ｐゴシック"/>
              <a:cs typeface="Calibri"/>
            </a:endParaRPr>
          </a:p>
          <a:p>
            <a:r>
              <a:rPr lang="en-US" b="1" dirty="0">
                <a:latin typeface="Calibri"/>
                <a:ea typeface="ＭＳ Ｐゴシック"/>
                <a:cs typeface="Calibri"/>
              </a:rPr>
              <a:t>(</a:t>
            </a:r>
            <a:r>
              <a:rPr lang="en-US" b="1" u="sng" dirty="0">
                <a:latin typeface="Calibri"/>
                <a:ea typeface="ＭＳ Ｐゴシック"/>
                <a:cs typeface="Calibri"/>
              </a:rPr>
              <a:t>Instructor notes</a:t>
            </a:r>
            <a:r>
              <a:rPr lang="en-US" b="1" dirty="0">
                <a:latin typeface="Calibri"/>
                <a:ea typeface="ＭＳ Ｐゴシック"/>
                <a:cs typeface="Calibri"/>
              </a:rPr>
              <a:t>: Pause for 10 seconds then move to next slide.) </a:t>
            </a:r>
            <a:endParaRPr lang="en-US" dirty="0">
              <a:latin typeface="Calibri"/>
              <a:ea typeface="ＭＳ Ｐゴシック"/>
              <a:cs typeface="Calibri"/>
            </a:endParaRPr>
          </a:p>
          <a:p>
            <a:endParaRPr lang="en-US" b="1" dirty="0">
              <a:cs typeface="Calibri"/>
            </a:endParaRPr>
          </a:p>
          <a:p>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9</a:t>
            </a:fld>
            <a:endParaRPr lang="en-US"/>
          </a:p>
        </p:txBody>
      </p:sp>
    </p:spTree>
    <p:extLst>
      <p:ext uri="{BB962C8B-B14F-4D97-AF65-F5344CB8AC3E}">
        <p14:creationId xmlns:p14="http://schemas.microsoft.com/office/powerpoint/2010/main" val="2861955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mailto:ProjectFirstline@cdph.ca.gov"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b="1">
                <a:solidFill>
                  <a:schemeClr val="accent1">
                    <a:lumMod val="75000"/>
                  </a:schemeClr>
                </a:solidFill>
                <a:latin typeface="+mj-lt"/>
              </a:defRPr>
            </a:lvl1pPr>
          </a:lstStyle>
          <a:p>
            <a:r>
              <a:rPr lang="en-US"/>
              <a:t>CLICK TO EDIT </a:t>
            </a:r>
            <a:br>
              <a:rPr lang="en-US"/>
            </a:br>
            <a:r>
              <a:rPr lang="en-US"/>
              <a:t>MASTER TITLE </a:t>
            </a:r>
            <a:br>
              <a:rPr lang="en-US"/>
            </a:br>
            <a:r>
              <a:rPr lang="en-US"/>
              <a:t>STYLE</a:t>
            </a:r>
          </a:p>
        </p:txBody>
      </p:sp>
      <p:sp>
        <p:nvSpPr>
          <p:cNvPr id="8" name="Slide Number Placeholder 3"/>
          <p:cNvSpPr>
            <a:spLocks noGrp="1"/>
          </p:cNvSpPr>
          <p:nvPr>
            <p:ph type="sldNum" sz="quarter" idx="11"/>
          </p:nvPr>
        </p:nvSpPr>
        <p:spPr/>
        <p:txBody>
          <a:bodyPr/>
          <a:lstStyle>
            <a:lvl1pPr>
              <a:defRPr/>
            </a:lvl1pPr>
          </a:lstStyle>
          <a:p>
            <a:pPr>
              <a:defRPr/>
            </a:pPr>
            <a:fld id="{EC6647EB-6625-4835-9C2B-BD20FBFC68DB}" type="slidenum">
              <a:rPr lang="en-US"/>
              <a:pPr>
                <a:defRPr/>
              </a:pPr>
              <a:t>‹#›</a:t>
            </a:fld>
            <a:endParaRPr lang="en-US">
              <a:solidFill>
                <a:schemeClr val="bg1"/>
              </a:solidFill>
            </a:endParaRPr>
          </a:p>
        </p:txBody>
      </p:sp>
      <p:sp>
        <p:nvSpPr>
          <p:cNvPr id="9" name="Subtitle 2"/>
          <p:cNvSpPr txBox="1">
            <a:spLocks/>
          </p:cNvSpPr>
          <p:nvPr userDrawn="1"/>
        </p:nvSpPr>
        <p:spPr bwMode="auto">
          <a:xfrm>
            <a:off x="406400" y="5257800"/>
            <a:ext cx="7899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endParaRPr lang="en-US" altLang="en-US" sz="2400" b="0">
              <a:solidFill>
                <a:schemeClr val="bg1"/>
              </a:solidFill>
              <a:ea typeface="ＭＳ Ｐゴシック" pitchFamily="34" charset="-128"/>
              <a:cs typeface="Tahoma" pitchFamily="34" charset="0"/>
            </a:endParaRPr>
          </a:p>
          <a:p>
            <a:pPr algn="r">
              <a:spcBef>
                <a:spcPts val="0"/>
              </a:spcBef>
              <a:defRPr/>
            </a:pP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pic>
        <p:nvPicPr>
          <p:cNvPr id="10" name="Picture 9" descr="A picture containing text&#10;&#10;Description automatically generated">
            <a:extLst>
              <a:ext uri="{FF2B5EF4-FFF2-40B4-BE49-F238E27FC236}">
                <a16:creationId xmlns:a16="http://schemas.microsoft.com/office/drawing/2014/main" id="{ABEEBF83-F173-434A-BC54-748939299C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90472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cxnSp>
        <p:nvCxnSpPr>
          <p:cNvPr id="5" name="Straight Connector 4"/>
          <p:cNvCxnSpPr/>
          <p:nvPr/>
        </p:nvCxnSpPr>
        <p:spPr>
          <a:xfrm flipH="1">
            <a:off x="0" y="5181600"/>
            <a:ext cx="2336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753600" y="5181600"/>
            <a:ext cx="24384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0"/>
          </p:nvPr>
        </p:nvSpPr>
        <p:spPr/>
        <p:txBody>
          <a:bodyPr/>
          <a:lstStyle>
            <a:lvl1pPr>
              <a:defRPr/>
            </a:lvl1pPr>
          </a:lstStyle>
          <a:p>
            <a:pPr>
              <a:defRPr/>
            </a:pPr>
            <a:fld id="{EC74CC91-301A-4271-B713-2364AA7366D6}" type="slidenum">
              <a:rPr lang="en-US"/>
              <a:pPr>
                <a:defRPr/>
              </a:pPr>
              <a:t>‹#›</a:t>
            </a:fld>
            <a:endParaRPr lang="en-US">
              <a:solidFill>
                <a:schemeClr val="bg1"/>
              </a:solidFill>
            </a:endParaRPr>
          </a:p>
        </p:txBody>
      </p:sp>
      <p:sp>
        <p:nvSpPr>
          <p:cNvPr id="8" name="Title 7">
            <a:extLst>
              <a:ext uri="{FF2B5EF4-FFF2-40B4-BE49-F238E27FC236}">
                <a16:creationId xmlns:a16="http://schemas.microsoft.com/office/drawing/2014/main" id="{F124ECD5-2221-4B77-BC6C-FAA3A8A1C49B}"/>
              </a:ext>
            </a:extLst>
          </p:cNvPr>
          <p:cNvSpPr txBox="1">
            <a:spLocks/>
          </p:cNvSpPr>
          <p:nvPr userDrawn="1"/>
        </p:nvSpPr>
        <p:spPr bwMode="auto">
          <a:xfrm>
            <a:off x="518525" y="2156695"/>
            <a:ext cx="11074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a:solidFill>
                  <a:schemeClr val="tx2"/>
                </a:solidFill>
                <a:ea typeface="ＭＳ Ｐゴシック" pitchFamily="34" charset="-128"/>
              </a:rPr>
              <a:t>Questions?</a:t>
            </a:r>
            <a:endParaRPr lang="en-US" sz="4000">
              <a:solidFill>
                <a:schemeClr val="tx2"/>
              </a:solidFill>
            </a:endParaRPr>
          </a:p>
        </p:txBody>
      </p:sp>
      <p:sp>
        <p:nvSpPr>
          <p:cNvPr id="2" name="Rectangle 1">
            <a:extLst>
              <a:ext uri="{FF2B5EF4-FFF2-40B4-BE49-F238E27FC236}">
                <a16:creationId xmlns:a16="http://schemas.microsoft.com/office/drawing/2014/main" id="{3D4B9CF3-0253-4139-A82C-B9229CF7EF1F}"/>
              </a:ext>
            </a:extLst>
          </p:cNvPr>
          <p:cNvSpPr/>
          <p:nvPr userDrawn="1"/>
        </p:nvSpPr>
        <p:spPr>
          <a:xfrm>
            <a:off x="215900" y="2382590"/>
            <a:ext cx="11658600" cy="2677656"/>
          </a:xfrm>
          <a:prstGeom prst="rect">
            <a:avLst/>
          </a:prstGeom>
        </p:spPr>
        <p:txBody>
          <a:bodyPr wrap="square">
            <a:spAutoFit/>
          </a:bodyPr>
          <a:lstStyle/>
          <a:p>
            <a:pPr algn="ctr">
              <a:spcBef>
                <a:spcPct val="0"/>
              </a:spcBef>
              <a:buNone/>
            </a:pPr>
            <a:endParaRPr lang="en-US" altLang="en-US" sz="2800">
              <a:latin typeface="+mj-lt"/>
            </a:endParaRPr>
          </a:p>
          <a:p>
            <a:pPr algn="ctr">
              <a:spcBef>
                <a:spcPct val="0"/>
              </a:spcBef>
              <a:buNone/>
            </a:pPr>
            <a:r>
              <a:rPr lang="en-US" altLang="en-US" sz="2800">
                <a:latin typeface="+mj-lt"/>
              </a:rPr>
              <a:t>For more information, contact</a:t>
            </a:r>
            <a:br>
              <a:rPr lang="en-US" altLang="en-US" sz="2800">
                <a:latin typeface="+mj-lt"/>
              </a:rPr>
            </a:br>
            <a:r>
              <a:rPr lang="en-US" altLang="en-US" sz="2800">
                <a:solidFill>
                  <a:srgbClr val="0079C2"/>
                </a:solidFill>
                <a:latin typeface="+mj-lt"/>
                <a:hlinkClick r:id="rId2">
                  <a:extLst>
                    <a:ext uri="{A12FA001-AC4F-418D-AE19-62706E023703}">
                      <ahyp:hlinkClr xmlns:ahyp="http://schemas.microsoft.com/office/drawing/2018/hyperlinkcolor" val="tx"/>
                    </a:ext>
                  </a:extLst>
                </a:hlinkClick>
              </a:rPr>
              <a:t>ProjectFirstline@cdph.ca.gov</a:t>
            </a:r>
            <a:r>
              <a:rPr lang="en-US" altLang="en-US" sz="2800">
                <a:solidFill>
                  <a:srgbClr val="0079C2"/>
                </a:solidFill>
                <a:latin typeface="+mj-lt"/>
              </a:rPr>
              <a:t> </a:t>
            </a:r>
            <a:endParaRPr lang="en-US" altLang="en-US" sz="2800">
              <a:solidFill>
                <a:srgbClr val="0079C2"/>
              </a:solidFill>
              <a:latin typeface="+mj-lt"/>
              <a:cs typeface="Calibri"/>
            </a:endParaRPr>
          </a:p>
          <a:p>
            <a:pPr algn="ctr">
              <a:spcBef>
                <a:spcPct val="0"/>
              </a:spcBef>
              <a:buNone/>
            </a:pPr>
            <a:endParaRPr lang="en-US" altLang="en-US" sz="2800">
              <a:latin typeface="+mj-lt"/>
              <a:cs typeface="Calibri"/>
            </a:endParaRPr>
          </a:p>
          <a:p>
            <a:pPr algn="ctr">
              <a:spcBef>
                <a:spcPct val="0"/>
              </a:spcBef>
              <a:buNone/>
            </a:pPr>
            <a:endParaRPr lang="en-US" altLang="en-US" sz="2800">
              <a:latin typeface="+mj-lt"/>
              <a:cs typeface="Calibri"/>
            </a:endParaRPr>
          </a:p>
          <a:p>
            <a:pPr algn="ctr">
              <a:spcBef>
                <a:spcPct val="0"/>
              </a:spcBef>
              <a:buNone/>
            </a:pPr>
            <a:endParaRPr lang="en-US" altLang="en-US" sz="2800">
              <a:latin typeface="+mj-lt"/>
              <a:cs typeface="Calibri"/>
            </a:endParaRPr>
          </a:p>
        </p:txBody>
      </p:sp>
    </p:spTree>
    <p:extLst>
      <p:ext uri="{BB962C8B-B14F-4D97-AF65-F5344CB8AC3E}">
        <p14:creationId xmlns:p14="http://schemas.microsoft.com/office/powerpoint/2010/main" val="222539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0941D-4E0E-4B82-AE19-651D6FB60788}"/>
              </a:ext>
            </a:extLst>
          </p:cNvPr>
          <p:cNvSpPr>
            <a:spLocks noGrp="1"/>
          </p:cNvSpPr>
          <p:nvPr>
            <p:ph type="dt" sz="half" idx="10"/>
          </p:nvPr>
        </p:nvSpPr>
        <p:spPr/>
        <p:txBody>
          <a:bodyPr/>
          <a:lstStyle/>
          <a:p>
            <a:fld id="{7BD53A5A-2FBF-48E7-9DAC-C3D965CD9E0E}" type="datetimeFigureOut">
              <a:rPr lang="en-US" smtClean="0"/>
              <a:t>9/15/2023</a:t>
            </a:fld>
            <a:endParaRPr lang="en-US"/>
          </a:p>
        </p:txBody>
      </p:sp>
      <p:sp>
        <p:nvSpPr>
          <p:cNvPr id="3" name="Footer Placeholder 2">
            <a:extLst>
              <a:ext uri="{FF2B5EF4-FFF2-40B4-BE49-F238E27FC236}">
                <a16:creationId xmlns:a16="http://schemas.microsoft.com/office/drawing/2014/main" id="{540BAA6F-DFB9-459C-9638-BE233441EA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579D8-0408-4EE4-BC79-4DFC1701FA69}"/>
              </a:ext>
            </a:extLst>
          </p:cNvPr>
          <p:cNvSpPr>
            <a:spLocks noGrp="1"/>
          </p:cNvSpPr>
          <p:nvPr>
            <p:ph type="sldNum" sz="quarter" idx="12"/>
          </p:nvPr>
        </p:nvSpPr>
        <p:spPr/>
        <p:txBody>
          <a:bodyPr/>
          <a:lstStyle/>
          <a:p>
            <a:fld id="{373F9BCA-8E45-4EAD-AF5B-B0113DED6BE3}" type="slidenum">
              <a:rPr lang="en-US" smtClean="0"/>
              <a:t>‹#›</a:t>
            </a:fld>
            <a:endParaRPr lang="en-US"/>
          </a:p>
        </p:txBody>
      </p:sp>
    </p:spTree>
    <p:extLst>
      <p:ext uri="{BB962C8B-B14F-4D97-AF65-F5344CB8AC3E}">
        <p14:creationId xmlns:p14="http://schemas.microsoft.com/office/powerpoint/2010/main" val="415841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243223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60248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5" y="4419601"/>
            <a:ext cx="10009716" cy="1349375"/>
          </a:xfrm>
        </p:spPr>
        <p:txBody>
          <a:bodyPr anchor="t"/>
          <a:lstStyle>
            <a:lvl1pPr algn="l">
              <a:defRPr sz="3200" b="1" cap="all">
                <a:solidFill>
                  <a:schemeClr val="accent1">
                    <a:lumMod val="75000"/>
                  </a:schemeClr>
                </a:solidFill>
                <a:latin typeface="+mj-lt"/>
              </a:defRPr>
            </a:lvl1pPr>
          </a:lstStyle>
          <a:p>
            <a:r>
              <a:rPr lang="en-US"/>
              <a:t>Click to edit Master title style</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spTree>
    <p:extLst>
      <p:ext uri="{BB962C8B-B14F-4D97-AF65-F5344CB8AC3E}">
        <p14:creationId xmlns:p14="http://schemas.microsoft.com/office/powerpoint/2010/main" val="41879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5386917" cy="63976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0" y="2392363"/>
            <a:ext cx="5386917"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noAutofit/>
          </a:bodyPr>
          <a:lstStyle>
            <a:lvl1pPr marL="0" indent="0">
              <a:buNone/>
              <a:defRPr sz="24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392363"/>
            <a:ext cx="5389033"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p:nvPr>
        </p:nvSpPr>
        <p:spPr>
          <a:xfrm>
            <a:off x="508000" y="457200"/>
            <a:ext cx="9855200" cy="1143000"/>
          </a:xfrm>
        </p:spPr>
        <p:txBody>
          <a:bodyPr>
            <a:noAutofit/>
          </a:bodyPr>
          <a:lstStyle>
            <a:lvl1pPr algn="l">
              <a:defRPr sz="3200" b="1">
                <a:latin typeface="+mj-lt"/>
              </a:defRPr>
            </a:lvl1pPr>
          </a:lstStyle>
          <a:p>
            <a:r>
              <a:rPr lang="en-US"/>
              <a:t>Click to edit Master title style</a:t>
            </a:r>
          </a:p>
        </p:txBody>
      </p:sp>
      <p:cxnSp>
        <p:nvCxnSpPr>
          <p:cNvPr id="14" name="Straight Connector 13"/>
          <p:cNvCxnSpPr/>
          <p:nvPr userDrawn="1"/>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5944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usekeeping">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Welcome!</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marL="457200" indent="0">
              <a:buNone/>
              <a:defRPr/>
            </a:lvl2pPr>
          </a:lstStyle>
          <a:p>
            <a:pPr lvl="0"/>
            <a:r>
              <a:rPr lang="en-US"/>
              <a:t>This will be our housekeeping slide</a:t>
            </a:r>
          </a:p>
          <a:p>
            <a:pPr lvl="0"/>
            <a:r>
              <a:rPr lang="en-US"/>
              <a:t>Point 2</a:t>
            </a:r>
          </a:p>
          <a:p>
            <a:pPr lvl="0"/>
            <a:r>
              <a:rPr lang="en-US"/>
              <a:t>Point 3</a:t>
            </a:r>
          </a:p>
          <a:p>
            <a:pPr lvl="0"/>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60248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r>
              <a:rPr lang="en-US" altLang="en-US" sz="2400" b="1">
                <a:solidFill>
                  <a:schemeClr val="bg1"/>
                </a:solidFill>
                <a:ea typeface="ＭＳ Ｐゴシック" pitchFamily="34" charset="-128"/>
                <a:cs typeface="Tahoma" pitchFamily="34" charset="0"/>
              </a:rPr>
              <a:t>Project Firstline</a:t>
            </a: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opic">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762000" y="3984625"/>
            <a:ext cx="8763000" cy="1806541"/>
          </a:xfrm>
        </p:spPr>
        <p:txBody>
          <a:bodyPr anchor="t"/>
          <a:lstStyle>
            <a:lvl1pPr algn="l">
              <a:defRPr sz="4000" b="1" cap="all" baseline="0">
                <a:solidFill>
                  <a:schemeClr val="accent1">
                    <a:lumMod val="75000"/>
                  </a:schemeClr>
                </a:solidFill>
                <a:latin typeface="+mj-lt"/>
              </a:defRPr>
            </a:lvl1pPr>
          </a:lstStyle>
          <a:p>
            <a:r>
              <a:rPr lang="en-US"/>
              <a:t>Use This Slide to Transition Between Subtopics</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spTree>
    <p:extLst>
      <p:ext uri="{BB962C8B-B14F-4D97-AF65-F5344CB8AC3E}">
        <p14:creationId xmlns:p14="http://schemas.microsoft.com/office/powerpoint/2010/main" val="31006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51829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2068513"/>
            <a:ext cx="5386917" cy="639762"/>
          </a:xfrm>
        </p:spPr>
        <p:txBody>
          <a:bodyPr anchor="b">
            <a:no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you don’t need a heading here,  </a:t>
            </a:r>
          </a:p>
        </p:txBody>
      </p:sp>
      <p:sp>
        <p:nvSpPr>
          <p:cNvPr id="4" name="Content Placeholder 3"/>
          <p:cNvSpPr>
            <a:spLocks noGrp="1"/>
          </p:cNvSpPr>
          <p:nvPr>
            <p:ph sz="half" idx="2" hasCustomPrompt="1"/>
          </p:nvPr>
        </p:nvSpPr>
        <p:spPr>
          <a:xfrm>
            <a:off x="609600" y="2708276"/>
            <a:ext cx="5386917"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You can also move the header box elsewhere on the slide</a:t>
            </a:r>
          </a:p>
          <a:p>
            <a:pPr lvl="1"/>
            <a:r>
              <a:rPr lang="en-US"/>
              <a:t>e.g., to include ‘references’</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68" y="2068513"/>
            <a:ext cx="5389033" cy="639762"/>
          </a:xfrm>
        </p:spPr>
        <p:txBody>
          <a:bodyPr anchor="b">
            <a:noAutofit/>
          </a:bodyPr>
          <a:lstStyle>
            <a:lvl1pPr marL="0" indent="0">
              <a:buNone/>
              <a:defRPr sz="28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OK to delete text box</a:t>
            </a:r>
          </a:p>
        </p:txBody>
      </p:sp>
      <p:sp>
        <p:nvSpPr>
          <p:cNvPr id="6" name="Content Placeholder 5"/>
          <p:cNvSpPr>
            <a:spLocks noGrp="1"/>
          </p:cNvSpPr>
          <p:nvPr>
            <p:ph sz="quarter" idx="4" hasCustomPrompt="1"/>
          </p:nvPr>
        </p:nvSpPr>
        <p:spPr>
          <a:xfrm>
            <a:off x="6193368" y="2708276"/>
            <a:ext cx="5389033"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hasCustomPrompt="1"/>
          </p:nvPr>
        </p:nvSpPr>
        <p:spPr>
          <a:xfrm>
            <a:off x="508000" y="838200"/>
            <a:ext cx="9855200" cy="1143000"/>
          </a:xfrm>
        </p:spPr>
        <p:txBody>
          <a:bodyPr>
            <a:noAutofit/>
          </a:bodyPr>
          <a:lstStyle>
            <a:lvl1pPr algn="l">
              <a:defRPr sz="4000" b="1">
                <a:solidFill>
                  <a:schemeClr val="accent1">
                    <a:lumMod val="75000"/>
                  </a:schemeClr>
                </a:solidFill>
                <a:latin typeface="+mj-lt"/>
              </a:defRPr>
            </a:lvl1pPr>
          </a:lstStyle>
          <a:p>
            <a:r>
              <a:rPr lang="en-US"/>
              <a:t>Here’s Another Option for Layout</a:t>
            </a:r>
          </a:p>
        </p:txBody>
      </p:sp>
      <p:cxnSp>
        <p:nvCxnSpPr>
          <p:cNvPr id="14" name="Straight Connector 13"/>
          <p:cNvCxnSpPr/>
          <p:nvPr userDrawn="1"/>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61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jpe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 name="Picture 9"/>
          <p:cNvPicPr>
            <a:picLocks noChangeAspect="1"/>
          </p:cNvPicPr>
          <p:nvPr/>
        </p:nvPicPr>
        <p:blipFill>
          <a:blip r:embed="rId6"/>
          <a:stretch>
            <a:fillRect/>
          </a:stretch>
        </p:blipFill>
        <p:spPr>
          <a:xfrm>
            <a:off x="10871200" y="6019801"/>
            <a:ext cx="1219200" cy="728664"/>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2" name="Rectangle 1"/>
          <p:cNvSpPr/>
          <p:nvPr userDrawn="1"/>
        </p:nvSpPr>
        <p:spPr>
          <a:xfrm>
            <a:off x="3048000" y="1576"/>
            <a:ext cx="8331200" cy="338554"/>
          </a:xfrm>
          <a:prstGeom prst="rect">
            <a:avLst/>
          </a:prstGeom>
        </p:spPr>
        <p:txBody>
          <a:bodyPr wrap="square">
            <a:spAutoFit/>
          </a:bodyPr>
          <a:lstStyle/>
          <a:p>
            <a:pPr algn="r"/>
            <a:r>
              <a:rPr lang="en-US" sz="1600" b="1">
                <a:solidFill>
                  <a:schemeClr val="accent6">
                    <a:lumMod val="75000"/>
                  </a:schemeClr>
                </a:solidFill>
                <a:latin typeface="+mn-lt"/>
              </a:rPr>
              <a:t>HEALTHCARE-ASSOCIATED INFECTIONS PROGRAM</a:t>
            </a:r>
          </a:p>
        </p:txBody>
      </p:sp>
      <p:pic>
        <p:nvPicPr>
          <p:cNvPr id="7" name="Picture 6" descr="A picture containing text&#10;&#10;Description automatically generated">
            <a:extLst>
              <a:ext uri="{FF2B5EF4-FFF2-40B4-BE49-F238E27FC236}">
                <a16:creationId xmlns:a16="http://schemas.microsoft.com/office/drawing/2014/main" id="{DD049063-03A7-41AA-B3C5-2D7532DA598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cSld>
  <p:clrMap bg1="lt1" tx1="dk1" bg2="lt2" tx2="dk2" accent1="accent1" accent2="accent2" accent3="accent3" accent4="accent4" accent5="accent5" accent6="accent6" hlink="hlink" folHlink="folHlink"/>
  <p:sldLayoutIdLst>
    <p:sldLayoutId id="2147484158" r:id="rId1"/>
    <p:sldLayoutId id="2147484159" r:id="rId2"/>
    <p:sldLayoutId id="2147484173" r:id="rId3"/>
    <p:sldLayoutId id="2147484161" r:id="rId4"/>
  </p:sldLayoutIdLst>
  <p:hf hdr="0" ftr="0" dt="0"/>
  <p:txStyles>
    <p:titleStyle>
      <a:lvl1pPr algn="ctr"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609600"/>
            <a:ext cx="10972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6" name="Subtitle 2"/>
          <p:cNvSpPr txBox="1">
            <a:spLocks/>
          </p:cNvSpPr>
          <p:nvPr userDrawn="1"/>
        </p:nvSpPr>
        <p:spPr>
          <a:xfrm>
            <a:off x="4876800" y="228600"/>
            <a:ext cx="6705600" cy="381000"/>
          </a:xfrm>
          <a:prstGeom prst="rect">
            <a:avLst/>
          </a:prstGeom>
        </p:spPr>
        <p:txBody>
          <a:bodyPr>
            <a:noAutofit/>
          </a:bodyPr>
          <a:lstStyle>
            <a:lvl1pPr marL="0" indent="0" algn="r" rtl="0" eaLnBrk="0" fontAlgn="base" hangingPunct="0">
              <a:spcBef>
                <a:spcPct val="20000"/>
              </a:spcBef>
              <a:spcAft>
                <a:spcPct val="0"/>
              </a:spcAft>
              <a:buFont typeface="Arial" charset="0"/>
              <a:buNone/>
              <a:defRPr sz="1800" b="1" i="0" kern="1200" baseline="0">
                <a:solidFill>
                  <a:srgbClr val="EB6E1F"/>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a:solidFill>
                  <a:schemeClr val="accent6">
                    <a:lumMod val="75000"/>
                  </a:schemeClr>
                </a:solidFill>
              </a:rPr>
              <a:t>HEALTHCARE-ASSOCIATED INFECTIONS PROGRAM</a:t>
            </a:r>
          </a:p>
        </p:txBody>
      </p:sp>
      <p:pic>
        <p:nvPicPr>
          <p:cNvPr id="3" name="Picture 2" descr="Project Firstline and CDPH logos">
            <a:extLst>
              <a:ext uri="{FF2B5EF4-FFF2-40B4-BE49-F238E27FC236}">
                <a16:creationId xmlns:a16="http://schemas.microsoft.com/office/drawing/2014/main" id="{80AC2FE2-F021-4FC3-BDD0-C1E3B6BB701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186" r:id="rId1"/>
    <p:sldLayoutId id="2147484172" r:id="rId2"/>
    <p:sldLayoutId id="2147484160" r:id="rId3"/>
    <p:sldLayoutId id="2147484167" r:id="rId4"/>
    <p:sldLayoutId id="2147484165" r:id="rId5"/>
    <p:sldLayoutId id="2147484164" r:id="rId6"/>
    <p:sldLayoutId id="2147484168" r:id="rId7"/>
    <p:sldLayoutId id="2147484169" r:id="rId8"/>
  </p:sldLayoutIdLst>
  <p:hf hdr="0" ftr="0" dt="0"/>
  <p:txStyles>
    <p:titleStyle>
      <a:lvl1pPr algn="l"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dn.who.int/media/docs/default-source/integrated-health-services-(ihs)/infection-prevention-and-control/your-5-moments-for-hand-hygiene-poster.pdf?sfvrsn=83e2fb0e_16"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xmYMUly7qiE" TargetMode="External"/><Relationship Id="rId7" Type="http://schemas.openxmlformats.org/officeDocument/2006/relationships/hyperlink" Target="https://cdn.who.int/media/docs/default-source/integrated-health-services-(ihs)/infection-prevention-and-control/your-5-moments-for-hand-hygiene-poster.pdf?sfvrsn=83e2fb0e_1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dc.gov/infectioncontrol/projectfirstline/index.html" TargetMode="External"/><Relationship Id="rId5" Type="http://schemas.openxmlformats.org/officeDocument/2006/relationships/hyperlink" Target="http://www.cdph.ca.gov/Programs/CHCQ/HAI/Pages/HAIProgramHome.aspx" TargetMode="External"/><Relationship Id="rId4" Type="http://schemas.openxmlformats.org/officeDocument/2006/relationships/hyperlink" Target="https://www.cdc.gov/handhygiene/index.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dph.ca.gov/Programs/CHCQ/HAI/Pages/ProjectFirstline.aspx"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mailto:ProjectFirstline@cdph.ca.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9654C9-09D7-4024-AA52-7074C98A94DF}"/>
              </a:ext>
            </a:extLst>
          </p:cNvPr>
          <p:cNvSpPr/>
          <p:nvPr/>
        </p:nvSpPr>
        <p:spPr>
          <a:xfrm>
            <a:off x="9973962" y="1234089"/>
            <a:ext cx="2209800"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023EB22-F3B4-4288-BF6B-AA5B1CC4D204}"/>
              </a:ext>
            </a:extLst>
          </p:cNvPr>
          <p:cNvSpPr>
            <a:spLocks noGrp="1"/>
          </p:cNvSpPr>
          <p:nvPr>
            <p:ph type="sldNum" sz="quarter" idx="14"/>
          </p:nvPr>
        </p:nvSpPr>
        <p:spPr/>
        <p:txBody>
          <a:bodyPr/>
          <a:lstStyle/>
          <a:p>
            <a:pPr>
              <a:defRPr/>
            </a:pPr>
            <a:fld id="{8F175D74-ED98-4489-9FB3-9363BDDBA762}" type="slidenum">
              <a:rPr lang="en-US" smtClean="0"/>
              <a:pPr>
                <a:defRPr/>
              </a:pPr>
              <a:t>1</a:t>
            </a:fld>
            <a:endParaRPr lang="en-US">
              <a:solidFill>
                <a:schemeClr val="bg1"/>
              </a:solidFill>
            </a:endParaRPr>
          </a:p>
        </p:txBody>
      </p:sp>
      <p:pic>
        <p:nvPicPr>
          <p:cNvPr id="12" name="Picture 11" descr="Thank you banner">
            <a:extLst>
              <a:ext uri="{FF2B5EF4-FFF2-40B4-BE49-F238E27FC236}">
                <a16:creationId xmlns:a16="http://schemas.microsoft.com/office/drawing/2014/main" id="{A36B963A-8E9A-4450-BC64-9CE0DEFEAD3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1800" y="1416651"/>
            <a:ext cx="11658600" cy="3894273"/>
          </a:xfrm>
          <a:prstGeom prst="rect">
            <a:avLst/>
          </a:prstGeom>
        </p:spPr>
      </p:pic>
      <p:sp>
        <p:nvSpPr>
          <p:cNvPr id="13" name="Rectangle 12">
            <a:extLst>
              <a:ext uri="{FF2B5EF4-FFF2-40B4-BE49-F238E27FC236}">
                <a16:creationId xmlns:a16="http://schemas.microsoft.com/office/drawing/2014/main" id="{DC8F20FE-C922-4DD0-88B9-D18237B47756}"/>
              </a:ext>
            </a:extLst>
          </p:cNvPr>
          <p:cNvSpPr/>
          <p:nvPr/>
        </p:nvSpPr>
        <p:spPr>
          <a:xfrm>
            <a:off x="8238" y="478571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79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E04074-1602-DE36-AAD4-4C54B38C888F}"/>
              </a:ext>
            </a:extLst>
          </p:cNvPr>
          <p:cNvSpPr txBox="1">
            <a:spLocks/>
          </p:cNvSpPr>
          <p:nvPr/>
        </p:nvSpPr>
        <p:spPr bwMode="auto">
          <a:xfrm>
            <a:off x="508000" y="5334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dirty="0">
                <a:latin typeface="+mn-lt"/>
                <a:cs typeface="Arial"/>
              </a:rPr>
              <a:t>Knowledge Check</a:t>
            </a:r>
            <a:endParaRPr lang="en-US"/>
          </a:p>
        </p:txBody>
      </p:sp>
      <p:sp>
        <p:nvSpPr>
          <p:cNvPr id="10" name="Slide Number Placeholder 3">
            <a:extLst>
              <a:ext uri="{FF2B5EF4-FFF2-40B4-BE49-F238E27FC236}">
                <a16:creationId xmlns:a16="http://schemas.microsoft.com/office/drawing/2014/main" id="{2F94808B-7ED0-4DB7-8BC5-B28C42CED46A}"/>
              </a:ext>
            </a:extLst>
          </p:cNvPr>
          <p:cNvSpPr>
            <a:spLocks noGrp="1"/>
          </p:cNvSpPr>
          <p:nvPr>
            <p:ph type="sldNum" sz="quarter" idx="14"/>
          </p:nvPr>
        </p:nvSpPr>
        <p:spPr>
          <a:xfrm>
            <a:off x="11379200" y="65089"/>
            <a:ext cx="711200" cy="365125"/>
          </a:xfrm>
        </p:spPr>
        <p:txBody>
          <a:bodyPr/>
          <a:lstStyle/>
          <a:p>
            <a:pPr>
              <a:defRPr/>
            </a:pPr>
            <a:fld id="{8F175D74-ED98-4489-9FB3-9363BDDBA762}" type="slidenum">
              <a:rPr lang="en-US" smtClean="0"/>
              <a:pPr>
                <a:defRPr/>
              </a:pPr>
              <a:t>10</a:t>
            </a:fld>
            <a:endParaRPr lang="en-US">
              <a:solidFill>
                <a:schemeClr val="bg1"/>
              </a:solidFill>
            </a:endParaRPr>
          </a:p>
        </p:txBody>
      </p:sp>
      <p:sp>
        <p:nvSpPr>
          <p:cNvPr id="13" name="Content Placeholder 2">
            <a:extLst>
              <a:ext uri="{FF2B5EF4-FFF2-40B4-BE49-F238E27FC236}">
                <a16:creationId xmlns:a16="http://schemas.microsoft.com/office/drawing/2014/main" id="{C1D4536B-A2DA-CF4A-2802-236EC8D95628}"/>
              </a:ext>
            </a:extLst>
          </p:cNvPr>
          <p:cNvSpPr txBox="1">
            <a:spLocks/>
          </p:cNvSpPr>
          <p:nvPr/>
        </p:nvSpPr>
        <p:spPr bwMode="auto">
          <a:xfrm>
            <a:off x="990600" y="1734015"/>
            <a:ext cx="10892286" cy="329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4pPr>
            <a:lvl5pPr marL="20574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i="1" dirty="0">
                <a:ea typeface="+mj-lt"/>
                <a:cs typeface="+mj-lt"/>
              </a:rPr>
              <a:t>What is a simple action EVS staff can take to prevent germs from spreading? Select the best answer.</a:t>
            </a:r>
            <a:endParaRPr lang="en-US" sz="2800" dirty="0"/>
          </a:p>
          <a:p>
            <a:pPr marL="0" indent="0">
              <a:buNone/>
            </a:pPr>
            <a:endParaRPr lang="en-US" sz="2800" dirty="0">
              <a:ea typeface="+mj-lt"/>
              <a:cs typeface="+mj-lt"/>
            </a:endParaRPr>
          </a:p>
          <a:p>
            <a:pPr marL="514350" indent="-514350">
              <a:buAutoNum type="alphaUcPeriod"/>
            </a:pPr>
            <a:r>
              <a:rPr lang="en-US" sz="2800" b="1" dirty="0">
                <a:ea typeface="+mj-lt"/>
                <a:cs typeface="+mj-lt"/>
              </a:rPr>
              <a:t>Perform hand hygiene</a:t>
            </a:r>
            <a:endParaRPr lang="en-US" sz="2800" b="1" dirty="0">
              <a:cs typeface="Calibri"/>
            </a:endParaRPr>
          </a:p>
          <a:p>
            <a:pPr marL="514350" indent="-514350">
              <a:buFont typeface="+mj-lt"/>
              <a:buAutoNum type="alphaUcPeriod"/>
            </a:pPr>
            <a:r>
              <a:rPr lang="en-US" sz="2800" dirty="0">
                <a:ea typeface="+mj-lt"/>
                <a:cs typeface="+mj-lt"/>
              </a:rPr>
              <a:t>Remove all sources of infection</a:t>
            </a:r>
          </a:p>
          <a:p>
            <a:pPr marL="514350" indent="-514350">
              <a:buFont typeface="+mj-lt"/>
              <a:buAutoNum type="alphaUcPeriod"/>
            </a:pPr>
            <a:r>
              <a:rPr lang="en-US" sz="2800" dirty="0">
                <a:ea typeface="+mj-lt"/>
                <a:cs typeface="+mj-lt"/>
              </a:rPr>
              <a:t>Use only private rooms</a:t>
            </a:r>
          </a:p>
          <a:p>
            <a:pPr marL="514350" indent="-514350">
              <a:buFont typeface="+mj-lt"/>
              <a:buAutoNum type="alphaUcPeriod"/>
            </a:pPr>
            <a:r>
              <a:rPr lang="en-US" sz="2800" dirty="0">
                <a:ea typeface="+mj-lt"/>
                <a:cs typeface="+mj-lt"/>
              </a:rPr>
              <a:t>All of the above</a:t>
            </a:r>
          </a:p>
          <a:p>
            <a:pPr marL="514350" indent="-514350">
              <a:buFont typeface="+mj-lt"/>
              <a:buAutoNum type="alphaUcPeriod"/>
            </a:pPr>
            <a:endParaRPr lang="en-US" sz="2800" dirty="0">
              <a:ea typeface="+mj-lt"/>
              <a:cs typeface="+mj-lt"/>
            </a:endParaRPr>
          </a:p>
          <a:p>
            <a:pPr marL="514350" indent="-514350">
              <a:buFont typeface="+mj-lt"/>
              <a:buAutoNum type="alphaUcPeriod"/>
            </a:pPr>
            <a:endParaRPr lang="en-US" sz="2800" dirty="0">
              <a:ea typeface="+mj-lt"/>
              <a:cs typeface="+mj-lt"/>
            </a:endParaRPr>
          </a:p>
          <a:p>
            <a:pPr>
              <a:buFont typeface="Wingdings" panose="05000000000000000000" pitchFamily="2" charset="2"/>
              <a:buChar char="q"/>
            </a:pPr>
            <a:endParaRPr lang="en-US" sz="2800" dirty="0"/>
          </a:p>
        </p:txBody>
      </p:sp>
      <p:sp>
        <p:nvSpPr>
          <p:cNvPr id="15" name="Rectangle 14">
            <a:extLst>
              <a:ext uri="{FF2B5EF4-FFF2-40B4-BE49-F238E27FC236}">
                <a16:creationId xmlns:a16="http://schemas.microsoft.com/office/drawing/2014/main" id="{E998B279-B02D-B133-87DA-4897C24421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56D7-7D4B-4592-8157-6AFE34D97228}"/>
              </a:ext>
            </a:extLst>
          </p:cNvPr>
          <p:cNvSpPr>
            <a:spLocks noGrp="1"/>
          </p:cNvSpPr>
          <p:nvPr>
            <p:ph type="title"/>
          </p:nvPr>
        </p:nvSpPr>
        <p:spPr/>
        <p:txBody>
          <a:bodyPr/>
          <a:lstStyle/>
          <a:p>
            <a:r>
              <a:rPr lang="en-US" sz="4000"/>
              <a:t>Hand Hygiene</a:t>
            </a:r>
          </a:p>
        </p:txBody>
      </p:sp>
      <p:sp>
        <p:nvSpPr>
          <p:cNvPr id="3" name="Slide Number Placeholder 2">
            <a:extLst>
              <a:ext uri="{FF2B5EF4-FFF2-40B4-BE49-F238E27FC236}">
                <a16:creationId xmlns:a16="http://schemas.microsoft.com/office/drawing/2014/main" id="{01499D60-C7BD-4540-90BB-7A8E718C02B6}"/>
              </a:ext>
            </a:extLst>
          </p:cNvPr>
          <p:cNvSpPr>
            <a:spLocks noGrp="1"/>
          </p:cNvSpPr>
          <p:nvPr>
            <p:ph type="sldNum" sz="quarter" idx="14"/>
          </p:nvPr>
        </p:nvSpPr>
        <p:spPr/>
        <p:txBody>
          <a:bodyPr/>
          <a:lstStyle/>
          <a:p>
            <a:pPr>
              <a:defRPr/>
            </a:pPr>
            <a:fld id="{7CED9217-CDA3-4A8F-9D34-294F4173BE10}" type="slidenum">
              <a:rPr lang="en-US" smtClean="0"/>
              <a:pPr>
                <a:defRPr/>
              </a:pPr>
              <a:t>11</a:t>
            </a:fld>
            <a:endParaRPr lang="en-US">
              <a:solidFill>
                <a:schemeClr val="bg1"/>
              </a:solidFill>
            </a:endParaRPr>
          </a:p>
        </p:txBody>
      </p:sp>
    </p:spTree>
    <p:extLst>
      <p:ext uri="{BB962C8B-B14F-4D97-AF65-F5344CB8AC3E}">
        <p14:creationId xmlns:p14="http://schemas.microsoft.com/office/powerpoint/2010/main" val="330689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64FF-9F47-4626-8262-F45C09E681A5}"/>
              </a:ext>
            </a:extLst>
          </p:cNvPr>
          <p:cNvSpPr>
            <a:spLocks noGrp="1"/>
          </p:cNvSpPr>
          <p:nvPr>
            <p:ph type="title"/>
          </p:nvPr>
        </p:nvSpPr>
        <p:spPr/>
        <p:txBody>
          <a:bodyPr/>
          <a:lstStyle/>
          <a:p>
            <a:r>
              <a:rPr lang="en-US" dirty="0">
                <a:cs typeface="Calibri"/>
              </a:rPr>
              <a:t>EVS Staff Clean Many Surfaces </a:t>
            </a:r>
            <a:endParaRPr lang="en-US" dirty="0"/>
          </a:p>
        </p:txBody>
      </p:sp>
      <p:sp>
        <p:nvSpPr>
          <p:cNvPr id="4" name="Slide Number Placeholder 3">
            <a:extLst>
              <a:ext uri="{FF2B5EF4-FFF2-40B4-BE49-F238E27FC236}">
                <a16:creationId xmlns:a16="http://schemas.microsoft.com/office/drawing/2014/main" id="{A2B7C474-1985-4119-AFBD-0345918B9E39}"/>
              </a:ext>
            </a:extLst>
          </p:cNvPr>
          <p:cNvSpPr>
            <a:spLocks noGrp="1"/>
          </p:cNvSpPr>
          <p:nvPr>
            <p:ph type="sldNum" sz="quarter" idx="14"/>
          </p:nvPr>
        </p:nvSpPr>
        <p:spPr/>
        <p:txBody>
          <a:bodyPr/>
          <a:lstStyle/>
          <a:p>
            <a:pPr>
              <a:defRPr/>
            </a:pPr>
            <a:fld id="{8F175D74-ED98-4489-9FB3-9363BDDBA762}" type="slidenum">
              <a:rPr lang="en-US" smtClean="0"/>
              <a:pPr>
                <a:defRPr/>
              </a:pPr>
              <a:t>12</a:t>
            </a:fld>
            <a:endParaRPr lang="en-US">
              <a:solidFill>
                <a:schemeClr val="bg1"/>
              </a:solidFill>
            </a:endParaRPr>
          </a:p>
        </p:txBody>
      </p:sp>
      <p:sp>
        <p:nvSpPr>
          <p:cNvPr id="3" name="Rectangle 2">
            <a:extLst>
              <a:ext uri="{FF2B5EF4-FFF2-40B4-BE49-F238E27FC236}">
                <a16:creationId xmlns:a16="http://schemas.microsoft.com/office/drawing/2014/main" id="{F6C18EB5-91B4-4516-802F-A9B9EAC1796F}"/>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093CC5C-CDBE-435F-9EF9-DC45211CF785}"/>
              </a:ext>
            </a:extLst>
          </p:cNvPr>
          <p:cNvSpPr txBox="1"/>
          <p:nvPr/>
        </p:nvSpPr>
        <p:spPr>
          <a:xfrm>
            <a:off x="1221423" y="1654766"/>
            <a:ext cx="4946572" cy="4401205"/>
          </a:xfrm>
          <a:prstGeom prst="rect">
            <a:avLst/>
          </a:prstGeom>
          <a:noFill/>
        </p:spPr>
        <p:txBody>
          <a:bodyPr wrap="square" rtlCol="0">
            <a:spAutoFit/>
          </a:bodyPr>
          <a:lstStyle/>
          <a:p>
            <a:pPr marL="285750" indent="-285750">
              <a:buFont typeface="Arial" panose="020B0604020202020204" pitchFamily="34" charset="0"/>
              <a:buChar char="•"/>
            </a:pPr>
            <a:r>
              <a:rPr lang="en-US" sz="2800">
                <a:latin typeface="+mn-lt"/>
              </a:rPr>
              <a:t>Bedrails</a:t>
            </a:r>
          </a:p>
          <a:p>
            <a:pPr marL="285750" indent="-285750">
              <a:buFont typeface="Arial" panose="020B0604020202020204" pitchFamily="34" charset="0"/>
              <a:buChar char="•"/>
            </a:pPr>
            <a:r>
              <a:rPr lang="en-US" sz="2800">
                <a:latin typeface="+mn-lt"/>
              </a:rPr>
              <a:t>Bed side tables</a:t>
            </a:r>
          </a:p>
          <a:p>
            <a:pPr marL="285750" indent="-285750">
              <a:buFont typeface="Arial" panose="020B0604020202020204" pitchFamily="34" charset="0"/>
              <a:buChar char="•"/>
            </a:pPr>
            <a:r>
              <a:rPr lang="en-US" sz="2800">
                <a:latin typeface="+mn-lt"/>
              </a:rPr>
              <a:t>Chairs</a:t>
            </a:r>
          </a:p>
          <a:p>
            <a:pPr marL="285750" indent="-285750">
              <a:buFont typeface="Arial" panose="020B0604020202020204" pitchFamily="34" charset="0"/>
              <a:buChar char="•"/>
            </a:pPr>
            <a:r>
              <a:rPr lang="en-US" sz="2800">
                <a:latin typeface="+mn-lt"/>
              </a:rPr>
              <a:t>Door handles</a:t>
            </a:r>
          </a:p>
          <a:p>
            <a:pPr marL="285750" indent="-285750">
              <a:buFont typeface="Arial" panose="020B0604020202020204" pitchFamily="34" charset="0"/>
              <a:buChar char="•"/>
            </a:pPr>
            <a:r>
              <a:rPr lang="en-US" sz="2800">
                <a:latin typeface="+mn-lt"/>
              </a:rPr>
              <a:t>Floors</a:t>
            </a:r>
          </a:p>
          <a:p>
            <a:pPr marL="285750" indent="-285750">
              <a:buFont typeface="Arial" panose="020B0604020202020204" pitchFamily="34" charset="0"/>
              <a:buChar char="•"/>
            </a:pPr>
            <a:r>
              <a:rPr lang="en-US" sz="2800">
                <a:latin typeface="+mn-lt"/>
              </a:rPr>
              <a:t>Light switches</a:t>
            </a:r>
          </a:p>
          <a:p>
            <a:pPr marL="285750" indent="-285750">
              <a:buFont typeface="Arial" panose="020B0604020202020204" pitchFamily="34" charset="0"/>
              <a:buChar char="•"/>
            </a:pPr>
            <a:r>
              <a:rPr lang="en-US" sz="2800">
                <a:latin typeface="+mn-lt"/>
              </a:rPr>
              <a:t>Showers</a:t>
            </a:r>
          </a:p>
          <a:p>
            <a:pPr marL="285750" indent="-285750">
              <a:buFont typeface="Arial" panose="020B0604020202020204" pitchFamily="34" charset="0"/>
              <a:buChar char="•"/>
            </a:pPr>
            <a:r>
              <a:rPr lang="en-US" sz="2800">
                <a:latin typeface="+mn-lt"/>
              </a:rPr>
              <a:t>Sinks</a:t>
            </a:r>
          </a:p>
          <a:p>
            <a:pPr marL="285750" indent="-285750">
              <a:buFont typeface="Arial" panose="020B0604020202020204" pitchFamily="34" charset="0"/>
              <a:buChar char="•"/>
            </a:pPr>
            <a:r>
              <a:rPr lang="en-US" sz="2800">
                <a:latin typeface="+mn-lt"/>
              </a:rPr>
              <a:t>Toilets</a:t>
            </a:r>
          </a:p>
          <a:p>
            <a:pPr marL="285750" indent="-285750">
              <a:buFont typeface="Arial" panose="020B0604020202020204" pitchFamily="34" charset="0"/>
              <a:buChar char="•"/>
            </a:pPr>
            <a:r>
              <a:rPr lang="en-US" sz="2800">
                <a:latin typeface="+mn-lt"/>
              </a:rPr>
              <a:t>…</a:t>
            </a:r>
          </a:p>
        </p:txBody>
      </p:sp>
      <p:pic>
        <p:nvPicPr>
          <p:cNvPr id="5" name="Picture 6">
            <a:extLst>
              <a:ext uri="{FF2B5EF4-FFF2-40B4-BE49-F238E27FC236}">
                <a16:creationId xmlns:a16="http://schemas.microsoft.com/office/drawing/2014/main" id="{33330866-E83C-8898-3C75-94B159699400}"/>
              </a:ext>
            </a:extLst>
          </p:cNvPr>
          <p:cNvPicPr>
            <a:picLocks noChangeAspect="1"/>
          </p:cNvPicPr>
          <p:nvPr/>
        </p:nvPicPr>
        <p:blipFill>
          <a:blip r:embed="rId3"/>
          <a:stretch>
            <a:fillRect/>
          </a:stretch>
        </p:blipFill>
        <p:spPr>
          <a:xfrm>
            <a:off x="6090249" y="2417166"/>
            <a:ext cx="5072332" cy="3332008"/>
          </a:xfrm>
          <a:prstGeom prst="rect">
            <a:avLst/>
          </a:prstGeom>
        </p:spPr>
      </p:pic>
    </p:spTree>
    <p:extLst>
      <p:ext uri="{BB962C8B-B14F-4D97-AF65-F5344CB8AC3E}">
        <p14:creationId xmlns:p14="http://schemas.microsoft.com/office/powerpoint/2010/main" val="320684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7E7E-980A-4DE6-94FD-6A28AB647393}"/>
              </a:ext>
            </a:extLst>
          </p:cNvPr>
          <p:cNvSpPr>
            <a:spLocks noGrp="1"/>
          </p:cNvSpPr>
          <p:nvPr>
            <p:ph type="title"/>
          </p:nvPr>
        </p:nvSpPr>
        <p:spPr/>
        <p:txBody>
          <a:bodyPr/>
          <a:lstStyle/>
          <a:p>
            <a:r>
              <a:rPr lang="en-US" dirty="0">
                <a:cs typeface="Calibri"/>
              </a:rPr>
              <a:t>Hand Hygiene Prevents Germ Spread</a:t>
            </a:r>
            <a:endParaRPr lang="en-US" dirty="0"/>
          </a:p>
        </p:txBody>
      </p:sp>
      <p:sp>
        <p:nvSpPr>
          <p:cNvPr id="4" name="Slide Number Placeholder 3">
            <a:extLst>
              <a:ext uri="{FF2B5EF4-FFF2-40B4-BE49-F238E27FC236}">
                <a16:creationId xmlns:a16="http://schemas.microsoft.com/office/drawing/2014/main" id="{EC600731-0441-47F2-8286-503C6997DACD}"/>
              </a:ext>
            </a:extLst>
          </p:cNvPr>
          <p:cNvSpPr>
            <a:spLocks noGrp="1"/>
          </p:cNvSpPr>
          <p:nvPr>
            <p:ph type="sldNum" sz="quarter" idx="14"/>
          </p:nvPr>
        </p:nvSpPr>
        <p:spPr/>
        <p:txBody>
          <a:bodyPr/>
          <a:lstStyle/>
          <a:p>
            <a:pPr>
              <a:defRPr/>
            </a:pPr>
            <a:fld id="{8F175D74-ED98-4489-9FB3-9363BDDBA762}" type="slidenum">
              <a:rPr lang="en-US" smtClean="0"/>
              <a:pPr>
                <a:defRPr/>
              </a:pPr>
              <a:t>13</a:t>
            </a:fld>
            <a:endParaRPr lang="en-US">
              <a:solidFill>
                <a:schemeClr val="bg1"/>
              </a:solidFill>
            </a:endParaRPr>
          </a:p>
        </p:txBody>
      </p:sp>
      <p:sp>
        <p:nvSpPr>
          <p:cNvPr id="6" name="Content Placeholder 2">
            <a:extLst>
              <a:ext uri="{FF2B5EF4-FFF2-40B4-BE49-F238E27FC236}">
                <a16:creationId xmlns:a16="http://schemas.microsoft.com/office/drawing/2014/main" id="{84737625-31C2-4A3F-A821-4F6D3911B41B}"/>
              </a:ext>
            </a:extLst>
          </p:cNvPr>
          <p:cNvSpPr txBox="1">
            <a:spLocks/>
          </p:cNvSpPr>
          <p:nvPr/>
        </p:nvSpPr>
        <p:spPr bwMode="auto">
          <a:xfrm>
            <a:off x="990600" y="1752600"/>
            <a:ext cx="1089228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4pPr>
            <a:lvl5pPr marL="20574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ea typeface="+mj-lt"/>
                <a:cs typeface="+mj-lt"/>
              </a:rPr>
              <a:t>Hands are the most common mode for transmission of germs. </a:t>
            </a:r>
          </a:p>
          <a:p>
            <a:r>
              <a:rPr lang="en-US" sz="2800" dirty="0">
                <a:ea typeface="+mj-lt"/>
                <a:cs typeface="+mj-lt"/>
              </a:rPr>
              <a:t>Perform hand hygiene for at least 20 seconds to keep your hands clean and stop the spread of infections. </a:t>
            </a:r>
            <a:r>
              <a:rPr lang="en-US" sz="2800" u="sng" dirty="0">
                <a:ea typeface="+mj-lt"/>
                <a:cs typeface="+mj-lt"/>
              </a:rPr>
              <a:t>Clean hands save lives</a:t>
            </a:r>
            <a:r>
              <a:rPr lang="en-US" sz="2800" dirty="0">
                <a:ea typeface="+mj-lt"/>
                <a:cs typeface="+mj-lt"/>
              </a:rPr>
              <a:t>.</a:t>
            </a:r>
            <a:endParaRPr lang="en-US" sz="2800" dirty="0"/>
          </a:p>
        </p:txBody>
      </p:sp>
      <p:sp>
        <p:nvSpPr>
          <p:cNvPr id="12" name="Rectangle 11">
            <a:extLst>
              <a:ext uri="{FF2B5EF4-FFF2-40B4-BE49-F238E27FC236}">
                <a16:creationId xmlns:a16="http://schemas.microsoft.com/office/drawing/2014/main" id="{3AF70C64-AC15-454E-8DFC-86C066F345F7}"/>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9CB640-B9AF-416A-9900-4112751DCF19}"/>
              </a:ext>
            </a:extLst>
          </p:cNvPr>
          <p:cNvGrpSpPr/>
          <p:nvPr/>
        </p:nvGrpSpPr>
        <p:grpSpPr>
          <a:xfrm>
            <a:off x="1582180" y="3289738"/>
            <a:ext cx="9159018" cy="3215918"/>
            <a:chOff x="1265163" y="3387427"/>
            <a:chExt cx="9159018" cy="3215918"/>
          </a:xfrm>
        </p:grpSpPr>
        <p:pic>
          <p:nvPicPr>
            <p:cNvPr id="8" name="Content Placeholder 10">
              <a:extLst>
                <a:ext uri="{FF2B5EF4-FFF2-40B4-BE49-F238E27FC236}">
                  <a16:creationId xmlns:a16="http://schemas.microsoft.com/office/drawing/2014/main" id="{9A2E815B-3D32-4363-A8B6-2948AAC2C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41667" y="4027189"/>
              <a:ext cx="2523252" cy="25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a:extLst>
                <a:ext uri="{FF2B5EF4-FFF2-40B4-BE49-F238E27FC236}">
                  <a16:creationId xmlns:a16="http://schemas.microsoft.com/office/drawing/2014/main" id="{B65A7E1E-64F2-4D1F-9208-C48F1E2D63D8}"/>
                </a:ext>
              </a:extLst>
            </p:cNvPr>
            <p:cNvSpPr txBox="1">
              <a:spLocks/>
            </p:cNvSpPr>
            <p:nvPr/>
          </p:nvSpPr>
          <p:spPr bwMode="auto">
            <a:xfrm>
              <a:off x="6382406" y="3387427"/>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rtl="0" eaLnBrk="0" fontAlgn="base" hangingPunct="0">
                <a:spcBef>
                  <a:spcPct val="20000"/>
                </a:spcBef>
                <a:spcAft>
                  <a:spcPct val="0"/>
                </a:spcAft>
                <a:buFont typeface="Arial" charset="0"/>
                <a:buNone/>
                <a:defRPr sz="2800" b="1" i="0" kern="1200">
                  <a:solidFill>
                    <a:schemeClr val="tx1"/>
                  </a:solidFill>
                  <a:latin typeface="+mj-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j-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j-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j-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a:solidFill>
                    <a:srgbClr val="12629C"/>
                  </a:solidFill>
                  <a:cs typeface="Arial" panose="020B0604020202020204" pitchFamily="34" charset="0"/>
                </a:rPr>
                <a:t>Soap and Water</a:t>
              </a:r>
            </a:p>
          </p:txBody>
        </p:sp>
        <p:pic>
          <p:nvPicPr>
            <p:cNvPr id="10" name="Content Placeholder 13">
              <a:extLst>
                <a:ext uri="{FF2B5EF4-FFF2-40B4-BE49-F238E27FC236}">
                  <a16:creationId xmlns:a16="http://schemas.microsoft.com/office/drawing/2014/main" id="{92EBE218-E49B-4F60-B70A-ABBF52AA25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856288" y="4293490"/>
              <a:ext cx="3167062" cy="23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a:extLst>
                <a:ext uri="{FF2B5EF4-FFF2-40B4-BE49-F238E27FC236}">
                  <a16:creationId xmlns:a16="http://schemas.microsoft.com/office/drawing/2014/main" id="{1E9D2423-1F13-467D-907D-7EF3B0F977BD}"/>
                </a:ext>
              </a:extLst>
            </p:cNvPr>
            <p:cNvSpPr txBox="1">
              <a:spLocks/>
            </p:cNvSpPr>
            <p:nvPr/>
          </p:nvSpPr>
          <p:spPr bwMode="auto">
            <a:xfrm>
              <a:off x="1265163" y="3694170"/>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rtl="0" eaLnBrk="0" fontAlgn="base" hangingPunct="0">
                <a:spcBef>
                  <a:spcPct val="20000"/>
                </a:spcBef>
                <a:spcAft>
                  <a:spcPct val="0"/>
                </a:spcAft>
                <a:buFont typeface="Arial" charset="0"/>
                <a:buNone/>
                <a:defRPr sz="2800" b="1" i="0" kern="1200">
                  <a:solidFill>
                    <a:schemeClr val="tx1"/>
                  </a:solidFill>
                  <a:latin typeface="+mj-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j-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j-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j-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a:solidFill>
                    <a:srgbClr val="12629C"/>
                  </a:solidFill>
                  <a:cs typeface="Arial" panose="020B0604020202020204" pitchFamily="34" charset="0"/>
                </a:rPr>
                <a:t>Alcohol-Based Hand Rub (ABHR)</a:t>
              </a:r>
            </a:p>
          </p:txBody>
        </p:sp>
      </p:grpSp>
    </p:spTree>
    <p:extLst>
      <p:ext uri="{BB962C8B-B14F-4D97-AF65-F5344CB8AC3E}">
        <p14:creationId xmlns:p14="http://schemas.microsoft.com/office/powerpoint/2010/main" val="204347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8907-6FBA-4D1C-A10D-95ADEAA646A5}"/>
              </a:ext>
            </a:extLst>
          </p:cNvPr>
          <p:cNvSpPr>
            <a:spLocks noGrp="1"/>
          </p:cNvSpPr>
          <p:nvPr>
            <p:ph type="title"/>
          </p:nvPr>
        </p:nvSpPr>
        <p:spPr>
          <a:xfrm>
            <a:off x="508000" y="749060"/>
            <a:ext cx="10007600" cy="1143000"/>
          </a:xfrm>
        </p:spPr>
        <p:txBody>
          <a:bodyPr/>
          <a:lstStyle/>
          <a:p>
            <a:r>
              <a:rPr lang="en-US" dirty="0">
                <a:cs typeface="Calibri"/>
              </a:rPr>
              <a:t>Why Do We Need To Clean Our Hands for at Least 20 Seconds?</a:t>
            </a:r>
            <a:endParaRPr lang="en-US" dirty="0"/>
          </a:p>
        </p:txBody>
      </p:sp>
      <p:sp>
        <p:nvSpPr>
          <p:cNvPr id="4" name="Slide Number Placeholder 3">
            <a:extLst>
              <a:ext uri="{FF2B5EF4-FFF2-40B4-BE49-F238E27FC236}">
                <a16:creationId xmlns:a16="http://schemas.microsoft.com/office/drawing/2014/main" id="{BE393A13-FF9D-4359-984F-80C25A584D7D}"/>
              </a:ext>
            </a:extLst>
          </p:cNvPr>
          <p:cNvSpPr>
            <a:spLocks noGrp="1"/>
          </p:cNvSpPr>
          <p:nvPr>
            <p:ph type="sldNum" sz="quarter" idx="14"/>
          </p:nvPr>
        </p:nvSpPr>
        <p:spPr/>
        <p:txBody>
          <a:bodyPr/>
          <a:lstStyle/>
          <a:p>
            <a:pPr>
              <a:defRPr/>
            </a:pPr>
            <a:fld id="{8F175D74-ED98-4489-9FB3-9363BDDBA762}" type="slidenum">
              <a:rPr lang="en-US" smtClean="0"/>
              <a:pPr>
                <a:defRPr/>
              </a:pPr>
              <a:t>14</a:t>
            </a:fld>
            <a:endParaRPr lang="en-US">
              <a:solidFill>
                <a:schemeClr val="bg1"/>
              </a:solidFill>
            </a:endParaRPr>
          </a:p>
        </p:txBody>
      </p:sp>
      <p:sp>
        <p:nvSpPr>
          <p:cNvPr id="8" name="Content Placeholder 2">
            <a:extLst>
              <a:ext uri="{FF2B5EF4-FFF2-40B4-BE49-F238E27FC236}">
                <a16:creationId xmlns:a16="http://schemas.microsoft.com/office/drawing/2014/main" id="{1B90EB55-9B6B-4093-A762-59811B105911}"/>
              </a:ext>
            </a:extLst>
          </p:cNvPr>
          <p:cNvSpPr>
            <a:spLocks noGrp="1"/>
          </p:cNvSpPr>
          <p:nvPr>
            <p:ph idx="1"/>
          </p:nvPr>
        </p:nvSpPr>
        <p:spPr>
          <a:xfrm>
            <a:off x="990600" y="2206924"/>
            <a:ext cx="6705600" cy="3889076"/>
          </a:xfrm>
          <a:solidFill>
            <a:schemeClr val="bg1"/>
          </a:solidFill>
        </p:spPr>
        <p:txBody>
          <a:bodyPr/>
          <a:lstStyle/>
          <a:p>
            <a:pPr>
              <a:spcBef>
                <a:spcPct val="0"/>
              </a:spcBef>
              <a:spcAft>
                <a:spcPts val="1200"/>
              </a:spcAft>
            </a:pPr>
            <a:r>
              <a:rPr lang="en-US" sz="2800">
                <a:ea typeface="+mj-lt"/>
                <a:cs typeface="+mj-lt"/>
              </a:rPr>
              <a:t>Scrubbing hands for 20 seconds is necessary because some germs can be difficult to remove.</a:t>
            </a:r>
            <a:r>
              <a:rPr lang="en-US" sz="2800">
                <a:latin typeface="+mn-lt"/>
              </a:rPr>
              <a:t> </a:t>
            </a:r>
            <a:endParaRPr lang="en-US" sz="2800">
              <a:effectLst/>
              <a:latin typeface="+mn-lt"/>
              <a:cs typeface="Calibri"/>
            </a:endParaRPr>
          </a:p>
          <a:p>
            <a:pPr>
              <a:spcBef>
                <a:spcPct val="0"/>
              </a:spcBef>
              <a:spcAft>
                <a:spcPts val="1200"/>
              </a:spcAft>
            </a:pPr>
            <a:r>
              <a:rPr lang="en-US" sz="2800">
                <a:ea typeface="+mj-lt"/>
                <a:cs typeface="+mj-lt"/>
              </a:rPr>
              <a:t>ABHR destroys the proteins in germs. Cover all hand surfaces with ABHR until hands feel dry. It should take around 20 seconds. </a:t>
            </a:r>
            <a:endParaRPr lang="en-US" sz="2800">
              <a:latin typeface="+mn-lt"/>
              <a:cs typeface="Calibri"/>
            </a:endParaRPr>
          </a:p>
          <a:p>
            <a:pPr>
              <a:spcBef>
                <a:spcPct val="0"/>
              </a:spcBef>
              <a:spcAft>
                <a:spcPts val="1200"/>
              </a:spcAft>
            </a:pPr>
            <a:r>
              <a:rPr lang="en-US" sz="2800" b="1">
                <a:latin typeface="+mn-lt"/>
              </a:rPr>
              <a:t>Remember: 20 seconds can save a life!</a:t>
            </a:r>
            <a:endParaRPr lang="en-US">
              <a:cs typeface="Calibri"/>
            </a:endParaRPr>
          </a:p>
          <a:p>
            <a:pPr>
              <a:spcBef>
                <a:spcPct val="0"/>
              </a:spcBef>
              <a:spcAft>
                <a:spcPts val="1200"/>
              </a:spcAft>
            </a:pPr>
            <a:endParaRPr lang="en-US" sz="2800">
              <a:effectLst/>
              <a:latin typeface="+mn-lt"/>
            </a:endParaRPr>
          </a:p>
        </p:txBody>
      </p:sp>
      <p:pic>
        <p:nvPicPr>
          <p:cNvPr id="9" name="Picture 8">
            <a:extLst>
              <a:ext uri="{FF2B5EF4-FFF2-40B4-BE49-F238E27FC236}">
                <a16:creationId xmlns:a16="http://schemas.microsoft.com/office/drawing/2014/main" id="{36986142-CC8F-4DB5-ADC0-BFAC69CDE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268" y="1905543"/>
            <a:ext cx="4057873" cy="3893127"/>
          </a:xfrm>
          <a:prstGeom prst="rect">
            <a:avLst/>
          </a:prstGeom>
        </p:spPr>
      </p:pic>
    </p:spTree>
    <p:extLst>
      <p:ext uri="{BB962C8B-B14F-4D97-AF65-F5344CB8AC3E}">
        <p14:creationId xmlns:p14="http://schemas.microsoft.com/office/powerpoint/2010/main" val="331089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031A3C-8885-46F0-8380-AE279A51F394}"/>
              </a:ext>
            </a:extLst>
          </p:cNvPr>
          <p:cNvSpPr>
            <a:spLocks noGrp="1"/>
          </p:cNvSpPr>
          <p:nvPr>
            <p:ph type="sldNum" sz="quarter" idx="14"/>
          </p:nvPr>
        </p:nvSpPr>
        <p:spPr/>
        <p:txBody>
          <a:bodyPr/>
          <a:lstStyle/>
          <a:p>
            <a:pPr>
              <a:defRPr/>
            </a:pPr>
            <a:fld id="{8F175D74-ED98-4489-9FB3-9363BDDBA762}" type="slidenum">
              <a:rPr lang="en-US" smtClean="0"/>
              <a:pPr>
                <a:defRPr/>
              </a:pPr>
              <a:t>15</a:t>
            </a:fld>
            <a:endParaRPr lang="en-US">
              <a:solidFill>
                <a:schemeClr val="bg1"/>
              </a:solidFill>
            </a:endParaRPr>
          </a:p>
        </p:txBody>
      </p:sp>
      <p:sp>
        <p:nvSpPr>
          <p:cNvPr id="5" name="Rectangle 4">
            <a:extLst>
              <a:ext uri="{FF2B5EF4-FFF2-40B4-BE49-F238E27FC236}">
                <a16:creationId xmlns:a16="http://schemas.microsoft.com/office/drawing/2014/main" id="{30FBB57D-5049-4979-A6C6-0B1FE7453803}"/>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y Movie 4">
            <a:hlinkClick r:id="" action="ppaction://media"/>
            <a:extLst>
              <a:ext uri="{FF2B5EF4-FFF2-40B4-BE49-F238E27FC236}">
                <a16:creationId xmlns:a16="http://schemas.microsoft.com/office/drawing/2014/main" id="{D45EB0D0-C963-4B82-AF8F-6C9CBF407E3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9600" y="421747"/>
            <a:ext cx="10420663" cy="5861623"/>
          </a:xfrm>
          <a:prstGeom prst="rect">
            <a:avLst/>
          </a:prstGeom>
          <a:ln>
            <a:noFill/>
          </a:ln>
          <a:effectLst>
            <a:softEdge rad="112500"/>
          </a:effectLst>
        </p:spPr>
      </p:pic>
    </p:spTree>
    <p:extLst>
      <p:ext uri="{BB962C8B-B14F-4D97-AF65-F5344CB8AC3E}">
        <p14:creationId xmlns:p14="http://schemas.microsoft.com/office/powerpoint/2010/main" val="283516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D509-01DA-4AAE-AA3A-5053BC61D501}"/>
              </a:ext>
            </a:extLst>
          </p:cNvPr>
          <p:cNvSpPr>
            <a:spLocks noGrp="1"/>
          </p:cNvSpPr>
          <p:nvPr>
            <p:ph type="title"/>
          </p:nvPr>
        </p:nvSpPr>
        <p:spPr/>
        <p:txBody>
          <a:bodyPr/>
          <a:lstStyle/>
          <a:p>
            <a:r>
              <a:rPr lang="en-US" dirty="0">
                <a:cs typeface="Calibri"/>
              </a:rPr>
              <a:t>Hand Hygiene with ABHR</a:t>
            </a:r>
            <a:endParaRPr lang="en-US" dirty="0"/>
          </a:p>
        </p:txBody>
      </p:sp>
      <p:sp>
        <p:nvSpPr>
          <p:cNvPr id="4" name="Slide Number Placeholder 3">
            <a:extLst>
              <a:ext uri="{FF2B5EF4-FFF2-40B4-BE49-F238E27FC236}">
                <a16:creationId xmlns:a16="http://schemas.microsoft.com/office/drawing/2014/main" id="{5393D04E-AB56-4A12-9399-7556AF644499}"/>
              </a:ext>
            </a:extLst>
          </p:cNvPr>
          <p:cNvSpPr>
            <a:spLocks noGrp="1"/>
          </p:cNvSpPr>
          <p:nvPr>
            <p:ph type="sldNum" sz="quarter" idx="14"/>
          </p:nvPr>
        </p:nvSpPr>
        <p:spPr/>
        <p:txBody>
          <a:bodyPr/>
          <a:lstStyle/>
          <a:p>
            <a:pPr>
              <a:defRPr/>
            </a:pPr>
            <a:fld id="{8F175D74-ED98-4489-9FB3-9363BDDBA762}" type="slidenum">
              <a:rPr lang="en-US" smtClean="0"/>
              <a:pPr>
                <a:defRPr/>
              </a:pPr>
              <a:t>16</a:t>
            </a:fld>
            <a:endParaRPr lang="en-US">
              <a:solidFill>
                <a:schemeClr val="bg1"/>
              </a:solidFill>
            </a:endParaRPr>
          </a:p>
        </p:txBody>
      </p:sp>
      <p:sp>
        <p:nvSpPr>
          <p:cNvPr id="6" name="Content Placeholder 2">
            <a:extLst>
              <a:ext uri="{FF2B5EF4-FFF2-40B4-BE49-F238E27FC236}">
                <a16:creationId xmlns:a16="http://schemas.microsoft.com/office/drawing/2014/main" id="{9995A481-014B-472E-B5D3-1F7C49A73C38}"/>
              </a:ext>
            </a:extLst>
          </p:cNvPr>
          <p:cNvSpPr txBox="1">
            <a:spLocks/>
          </p:cNvSpPr>
          <p:nvPr/>
        </p:nvSpPr>
        <p:spPr>
          <a:xfrm>
            <a:off x="762000" y="1905000"/>
            <a:ext cx="6096000" cy="4572000"/>
          </a:xfrm>
          <a:prstGeom prst="rect">
            <a:avLst/>
          </a:prstGeom>
          <a:solidFill>
            <a:schemeClr val="bg1"/>
          </a:solidFill>
        </p:spPr>
        <p:txBody>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31875" indent="-1031875">
              <a:buNone/>
            </a:pPr>
            <a:r>
              <a:rPr lang="en-US">
                <a:cs typeface="Calibri"/>
              </a:rPr>
              <a:t>Step 1. Apply ABHR to the palms of hands. </a:t>
            </a:r>
            <a:r>
              <a:rPr lang="en-US">
                <a:ea typeface="+mj-lt"/>
                <a:cs typeface="+mj-lt"/>
              </a:rPr>
              <a:t>Use enough </a:t>
            </a:r>
            <a:r>
              <a:rPr lang="en-US">
                <a:cs typeface="Calibri"/>
              </a:rPr>
              <a:t>product to cover all hand surfaces.</a:t>
            </a:r>
            <a:endParaRPr lang="en-US">
              <a:ea typeface="+mj-lt"/>
              <a:cs typeface="+mj-lt"/>
            </a:endParaRPr>
          </a:p>
          <a:p>
            <a:pPr marL="1031875" indent="-1031875">
              <a:buNone/>
            </a:pPr>
            <a:r>
              <a:rPr lang="en-US">
                <a:ea typeface="+mj-lt"/>
                <a:cs typeface="+mj-lt"/>
              </a:rPr>
              <a:t>Step 2. </a:t>
            </a:r>
            <a:r>
              <a:rPr lang="en-US">
                <a:cs typeface="Calibri"/>
              </a:rPr>
              <a:t>Rub hands together until dry. Spread between fingers, fingernails, on the front and back of hands, thumbs and wrists.</a:t>
            </a:r>
          </a:p>
        </p:txBody>
      </p:sp>
      <p:grpSp>
        <p:nvGrpSpPr>
          <p:cNvPr id="7" name="Group 6">
            <a:extLst>
              <a:ext uri="{FF2B5EF4-FFF2-40B4-BE49-F238E27FC236}">
                <a16:creationId xmlns:a16="http://schemas.microsoft.com/office/drawing/2014/main" id="{948B7CE6-B20D-6209-D2E0-E140CC6117FB}"/>
              </a:ext>
            </a:extLst>
          </p:cNvPr>
          <p:cNvGrpSpPr/>
          <p:nvPr/>
        </p:nvGrpSpPr>
        <p:grpSpPr>
          <a:xfrm>
            <a:off x="7403691" y="1228332"/>
            <a:ext cx="3884523" cy="4136372"/>
            <a:chOff x="7403691" y="1228332"/>
            <a:chExt cx="3884523" cy="4136372"/>
          </a:xfrm>
        </p:grpSpPr>
        <p:pic>
          <p:nvPicPr>
            <p:cNvPr id="3" name="Picture 4" descr="52637344309_113816dff3_k.jpg">
              <a:extLst>
                <a:ext uri="{FF2B5EF4-FFF2-40B4-BE49-F238E27FC236}">
                  <a16:creationId xmlns:a16="http://schemas.microsoft.com/office/drawing/2014/main" id="{D9F02DC7-2EA6-3120-0364-095512DD127E}"/>
                </a:ext>
              </a:extLst>
            </p:cNvPr>
            <p:cNvPicPr>
              <a:picLocks noChangeAspect="1"/>
            </p:cNvPicPr>
            <p:nvPr/>
          </p:nvPicPr>
          <p:blipFill rotWithShape="1">
            <a:blip r:embed="rId3"/>
            <a:srcRect l="10454" t="21686" r="57955" b="27397"/>
            <a:stretch/>
          </p:blipFill>
          <p:spPr>
            <a:xfrm>
              <a:off x="7403691" y="1228332"/>
              <a:ext cx="3884523" cy="4136372"/>
            </a:xfrm>
            <a:prstGeom prst="rect">
              <a:avLst/>
            </a:prstGeom>
          </p:spPr>
        </p:pic>
        <p:sp>
          <p:nvSpPr>
            <p:cNvPr id="5" name="Oval 4">
              <a:extLst>
                <a:ext uri="{FF2B5EF4-FFF2-40B4-BE49-F238E27FC236}">
                  <a16:creationId xmlns:a16="http://schemas.microsoft.com/office/drawing/2014/main" id="{D8934672-9251-9062-1F46-C16CA82DEA58}"/>
                </a:ext>
              </a:extLst>
            </p:cNvPr>
            <p:cNvSpPr/>
            <p:nvPr/>
          </p:nvSpPr>
          <p:spPr>
            <a:xfrm>
              <a:off x="9605394" y="2726422"/>
              <a:ext cx="427839" cy="234892"/>
            </a:xfrm>
            <a:prstGeom prst="ellipse">
              <a:avLst/>
            </a:prstGeom>
            <a:solidFill>
              <a:srgbClr val="F0EFED"/>
            </a:solidFill>
            <a:ln>
              <a:solidFill>
                <a:srgbClr val="F1F0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059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A81910-E38D-DEB0-B0B9-F704DA4A9185}"/>
              </a:ext>
            </a:extLst>
          </p:cNvPr>
          <p:cNvSpPr/>
          <p:nvPr/>
        </p:nvSpPr>
        <p:spPr>
          <a:xfrm>
            <a:off x="8610599" y="5562600"/>
            <a:ext cx="3501571"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5CA56B-6D7F-4266-BD9B-DF55A68665CB}"/>
              </a:ext>
            </a:extLst>
          </p:cNvPr>
          <p:cNvSpPr/>
          <p:nvPr/>
        </p:nvSpPr>
        <p:spPr>
          <a:xfrm>
            <a:off x="1977" y="4658806"/>
            <a:ext cx="1236451" cy="92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34A82-0049-40CE-95EE-C99763205991}"/>
              </a:ext>
            </a:extLst>
          </p:cNvPr>
          <p:cNvSpPr>
            <a:spLocks noGrp="1"/>
          </p:cNvSpPr>
          <p:nvPr>
            <p:ph type="title"/>
          </p:nvPr>
        </p:nvSpPr>
        <p:spPr>
          <a:xfrm>
            <a:off x="508000" y="430214"/>
            <a:ext cx="11379200" cy="1143000"/>
          </a:xfrm>
        </p:spPr>
        <p:txBody>
          <a:bodyPr/>
          <a:lstStyle/>
          <a:p>
            <a:r>
              <a:rPr lang="en-US" dirty="0">
                <a:cs typeface="Calibri"/>
              </a:rPr>
              <a:t>Which Hand Hygiene Method To Use?</a:t>
            </a:r>
            <a:endParaRPr lang="en-US" dirty="0"/>
          </a:p>
        </p:txBody>
      </p:sp>
      <p:sp>
        <p:nvSpPr>
          <p:cNvPr id="4" name="Slide Number Placeholder 3">
            <a:extLst>
              <a:ext uri="{FF2B5EF4-FFF2-40B4-BE49-F238E27FC236}">
                <a16:creationId xmlns:a16="http://schemas.microsoft.com/office/drawing/2014/main" id="{25F6D016-6258-4B67-B7EF-F511F60A800F}"/>
              </a:ext>
            </a:extLst>
          </p:cNvPr>
          <p:cNvSpPr>
            <a:spLocks noGrp="1"/>
          </p:cNvSpPr>
          <p:nvPr>
            <p:ph type="sldNum" sz="quarter" idx="14"/>
          </p:nvPr>
        </p:nvSpPr>
        <p:spPr/>
        <p:txBody>
          <a:bodyPr/>
          <a:lstStyle/>
          <a:p>
            <a:pPr>
              <a:defRPr/>
            </a:pPr>
            <a:fld id="{8F175D74-ED98-4489-9FB3-9363BDDBA762}" type="slidenum">
              <a:rPr lang="en-US" smtClean="0"/>
              <a:pPr>
                <a:defRPr/>
              </a:pPr>
              <a:t>17</a:t>
            </a:fld>
            <a:endParaRPr lang="en-US">
              <a:solidFill>
                <a:schemeClr val="bg1"/>
              </a:solidFill>
            </a:endParaRPr>
          </a:p>
        </p:txBody>
      </p:sp>
      <p:sp>
        <p:nvSpPr>
          <p:cNvPr id="6" name="Text Placeholder 1">
            <a:extLst>
              <a:ext uri="{FF2B5EF4-FFF2-40B4-BE49-F238E27FC236}">
                <a16:creationId xmlns:a16="http://schemas.microsoft.com/office/drawing/2014/main" id="{CC8AC760-0277-4F02-ACCF-67B0BE5FE009}"/>
              </a:ext>
            </a:extLst>
          </p:cNvPr>
          <p:cNvSpPr txBox="1">
            <a:spLocks/>
          </p:cNvSpPr>
          <p:nvPr/>
        </p:nvSpPr>
        <p:spPr bwMode="auto">
          <a:xfrm>
            <a:off x="508000" y="3094038"/>
            <a:ext cx="538691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4pPr>
            <a:lvl5pPr marL="20574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a:cs typeface="Calibri"/>
              </a:rPr>
              <a:t>ABHR</a:t>
            </a:r>
          </a:p>
        </p:txBody>
      </p:sp>
      <p:sp>
        <p:nvSpPr>
          <p:cNvPr id="7" name="Content Placeholder 2">
            <a:extLst>
              <a:ext uri="{FF2B5EF4-FFF2-40B4-BE49-F238E27FC236}">
                <a16:creationId xmlns:a16="http://schemas.microsoft.com/office/drawing/2014/main" id="{A5AFA756-A9D9-41E7-A367-E9D669AA605D}"/>
              </a:ext>
            </a:extLst>
          </p:cNvPr>
          <p:cNvSpPr txBox="1">
            <a:spLocks/>
          </p:cNvSpPr>
          <p:nvPr/>
        </p:nvSpPr>
        <p:spPr>
          <a:xfrm>
            <a:off x="508000" y="3505200"/>
            <a:ext cx="5479859" cy="3023978"/>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a:cs typeface="Calibri"/>
              </a:rPr>
              <a:t>Hands are not visibly dirty </a:t>
            </a:r>
            <a:endParaRPr lang="en-US">
              <a:ea typeface="+mj-lt"/>
              <a:cs typeface="+mj-lt"/>
            </a:endParaRPr>
          </a:p>
          <a:p>
            <a:pPr>
              <a:spcBef>
                <a:spcPts val="0"/>
              </a:spcBef>
            </a:pPr>
            <a:r>
              <a:rPr lang="en-US"/>
              <a:t>Touching cleaning supplies from the cart </a:t>
            </a:r>
            <a:r>
              <a:rPr lang="en-US">
                <a:cs typeface="Calibri"/>
              </a:rPr>
              <a:t> </a:t>
            </a:r>
            <a:endParaRPr lang="en-US">
              <a:ea typeface="+mj-lt"/>
              <a:cs typeface="+mj-lt"/>
            </a:endParaRPr>
          </a:p>
          <a:p>
            <a:pPr>
              <a:spcBef>
                <a:spcPts val="0"/>
              </a:spcBef>
            </a:pPr>
            <a:r>
              <a:rPr lang="en-US">
                <a:cs typeface="Calibri"/>
              </a:rPr>
              <a:t>Upon entry and exit of every resident room or bedspace</a:t>
            </a:r>
            <a:endParaRPr lang="en-US">
              <a:ea typeface="+mj-lt"/>
              <a:cs typeface="+mj-lt"/>
            </a:endParaRPr>
          </a:p>
          <a:p>
            <a:pPr>
              <a:spcBef>
                <a:spcPts val="0"/>
              </a:spcBef>
            </a:pPr>
            <a:r>
              <a:rPr lang="en-US">
                <a:cs typeface="Calibri"/>
              </a:rPr>
              <a:t>Before donning (putting on) and after doffing (taking off) gloves </a:t>
            </a:r>
            <a:endParaRPr lang="en-US">
              <a:ea typeface="+mj-lt"/>
              <a:cs typeface="+mj-lt"/>
            </a:endParaRPr>
          </a:p>
        </p:txBody>
      </p:sp>
      <p:sp>
        <p:nvSpPr>
          <p:cNvPr id="8" name="Text Placeholder 3">
            <a:extLst>
              <a:ext uri="{FF2B5EF4-FFF2-40B4-BE49-F238E27FC236}">
                <a16:creationId xmlns:a16="http://schemas.microsoft.com/office/drawing/2014/main" id="{2946C6A3-89AF-4152-91E0-BD22012A593D}"/>
              </a:ext>
            </a:extLst>
          </p:cNvPr>
          <p:cNvSpPr txBox="1">
            <a:spLocks/>
          </p:cNvSpPr>
          <p:nvPr/>
        </p:nvSpPr>
        <p:spPr>
          <a:xfrm>
            <a:off x="5916082" y="3086300"/>
            <a:ext cx="5389033" cy="487362"/>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a:cs typeface="Calibri"/>
              </a:rPr>
              <a:t>Soap and Water</a:t>
            </a:r>
          </a:p>
        </p:txBody>
      </p:sp>
      <p:sp>
        <p:nvSpPr>
          <p:cNvPr id="9" name="Content Placeholder 4">
            <a:extLst>
              <a:ext uri="{FF2B5EF4-FFF2-40B4-BE49-F238E27FC236}">
                <a16:creationId xmlns:a16="http://schemas.microsoft.com/office/drawing/2014/main" id="{3D1B33FD-E249-402D-A255-DE669EB97889}"/>
              </a:ext>
            </a:extLst>
          </p:cNvPr>
          <p:cNvSpPr txBox="1">
            <a:spLocks/>
          </p:cNvSpPr>
          <p:nvPr/>
        </p:nvSpPr>
        <p:spPr>
          <a:xfrm>
            <a:off x="6250615" y="3512938"/>
            <a:ext cx="5389033" cy="2109574"/>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a:cs typeface="Calibri"/>
              </a:rPr>
              <a:t>Hands are visibly dirty </a:t>
            </a:r>
            <a:endParaRPr lang="en-US">
              <a:ea typeface="+mj-lt"/>
              <a:cs typeface="+mj-lt"/>
            </a:endParaRPr>
          </a:p>
          <a:p>
            <a:pPr>
              <a:spcBef>
                <a:spcPts val="0"/>
              </a:spcBef>
            </a:pPr>
            <a:r>
              <a:rPr lang="en-US">
                <a:cs typeface="Calibri"/>
              </a:rPr>
              <a:t>After contact with bodily fluids</a:t>
            </a:r>
          </a:p>
          <a:p>
            <a:pPr>
              <a:spcBef>
                <a:spcPts val="0"/>
              </a:spcBef>
            </a:pPr>
            <a:r>
              <a:rPr lang="en-US">
                <a:cs typeface="Calibri"/>
              </a:rPr>
              <a:t>Resident has </a:t>
            </a:r>
            <a:r>
              <a:rPr lang="en-US" i="1">
                <a:cs typeface="Calibri"/>
              </a:rPr>
              <a:t>C. difficile </a:t>
            </a:r>
            <a:r>
              <a:rPr lang="en-US">
                <a:cs typeface="Calibri"/>
              </a:rPr>
              <a:t>infection</a:t>
            </a:r>
          </a:p>
          <a:p>
            <a:pPr>
              <a:spcBef>
                <a:spcPts val="0"/>
              </a:spcBef>
            </a:pPr>
            <a:r>
              <a:rPr lang="en-US">
                <a:cs typeface="Calibri"/>
              </a:rPr>
              <a:t>Before and after meal</a:t>
            </a:r>
          </a:p>
          <a:p>
            <a:pPr>
              <a:spcBef>
                <a:spcPts val="0"/>
              </a:spcBef>
            </a:pPr>
            <a:r>
              <a:rPr lang="en-US">
                <a:cs typeface="Calibri"/>
              </a:rPr>
              <a:t>After using restroom </a:t>
            </a:r>
          </a:p>
          <a:p>
            <a:pPr marL="0" indent="0">
              <a:spcBef>
                <a:spcPts val="0"/>
              </a:spcBef>
              <a:buNone/>
            </a:pPr>
            <a:r>
              <a:rPr lang="en-US">
                <a:cs typeface="Calibri"/>
              </a:rPr>
              <a:t> </a:t>
            </a:r>
          </a:p>
          <a:p>
            <a:pPr marL="0" indent="0">
              <a:spcBef>
                <a:spcPts val="0"/>
              </a:spcBef>
              <a:buNone/>
            </a:pPr>
            <a:endParaRPr lang="en-US"/>
          </a:p>
        </p:txBody>
      </p:sp>
      <p:pic>
        <p:nvPicPr>
          <p:cNvPr id="10" name="Picture 9">
            <a:extLst>
              <a:ext uri="{FF2B5EF4-FFF2-40B4-BE49-F238E27FC236}">
                <a16:creationId xmlns:a16="http://schemas.microsoft.com/office/drawing/2014/main" id="{B5299D16-39A6-49D6-87BA-9941285BF8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3" r="-842"/>
          <a:stretch/>
        </p:blipFill>
        <p:spPr>
          <a:xfrm>
            <a:off x="2454875" y="1404082"/>
            <a:ext cx="1725119" cy="1611566"/>
          </a:xfrm>
          <a:prstGeom prst="rect">
            <a:avLst/>
          </a:prstGeom>
        </p:spPr>
      </p:pic>
      <p:pic>
        <p:nvPicPr>
          <p:cNvPr id="11" name="Picture 10">
            <a:extLst>
              <a:ext uri="{FF2B5EF4-FFF2-40B4-BE49-F238E27FC236}">
                <a16:creationId xmlns:a16="http://schemas.microsoft.com/office/drawing/2014/main" id="{B31EFC80-C1A6-4085-AB65-789873CBC2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38844" y="1404082"/>
            <a:ext cx="1695328" cy="1567913"/>
          </a:xfrm>
          <a:prstGeom prst="rect">
            <a:avLst/>
          </a:prstGeom>
        </p:spPr>
      </p:pic>
    </p:spTree>
    <p:extLst>
      <p:ext uri="{BB962C8B-B14F-4D97-AF65-F5344CB8AC3E}">
        <p14:creationId xmlns:p14="http://schemas.microsoft.com/office/powerpoint/2010/main" val="19131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P spid="8" grpId="0" build="p"/>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C44E7633-BFDA-4A23-B465-863C59212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748" y="2286000"/>
            <a:ext cx="2666502" cy="2625479"/>
          </a:xfrm>
          <a:prstGeom prst="rect">
            <a:avLst/>
          </a:prstGeom>
        </p:spPr>
      </p:pic>
      <p:sp>
        <p:nvSpPr>
          <p:cNvPr id="2" name="Title 1">
            <a:extLst>
              <a:ext uri="{FF2B5EF4-FFF2-40B4-BE49-F238E27FC236}">
                <a16:creationId xmlns:a16="http://schemas.microsoft.com/office/drawing/2014/main" id="{D8A15488-4E7B-4F9E-B423-8E26DA4A0194}"/>
              </a:ext>
            </a:extLst>
          </p:cNvPr>
          <p:cNvSpPr>
            <a:spLocks noGrp="1"/>
          </p:cNvSpPr>
          <p:nvPr>
            <p:ph type="title"/>
          </p:nvPr>
        </p:nvSpPr>
        <p:spPr/>
        <p:txBody>
          <a:bodyPr/>
          <a:lstStyle/>
          <a:p>
            <a:r>
              <a:rPr lang="en-US" dirty="0"/>
              <a:t>Every EVS Moment Matters!</a:t>
            </a:r>
          </a:p>
        </p:txBody>
      </p:sp>
      <p:sp>
        <p:nvSpPr>
          <p:cNvPr id="4" name="Slide Number Placeholder 3">
            <a:extLst>
              <a:ext uri="{FF2B5EF4-FFF2-40B4-BE49-F238E27FC236}">
                <a16:creationId xmlns:a16="http://schemas.microsoft.com/office/drawing/2014/main" id="{79195F77-3000-46FE-A613-FD3985CDA2FD}"/>
              </a:ext>
            </a:extLst>
          </p:cNvPr>
          <p:cNvSpPr>
            <a:spLocks noGrp="1"/>
          </p:cNvSpPr>
          <p:nvPr>
            <p:ph type="sldNum" sz="quarter" idx="14"/>
          </p:nvPr>
        </p:nvSpPr>
        <p:spPr/>
        <p:txBody>
          <a:bodyPr/>
          <a:lstStyle/>
          <a:p>
            <a:pPr>
              <a:defRPr/>
            </a:pPr>
            <a:fld id="{8F175D74-ED98-4489-9FB3-9363BDDBA762}" type="slidenum">
              <a:rPr lang="en-US" smtClean="0"/>
              <a:pPr>
                <a:defRPr/>
              </a:pPr>
              <a:t>18</a:t>
            </a:fld>
            <a:endParaRPr lang="en-US">
              <a:solidFill>
                <a:schemeClr val="bg1"/>
              </a:solidFill>
            </a:endParaRPr>
          </a:p>
        </p:txBody>
      </p:sp>
      <p:grpSp>
        <p:nvGrpSpPr>
          <p:cNvPr id="6" name="Group 5">
            <a:extLst>
              <a:ext uri="{FF2B5EF4-FFF2-40B4-BE49-F238E27FC236}">
                <a16:creationId xmlns:a16="http://schemas.microsoft.com/office/drawing/2014/main" id="{6E64D79B-ED5E-40EA-B0E2-8B990D0C124C}"/>
              </a:ext>
            </a:extLst>
          </p:cNvPr>
          <p:cNvGrpSpPr/>
          <p:nvPr/>
        </p:nvGrpSpPr>
        <p:grpSpPr>
          <a:xfrm>
            <a:off x="1215034" y="1671703"/>
            <a:ext cx="10240888" cy="4119497"/>
            <a:chOff x="1196154" y="2201883"/>
            <a:chExt cx="10240888" cy="4119497"/>
          </a:xfrm>
        </p:grpSpPr>
        <p:sp>
          <p:nvSpPr>
            <p:cNvPr id="8" name="Rectangle: Rounded Corners 7">
              <a:extLst>
                <a:ext uri="{FF2B5EF4-FFF2-40B4-BE49-F238E27FC236}">
                  <a16:creationId xmlns:a16="http://schemas.microsoft.com/office/drawing/2014/main" id="{905AF5D5-6BB7-4D16-84C8-3AD6A2063294}"/>
                </a:ext>
              </a:extLst>
            </p:cNvPr>
            <p:cNvSpPr/>
            <p:nvPr/>
          </p:nvSpPr>
          <p:spPr>
            <a:xfrm>
              <a:off x="3793193" y="2201883"/>
              <a:ext cx="4628980" cy="560756"/>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400" b="1">
                  <a:ea typeface="Tahoma" panose="020B0604030504040204" pitchFamily="34" charset="0"/>
                  <a:cs typeface="Arial" panose="020B0604020202020204" pitchFamily="34" charset="0"/>
                </a:rPr>
                <a:t>EVS Hand Hygiene Moments</a:t>
              </a:r>
            </a:p>
          </p:txBody>
        </p:sp>
        <p:sp>
          <p:nvSpPr>
            <p:cNvPr id="9" name="Rectangle: Rounded Corners 8">
              <a:extLst>
                <a:ext uri="{FF2B5EF4-FFF2-40B4-BE49-F238E27FC236}">
                  <a16:creationId xmlns:a16="http://schemas.microsoft.com/office/drawing/2014/main" id="{6FEBBA9B-562F-4B07-9EAB-29B7A2776A86}"/>
                </a:ext>
              </a:extLst>
            </p:cNvPr>
            <p:cNvSpPr/>
            <p:nvPr/>
          </p:nvSpPr>
          <p:spPr>
            <a:xfrm>
              <a:off x="1196154" y="2972228"/>
              <a:ext cx="3356534" cy="1336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ea typeface="Tahoma" panose="020B0604030504040204" pitchFamily="34" charset="0"/>
                  <a:cs typeface="Arial" panose="020B0604020202020204" pitchFamily="34" charset="0"/>
                </a:rPr>
                <a:t>When entering a resident room and before putting on gloves</a:t>
              </a:r>
            </a:p>
          </p:txBody>
        </p:sp>
        <p:sp>
          <p:nvSpPr>
            <p:cNvPr id="11" name="Rectangle: Rounded Corners 10">
              <a:extLst>
                <a:ext uri="{FF2B5EF4-FFF2-40B4-BE49-F238E27FC236}">
                  <a16:creationId xmlns:a16="http://schemas.microsoft.com/office/drawing/2014/main" id="{7C4DECC7-455E-4FC7-A3C3-91CCD5E68378}"/>
                </a:ext>
              </a:extLst>
            </p:cNvPr>
            <p:cNvSpPr/>
            <p:nvPr/>
          </p:nvSpPr>
          <p:spPr>
            <a:xfrm>
              <a:off x="1319886" y="4667200"/>
              <a:ext cx="2666502" cy="1002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ea typeface="Tahoma" panose="020B0604030504040204" pitchFamily="34" charset="0"/>
                  <a:cs typeface="Arial" panose="020B0604020202020204" pitchFamily="34" charset="0"/>
                </a:rPr>
                <a:t>Between dirty and clean tasks</a:t>
              </a:r>
            </a:p>
          </p:txBody>
        </p:sp>
        <p:sp>
          <p:nvSpPr>
            <p:cNvPr id="13" name="Rectangle: Rounded Corners 12">
              <a:extLst>
                <a:ext uri="{FF2B5EF4-FFF2-40B4-BE49-F238E27FC236}">
                  <a16:creationId xmlns:a16="http://schemas.microsoft.com/office/drawing/2014/main" id="{4A1710E5-4FBD-439F-948A-AC5BB1531AB8}"/>
                </a:ext>
              </a:extLst>
            </p:cNvPr>
            <p:cNvSpPr/>
            <p:nvPr/>
          </p:nvSpPr>
          <p:spPr>
            <a:xfrm>
              <a:off x="4491375" y="5440572"/>
              <a:ext cx="3171489" cy="880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ea typeface="Tahoma" panose="020B0604030504040204" pitchFamily="34" charset="0"/>
                  <a:cs typeface="Arial" panose="020B0604020202020204" pitchFamily="34" charset="0"/>
                </a:rPr>
                <a:t>Between cleaning resident bedspaces</a:t>
              </a:r>
            </a:p>
          </p:txBody>
        </p:sp>
        <p:sp>
          <p:nvSpPr>
            <p:cNvPr id="14" name="Rectangle: Rounded Corners 13">
              <a:extLst>
                <a:ext uri="{FF2B5EF4-FFF2-40B4-BE49-F238E27FC236}">
                  <a16:creationId xmlns:a16="http://schemas.microsoft.com/office/drawing/2014/main" id="{78089AD2-0D92-4A29-814D-1C12B072FC00}"/>
                </a:ext>
              </a:extLst>
            </p:cNvPr>
            <p:cNvSpPr/>
            <p:nvPr/>
          </p:nvSpPr>
          <p:spPr>
            <a:xfrm>
              <a:off x="8084534" y="4630029"/>
              <a:ext cx="3129079" cy="100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ea typeface="Tahoma"/>
                  <a:cs typeface="Arial"/>
                </a:rPr>
                <a:t>Before touching clean items on a cart </a:t>
              </a:r>
              <a:endParaRPr lang="en-US" sz="2400">
                <a:ea typeface="Tahoma" panose="020B060403050404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7F2936E0-9D23-459E-94C0-BE0120C610AF}"/>
                </a:ext>
              </a:extLst>
            </p:cNvPr>
            <p:cNvSpPr/>
            <p:nvPr/>
          </p:nvSpPr>
          <p:spPr>
            <a:xfrm>
              <a:off x="8265553" y="2928446"/>
              <a:ext cx="3171489" cy="1370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ea typeface="Tahoma" panose="020B0604030504040204" pitchFamily="34" charset="0"/>
                  <a:cs typeface="Arial" panose="020B0604020202020204" pitchFamily="34" charset="0"/>
                </a:rPr>
                <a:t>Upon leaving a resident room and after removing gloves</a:t>
              </a:r>
            </a:p>
          </p:txBody>
        </p:sp>
      </p:grpSp>
      <p:pic>
        <p:nvPicPr>
          <p:cNvPr id="12" name="Picture 11" descr="Icon&#10;&#10;Description automatically generated">
            <a:extLst>
              <a:ext uri="{FF2B5EF4-FFF2-40B4-BE49-F238E27FC236}">
                <a16:creationId xmlns:a16="http://schemas.microsoft.com/office/drawing/2014/main" id="{609969EF-D141-4C27-891A-67C8DBCE5D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220"/>
          <a:stretch/>
        </p:blipFill>
        <p:spPr>
          <a:xfrm>
            <a:off x="6629400" y="3378508"/>
            <a:ext cx="381001" cy="400168"/>
          </a:xfrm>
          <a:prstGeom prst="rect">
            <a:avLst/>
          </a:prstGeom>
        </p:spPr>
      </p:pic>
      <p:sp>
        <p:nvSpPr>
          <p:cNvPr id="10" name="Rectangle 9">
            <a:extLst>
              <a:ext uri="{FF2B5EF4-FFF2-40B4-BE49-F238E27FC236}">
                <a16:creationId xmlns:a16="http://schemas.microsoft.com/office/drawing/2014/main" id="{B233C72B-B81A-5E31-699A-C3882964969C}"/>
              </a:ext>
            </a:extLst>
          </p:cNvPr>
          <p:cNvSpPr/>
          <p:nvPr/>
        </p:nvSpPr>
        <p:spPr>
          <a:xfrm>
            <a:off x="8610599" y="5562600"/>
            <a:ext cx="3501571"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A9239B2-C0C3-0B0E-FBFE-4DD7408CB025}"/>
              </a:ext>
            </a:extLst>
          </p:cNvPr>
          <p:cNvSpPr>
            <a:spLocks noGrp="1"/>
          </p:cNvSpPr>
          <p:nvPr>
            <p:ph idx="15"/>
          </p:nvPr>
        </p:nvSpPr>
        <p:spPr>
          <a:xfrm>
            <a:off x="127000" y="5715000"/>
            <a:ext cx="11607800" cy="1066800"/>
          </a:xfrm>
        </p:spPr>
        <p:txBody>
          <a:bodyPr/>
          <a:lstStyle/>
          <a:p>
            <a:r>
              <a:rPr lang="en-US" dirty="0"/>
              <a:t>Adapted from </a:t>
            </a:r>
            <a:r>
              <a:rPr lang="en-US" dirty="0">
                <a:hlinkClick r:id="rId5"/>
              </a:rPr>
              <a:t>WHO’s </a:t>
            </a:r>
            <a:r>
              <a:rPr lang="en-US" i="1" dirty="0">
                <a:hlinkClick r:id="rId5"/>
              </a:rPr>
              <a:t>Your 5 Moments for Hand Hygiene</a:t>
            </a:r>
            <a:r>
              <a:rPr lang="en-US" dirty="0">
                <a:hlinkClick r:id="rId5"/>
              </a:rPr>
              <a:t> </a:t>
            </a:r>
            <a:endParaRPr lang="en-US" dirty="0"/>
          </a:p>
          <a:p>
            <a:pPr marL="0" marR="0">
              <a:spcBef>
                <a:spcPts val="0"/>
              </a:spcBef>
              <a:spcAft>
                <a:spcPts val="0"/>
              </a:spcAft>
            </a:pPr>
            <a:r>
              <a:rPr lang="en-US" b="0" dirty="0">
                <a:latin typeface="Calibri" panose="020F0502020204030204" pitchFamily="34" charset="0"/>
                <a:ea typeface="Times New Roman" panose="02020603050405020304" pitchFamily="18" charset="0"/>
              </a:rPr>
              <a:t>(</a:t>
            </a:r>
            <a:r>
              <a:rPr lang="en-US" sz="1800" b="0" dirty="0">
                <a:effectLst/>
                <a:latin typeface="Calibri" panose="020F0502020204030204" pitchFamily="34" charset="0"/>
                <a:ea typeface="Times New Roman" panose="02020603050405020304" pitchFamily="18" charset="0"/>
              </a:rPr>
              <a:t>cdn.who.int/media/docs/default-source/integrated-health-services-(ihs)/infection-prevention-and-control/your-5-moments-for-hand-hygiene-poster.pdf?sfvrsn=83e2fb0e_16)</a:t>
            </a:r>
            <a:endParaRPr lang="en-US" sz="1800" b="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2778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DCED-5A3D-4D65-83FD-8E44BCCA5461}"/>
              </a:ext>
            </a:extLst>
          </p:cNvPr>
          <p:cNvSpPr>
            <a:spLocks noGrp="1"/>
          </p:cNvSpPr>
          <p:nvPr>
            <p:ph type="title"/>
          </p:nvPr>
        </p:nvSpPr>
        <p:spPr>
          <a:xfrm>
            <a:off x="302371" y="40098"/>
            <a:ext cx="9855200" cy="1143000"/>
          </a:xfrm>
        </p:spPr>
        <p:txBody>
          <a:bodyPr/>
          <a:lstStyle/>
          <a:p>
            <a:r>
              <a:rPr lang="en-US" dirty="0"/>
              <a:t>Hand Hygiene Scenario - What’s Missing? </a:t>
            </a:r>
          </a:p>
        </p:txBody>
      </p:sp>
      <p:sp>
        <p:nvSpPr>
          <p:cNvPr id="4" name="Slide Number Placeholder 3">
            <a:extLst>
              <a:ext uri="{FF2B5EF4-FFF2-40B4-BE49-F238E27FC236}">
                <a16:creationId xmlns:a16="http://schemas.microsoft.com/office/drawing/2014/main" id="{824D0FBE-ED7B-48FF-90A2-02EB2B4910C2}"/>
              </a:ext>
            </a:extLst>
          </p:cNvPr>
          <p:cNvSpPr>
            <a:spLocks noGrp="1"/>
          </p:cNvSpPr>
          <p:nvPr>
            <p:ph type="sldNum" sz="quarter" idx="14"/>
          </p:nvPr>
        </p:nvSpPr>
        <p:spPr/>
        <p:txBody>
          <a:bodyPr/>
          <a:lstStyle/>
          <a:p>
            <a:pPr>
              <a:defRPr/>
            </a:pPr>
            <a:fld id="{8F175D74-ED98-4489-9FB3-9363BDDBA762}" type="slidenum">
              <a:rPr lang="en-US" smtClean="0"/>
              <a:pPr>
                <a:defRPr/>
              </a:pPr>
              <a:t>19</a:t>
            </a:fld>
            <a:endParaRPr lang="en-US">
              <a:solidFill>
                <a:schemeClr val="bg1"/>
              </a:solidFill>
            </a:endParaRPr>
          </a:p>
        </p:txBody>
      </p:sp>
      <p:pic>
        <p:nvPicPr>
          <p:cNvPr id="8" name="Picture 6" descr="Hand Washing Icon 3770357">
            <a:extLst>
              <a:ext uri="{FF2B5EF4-FFF2-40B4-BE49-F238E27FC236}">
                <a16:creationId xmlns:a16="http://schemas.microsoft.com/office/drawing/2014/main" id="{24DB95AB-5EC1-43BF-93C3-3E2E4D2C67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00" y="2432451"/>
            <a:ext cx="1166044"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A0D8EF00-CAA6-42DB-BED5-06F785D9A961}"/>
              </a:ext>
            </a:extLst>
          </p:cNvPr>
          <p:cNvSpPr/>
          <p:nvPr/>
        </p:nvSpPr>
        <p:spPr>
          <a:xfrm>
            <a:off x="302371" y="1249082"/>
            <a:ext cx="2485903" cy="913954"/>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cs typeface="Arial"/>
              </a:rPr>
              <a:t>1. Cleans hands and dons</a:t>
            </a:r>
            <a:r>
              <a:rPr lang="en-US" sz="2000" b="1">
                <a:ln w="0"/>
                <a:solidFill>
                  <a:schemeClr val="tx1"/>
                </a:solidFill>
                <a:cs typeface="Arial"/>
              </a:rPr>
              <a:t> (put on) gloves</a:t>
            </a:r>
            <a:endParaRPr lang="en-US" sz="2000" b="1">
              <a:solidFill>
                <a:schemeClr val="tx1"/>
              </a:solidFill>
              <a:cs typeface="Arial"/>
            </a:endParaRPr>
          </a:p>
        </p:txBody>
      </p:sp>
      <p:sp>
        <p:nvSpPr>
          <p:cNvPr id="3" name="Rectangle 2">
            <a:extLst>
              <a:ext uri="{FF2B5EF4-FFF2-40B4-BE49-F238E27FC236}">
                <a16:creationId xmlns:a16="http://schemas.microsoft.com/office/drawing/2014/main" id="{2249A533-A019-0D35-8A12-848947B7ABF3}"/>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334B6356-D131-36A1-AEAE-DB63C3EE2D10}"/>
              </a:ext>
            </a:extLst>
          </p:cNvPr>
          <p:cNvPicPr>
            <a:picLocks noChangeAspect="1"/>
          </p:cNvPicPr>
          <p:nvPr/>
        </p:nvPicPr>
        <p:blipFill>
          <a:blip r:embed="rId4"/>
          <a:stretch>
            <a:fillRect/>
          </a:stretch>
        </p:blipFill>
        <p:spPr>
          <a:xfrm>
            <a:off x="755171" y="2372264"/>
            <a:ext cx="1480149" cy="1423359"/>
          </a:xfrm>
          <a:prstGeom prst="rect">
            <a:avLst/>
          </a:prstGeom>
        </p:spPr>
      </p:pic>
    </p:spTree>
    <p:extLst>
      <p:ext uri="{BB962C8B-B14F-4D97-AF65-F5344CB8AC3E}">
        <p14:creationId xmlns:p14="http://schemas.microsoft.com/office/powerpoint/2010/main" val="223469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120571-5C6D-4A27-8AAF-D87E41AD5D38}"/>
              </a:ext>
            </a:extLst>
          </p:cNvPr>
          <p:cNvSpPr>
            <a:spLocks noGrp="1"/>
          </p:cNvSpPr>
          <p:nvPr>
            <p:ph type="ctrTitle"/>
          </p:nvPr>
        </p:nvSpPr>
        <p:spPr>
          <a:xfrm>
            <a:off x="1219200" y="1600200"/>
            <a:ext cx="10134600" cy="2743200"/>
          </a:xfrm>
        </p:spPr>
        <p:txBody>
          <a:bodyPr/>
          <a:lstStyle/>
          <a:p>
            <a:r>
              <a:rPr lang="en-US" sz="4800" dirty="0"/>
              <a:t>Module 1: Hand Hygiene for EVS Staff</a:t>
            </a:r>
            <a:br>
              <a:rPr lang="en-US" sz="4800" dirty="0"/>
            </a:br>
            <a:r>
              <a:rPr lang="en-US" sz="4000" b="0" dirty="0"/>
              <a:t>Infection Prevention and Control Training for Environmental Services Staff</a:t>
            </a:r>
            <a:r>
              <a:rPr lang="en-US" b="0" dirty="0"/>
              <a:t> </a:t>
            </a:r>
            <a:endParaRPr lang="en-US" dirty="0"/>
          </a:p>
        </p:txBody>
      </p:sp>
    </p:spTree>
    <p:extLst>
      <p:ext uri="{BB962C8B-B14F-4D97-AF65-F5344CB8AC3E}">
        <p14:creationId xmlns:p14="http://schemas.microsoft.com/office/powerpoint/2010/main" val="82243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EF1FB99-95DF-480B-9D53-5A072FD9AF18}"/>
              </a:ext>
            </a:extLst>
          </p:cNvPr>
          <p:cNvSpPr/>
          <p:nvPr/>
        </p:nvSpPr>
        <p:spPr>
          <a:xfrm>
            <a:off x="10278069" y="1221139"/>
            <a:ext cx="1898644" cy="59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BD0D75C-47BF-4592-9F65-A665A7582CF3}"/>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2DCED-5A3D-4D65-83FD-8E44BCCA5461}"/>
              </a:ext>
            </a:extLst>
          </p:cNvPr>
          <p:cNvSpPr>
            <a:spLocks noGrp="1"/>
          </p:cNvSpPr>
          <p:nvPr>
            <p:ph type="title"/>
          </p:nvPr>
        </p:nvSpPr>
        <p:spPr>
          <a:xfrm>
            <a:off x="302371" y="40098"/>
            <a:ext cx="9855200" cy="1143000"/>
          </a:xfrm>
        </p:spPr>
        <p:txBody>
          <a:bodyPr/>
          <a:lstStyle/>
          <a:p>
            <a:r>
              <a:rPr lang="en-US" dirty="0"/>
              <a:t>Hand Hygiene Scenario - What’s Missing? </a:t>
            </a:r>
          </a:p>
        </p:txBody>
      </p:sp>
      <p:sp>
        <p:nvSpPr>
          <p:cNvPr id="4" name="Slide Number Placeholder 3">
            <a:extLst>
              <a:ext uri="{FF2B5EF4-FFF2-40B4-BE49-F238E27FC236}">
                <a16:creationId xmlns:a16="http://schemas.microsoft.com/office/drawing/2014/main" id="{824D0FBE-ED7B-48FF-90A2-02EB2B4910C2}"/>
              </a:ext>
            </a:extLst>
          </p:cNvPr>
          <p:cNvSpPr>
            <a:spLocks noGrp="1"/>
          </p:cNvSpPr>
          <p:nvPr>
            <p:ph type="sldNum" sz="quarter" idx="14"/>
          </p:nvPr>
        </p:nvSpPr>
        <p:spPr/>
        <p:txBody>
          <a:bodyPr/>
          <a:lstStyle/>
          <a:p>
            <a:pPr>
              <a:defRPr/>
            </a:pPr>
            <a:fld id="{8F175D74-ED98-4489-9FB3-9363BDDBA762}" type="slidenum">
              <a:rPr lang="en-US" smtClean="0"/>
              <a:pPr>
                <a:defRPr/>
              </a:pPr>
              <a:t>20</a:t>
            </a:fld>
            <a:endParaRPr lang="en-US">
              <a:solidFill>
                <a:schemeClr val="bg1"/>
              </a:solidFill>
            </a:endParaRPr>
          </a:p>
        </p:txBody>
      </p:sp>
      <p:pic>
        <p:nvPicPr>
          <p:cNvPr id="8" name="Picture 6" descr="Hand Washing Icon 3770357">
            <a:extLst>
              <a:ext uri="{FF2B5EF4-FFF2-40B4-BE49-F238E27FC236}">
                <a16:creationId xmlns:a16="http://schemas.microsoft.com/office/drawing/2014/main" id="{24DB95AB-5EC1-43BF-93C3-3E2E4D2C67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00" y="2432451"/>
            <a:ext cx="1166044"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92144DF-1327-429E-8C62-3646E314B47A}"/>
              </a:ext>
            </a:extLst>
          </p:cNvPr>
          <p:cNvSpPr/>
          <p:nvPr/>
        </p:nvSpPr>
        <p:spPr>
          <a:xfrm>
            <a:off x="4616816" y="1277079"/>
            <a:ext cx="2465490" cy="913954"/>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2. Cleans bedspace 1  </a:t>
            </a:r>
          </a:p>
        </p:txBody>
      </p:sp>
      <p:pic>
        <p:nvPicPr>
          <p:cNvPr id="10" name="Picture 2" descr="Hospital Bed Icon 3156312">
            <a:extLst>
              <a:ext uri="{FF2B5EF4-FFF2-40B4-BE49-F238E27FC236}">
                <a16:creationId xmlns:a16="http://schemas.microsoft.com/office/drawing/2014/main" id="{C80B0ABC-659F-4FCA-9C4C-BC7FE060A2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955" y="2448457"/>
            <a:ext cx="1345282" cy="1046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D9267A6D-EEB9-4EAE-B3E1-2D703C8F49DA}"/>
              </a:ext>
            </a:extLst>
          </p:cNvPr>
          <p:cNvCxnSpPr>
            <a:cxnSpLocks/>
          </p:cNvCxnSpPr>
          <p:nvPr/>
        </p:nvCxnSpPr>
        <p:spPr>
          <a:xfrm>
            <a:off x="2956010" y="1828800"/>
            <a:ext cx="1325337" cy="0"/>
          </a:xfrm>
          <a:prstGeom prst="line">
            <a:avLst/>
          </a:prstGeom>
          <a:ln w="57150">
            <a:solidFill>
              <a:schemeClr val="tx2">
                <a:lumMod val="60000"/>
                <a:lumOff val="40000"/>
              </a:schemeClr>
            </a:solidFill>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A0D8EF00-CAA6-42DB-BED5-06F785D9A961}"/>
              </a:ext>
            </a:extLst>
          </p:cNvPr>
          <p:cNvSpPr/>
          <p:nvPr/>
        </p:nvSpPr>
        <p:spPr>
          <a:xfrm>
            <a:off x="302371" y="1249082"/>
            <a:ext cx="2485903" cy="913954"/>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cs typeface="Arial"/>
              </a:rPr>
              <a:t>1. Cleans hands and dons</a:t>
            </a:r>
            <a:r>
              <a:rPr lang="en-US" sz="2000" b="1">
                <a:ln w="0"/>
                <a:solidFill>
                  <a:schemeClr val="tx1"/>
                </a:solidFill>
                <a:cs typeface="Arial"/>
              </a:rPr>
              <a:t> (put on) gloves</a:t>
            </a:r>
            <a:endParaRPr lang="en-US" sz="2000" b="1">
              <a:solidFill>
                <a:schemeClr val="tx1"/>
              </a:solidFill>
              <a:cs typeface="Arial"/>
            </a:endParaRPr>
          </a:p>
        </p:txBody>
      </p:sp>
      <p:pic>
        <p:nvPicPr>
          <p:cNvPr id="6" name="Picture 6">
            <a:extLst>
              <a:ext uri="{FF2B5EF4-FFF2-40B4-BE49-F238E27FC236}">
                <a16:creationId xmlns:a16="http://schemas.microsoft.com/office/drawing/2014/main" id="{93EF984C-9A96-A5E3-16E8-FD286BB78534}"/>
              </a:ext>
            </a:extLst>
          </p:cNvPr>
          <p:cNvPicPr>
            <a:picLocks noChangeAspect="1"/>
          </p:cNvPicPr>
          <p:nvPr/>
        </p:nvPicPr>
        <p:blipFill>
          <a:blip r:embed="rId5"/>
          <a:stretch>
            <a:fillRect/>
          </a:stretch>
        </p:blipFill>
        <p:spPr>
          <a:xfrm>
            <a:off x="755171" y="2372264"/>
            <a:ext cx="1480149" cy="1423359"/>
          </a:xfrm>
          <a:prstGeom prst="rect">
            <a:avLst/>
          </a:prstGeom>
        </p:spPr>
      </p:pic>
    </p:spTree>
    <p:extLst>
      <p:ext uri="{BB962C8B-B14F-4D97-AF65-F5344CB8AC3E}">
        <p14:creationId xmlns:p14="http://schemas.microsoft.com/office/powerpoint/2010/main" val="427845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EF1FB99-95DF-480B-9D53-5A072FD9AF18}"/>
              </a:ext>
            </a:extLst>
          </p:cNvPr>
          <p:cNvSpPr/>
          <p:nvPr/>
        </p:nvSpPr>
        <p:spPr>
          <a:xfrm>
            <a:off x="10278069" y="1221139"/>
            <a:ext cx="1898644" cy="59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BD0D75C-47BF-4592-9F65-A665A7582CF3}"/>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2DCED-5A3D-4D65-83FD-8E44BCCA5461}"/>
              </a:ext>
            </a:extLst>
          </p:cNvPr>
          <p:cNvSpPr>
            <a:spLocks noGrp="1"/>
          </p:cNvSpPr>
          <p:nvPr>
            <p:ph type="title"/>
          </p:nvPr>
        </p:nvSpPr>
        <p:spPr>
          <a:xfrm>
            <a:off x="302371" y="40098"/>
            <a:ext cx="9855200" cy="1143000"/>
          </a:xfrm>
        </p:spPr>
        <p:txBody>
          <a:bodyPr/>
          <a:lstStyle/>
          <a:p>
            <a:r>
              <a:rPr lang="en-US" dirty="0"/>
              <a:t>Hand Hygiene Scenario - What’s Missing? </a:t>
            </a:r>
          </a:p>
        </p:txBody>
      </p:sp>
      <p:sp>
        <p:nvSpPr>
          <p:cNvPr id="4" name="Slide Number Placeholder 3">
            <a:extLst>
              <a:ext uri="{FF2B5EF4-FFF2-40B4-BE49-F238E27FC236}">
                <a16:creationId xmlns:a16="http://schemas.microsoft.com/office/drawing/2014/main" id="{824D0FBE-ED7B-48FF-90A2-02EB2B4910C2}"/>
              </a:ext>
            </a:extLst>
          </p:cNvPr>
          <p:cNvSpPr>
            <a:spLocks noGrp="1"/>
          </p:cNvSpPr>
          <p:nvPr>
            <p:ph type="sldNum" sz="quarter" idx="14"/>
          </p:nvPr>
        </p:nvSpPr>
        <p:spPr/>
        <p:txBody>
          <a:bodyPr/>
          <a:lstStyle/>
          <a:p>
            <a:pPr>
              <a:defRPr/>
            </a:pPr>
            <a:fld id="{8F175D74-ED98-4489-9FB3-9363BDDBA762}" type="slidenum">
              <a:rPr lang="en-US" smtClean="0"/>
              <a:pPr>
                <a:defRPr/>
              </a:pPr>
              <a:t>21</a:t>
            </a:fld>
            <a:endParaRPr lang="en-US">
              <a:solidFill>
                <a:schemeClr val="bg1"/>
              </a:solidFill>
            </a:endParaRPr>
          </a:p>
        </p:txBody>
      </p:sp>
      <p:pic>
        <p:nvPicPr>
          <p:cNvPr id="8" name="Picture 6" descr="Hand Washing Icon 3770357">
            <a:extLst>
              <a:ext uri="{FF2B5EF4-FFF2-40B4-BE49-F238E27FC236}">
                <a16:creationId xmlns:a16="http://schemas.microsoft.com/office/drawing/2014/main" id="{24DB95AB-5EC1-43BF-93C3-3E2E4D2C67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00" y="2432451"/>
            <a:ext cx="1166044"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92144DF-1327-429E-8C62-3646E314B47A}"/>
              </a:ext>
            </a:extLst>
          </p:cNvPr>
          <p:cNvSpPr/>
          <p:nvPr/>
        </p:nvSpPr>
        <p:spPr>
          <a:xfrm>
            <a:off x="4616816" y="1277079"/>
            <a:ext cx="2465490" cy="913954"/>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2. Cleans bedspace 1  </a:t>
            </a:r>
          </a:p>
        </p:txBody>
      </p:sp>
      <p:pic>
        <p:nvPicPr>
          <p:cNvPr id="10" name="Picture 2" descr="Hospital Bed Icon 3156312">
            <a:extLst>
              <a:ext uri="{FF2B5EF4-FFF2-40B4-BE49-F238E27FC236}">
                <a16:creationId xmlns:a16="http://schemas.microsoft.com/office/drawing/2014/main" id="{C80B0ABC-659F-4FCA-9C4C-BC7FE060A2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955" y="2448457"/>
            <a:ext cx="1345282" cy="1046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DEFF0F6F-90F0-4FEF-88DA-C740C7C13E41}"/>
              </a:ext>
            </a:extLst>
          </p:cNvPr>
          <p:cNvSpPr/>
          <p:nvPr/>
        </p:nvSpPr>
        <p:spPr>
          <a:xfrm>
            <a:off x="8951638" y="1249082"/>
            <a:ext cx="2603540" cy="934682"/>
          </a:xfrm>
          <a:prstGeom prst="roundRect">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n w="0"/>
                <a:solidFill>
                  <a:schemeClr val="tx1"/>
                </a:solidFill>
                <a:cs typeface="Arial" panose="020B0604020202020204" pitchFamily="34" charset="0"/>
              </a:rPr>
              <a:t>3. Doffs (take off) and dons second pair of gloves</a:t>
            </a:r>
          </a:p>
        </p:txBody>
      </p:sp>
      <p:pic>
        <p:nvPicPr>
          <p:cNvPr id="13" name="Picture 8" descr="Gloves Icon 3242035">
            <a:extLst>
              <a:ext uri="{FF2B5EF4-FFF2-40B4-BE49-F238E27FC236}">
                <a16:creationId xmlns:a16="http://schemas.microsoft.com/office/drawing/2014/main" id="{827E7570-7868-4113-BC29-72D228E48B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5428" y="2432451"/>
            <a:ext cx="1345282"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D9267A6D-EEB9-4EAE-B3E1-2D703C8F49DA}"/>
              </a:ext>
            </a:extLst>
          </p:cNvPr>
          <p:cNvCxnSpPr>
            <a:cxnSpLocks/>
          </p:cNvCxnSpPr>
          <p:nvPr/>
        </p:nvCxnSpPr>
        <p:spPr>
          <a:xfrm>
            <a:off x="2956010" y="1828800"/>
            <a:ext cx="1325337" cy="0"/>
          </a:xfrm>
          <a:prstGeom prst="line">
            <a:avLst/>
          </a:prstGeom>
          <a:ln w="57150">
            <a:solidFill>
              <a:schemeClr val="tx2">
                <a:lumMod val="60000"/>
                <a:lumOff val="40000"/>
              </a:schemeClr>
            </a:solidFill>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ECCCC8DC-D77F-4B63-A3EA-A43B1397B4E8}"/>
              </a:ext>
            </a:extLst>
          </p:cNvPr>
          <p:cNvCxnSpPr>
            <a:cxnSpLocks/>
          </p:cNvCxnSpPr>
          <p:nvPr/>
        </p:nvCxnSpPr>
        <p:spPr>
          <a:xfrm>
            <a:off x="7318660" y="1828800"/>
            <a:ext cx="1396624" cy="1"/>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0D8EF00-CAA6-42DB-BED5-06F785D9A961}"/>
              </a:ext>
            </a:extLst>
          </p:cNvPr>
          <p:cNvSpPr/>
          <p:nvPr/>
        </p:nvSpPr>
        <p:spPr>
          <a:xfrm>
            <a:off x="302371" y="1249082"/>
            <a:ext cx="2485903" cy="913954"/>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cs typeface="Arial"/>
              </a:rPr>
              <a:t>1. Cleans hands and dons</a:t>
            </a:r>
            <a:r>
              <a:rPr lang="en-US" sz="2000" b="1">
                <a:ln w="0"/>
                <a:solidFill>
                  <a:schemeClr val="tx1"/>
                </a:solidFill>
                <a:cs typeface="Arial"/>
              </a:rPr>
              <a:t> (put on) gloves</a:t>
            </a:r>
            <a:endParaRPr lang="en-US" sz="2000" b="1">
              <a:solidFill>
                <a:schemeClr val="tx1"/>
              </a:solidFill>
              <a:cs typeface="Arial"/>
            </a:endParaRPr>
          </a:p>
        </p:txBody>
      </p:sp>
      <p:pic>
        <p:nvPicPr>
          <p:cNvPr id="6" name="Picture 6">
            <a:extLst>
              <a:ext uri="{FF2B5EF4-FFF2-40B4-BE49-F238E27FC236}">
                <a16:creationId xmlns:a16="http://schemas.microsoft.com/office/drawing/2014/main" id="{84681845-5116-E4F1-6084-8C17619BEE03}"/>
              </a:ext>
            </a:extLst>
          </p:cNvPr>
          <p:cNvPicPr>
            <a:picLocks noChangeAspect="1"/>
          </p:cNvPicPr>
          <p:nvPr/>
        </p:nvPicPr>
        <p:blipFill>
          <a:blip r:embed="rId6"/>
          <a:stretch>
            <a:fillRect/>
          </a:stretch>
        </p:blipFill>
        <p:spPr>
          <a:xfrm>
            <a:off x="755171" y="2372264"/>
            <a:ext cx="1480149" cy="1423359"/>
          </a:xfrm>
          <a:prstGeom prst="rect">
            <a:avLst/>
          </a:prstGeom>
        </p:spPr>
      </p:pic>
    </p:spTree>
    <p:extLst>
      <p:ext uri="{BB962C8B-B14F-4D97-AF65-F5344CB8AC3E}">
        <p14:creationId xmlns:p14="http://schemas.microsoft.com/office/powerpoint/2010/main" val="294549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EF1FB99-95DF-480B-9D53-5A072FD9AF18}"/>
              </a:ext>
            </a:extLst>
          </p:cNvPr>
          <p:cNvSpPr/>
          <p:nvPr/>
        </p:nvSpPr>
        <p:spPr>
          <a:xfrm>
            <a:off x="10278069" y="1221139"/>
            <a:ext cx="1898644" cy="59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BD0D75C-47BF-4592-9F65-A665A7582CF3}"/>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2DCED-5A3D-4D65-83FD-8E44BCCA5461}"/>
              </a:ext>
            </a:extLst>
          </p:cNvPr>
          <p:cNvSpPr>
            <a:spLocks noGrp="1"/>
          </p:cNvSpPr>
          <p:nvPr>
            <p:ph type="title"/>
          </p:nvPr>
        </p:nvSpPr>
        <p:spPr>
          <a:xfrm>
            <a:off x="302371" y="40098"/>
            <a:ext cx="9855200" cy="1143000"/>
          </a:xfrm>
        </p:spPr>
        <p:txBody>
          <a:bodyPr/>
          <a:lstStyle/>
          <a:p>
            <a:r>
              <a:rPr lang="en-US" dirty="0"/>
              <a:t>Hand Hygiene Scenario - What’s Missing? </a:t>
            </a:r>
          </a:p>
        </p:txBody>
      </p:sp>
      <p:sp>
        <p:nvSpPr>
          <p:cNvPr id="4" name="Slide Number Placeholder 3">
            <a:extLst>
              <a:ext uri="{FF2B5EF4-FFF2-40B4-BE49-F238E27FC236}">
                <a16:creationId xmlns:a16="http://schemas.microsoft.com/office/drawing/2014/main" id="{824D0FBE-ED7B-48FF-90A2-02EB2B4910C2}"/>
              </a:ext>
            </a:extLst>
          </p:cNvPr>
          <p:cNvSpPr>
            <a:spLocks noGrp="1"/>
          </p:cNvSpPr>
          <p:nvPr>
            <p:ph type="sldNum" sz="quarter" idx="14"/>
          </p:nvPr>
        </p:nvSpPr>
        <p:spPr/>
        <p:txBody>
          <a:bodyPr/>
          <a:lstStyle/>
          <a:p>
            <a:pPr>
              <a:defRPr/>
            </a:pPr>
            <a:fld id="{8F175D74-ED98-4489-9FB3-9363BDDBA762}" type="slidenum">
              <a:rPr lang="en-US" smtClean="0"/>
              <a:pPr>
                <a:defRPr/>
              </a:pPr>
              <a:t>22</a:t>
            </a:fld>
            <a:endParaRPr lang="en-US">
              <a:solidFill>
                <a:schemeClr val="bg1"/>
              </a:solidFill>
            </a:endParaRPr>
          </a:p>
        </p:txBody>
      </p:sp>
      <p:pic>
        <p:nvPicPr>
          <p:cNvPr id="8" name="Picture 6" descr="Hand Washing Icon 3770357">
            <a:extLst>
              <a:ext uri="{FF2B5EF4-FFF2-40B4-BE49-F238E27FC236}">
                <a16:creationId xmlns:a16="http://schemas.microsoft.com/office/drawing/2014/main" id="{24DB95AB-5EC1-43BF-93C3-3E2E4D2C67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00" y="2432451"/>
            <a:ext cx="1166044"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92144DF-1327-429E-8C62-3646E314B47A}"/>
              </a:ext>
            </a:extLst>
          </p:cNvPr>
          <p:cNvSpPr/>
          <p:nvPr/>
        </p:nvSpPr>
        <p:spPr>
          <a:xfrm>
            <a:off x="4616816" y="1277079"/>
            <a:ext cx="2465490" cy="913954"/>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2. Cleans bedspace 1  </a:t>
            </a:r>
          </a:p>
        </p:txBody>
      </p:sp>
      <p:pic>
        <p:nvPicPr>
          <p:cNvPr id="10" name="Picture 2" descr="Hospital Bed Icon 3156312">
            <a:extLst>
              <a:ext uri="{FF2B5EF4-FFF2-40B4-BE49-F238E27FC236}">
                <a16:creationId xmlns:a16="http://schemas.microsoft.com/office/drawing/2014/main" id="{C80B0ABC-659F-4FCA-9C4C-BC7FE060A2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955" y="2448457"/>
            <a:ext cx="1345282" cy="1046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DEFF0F6F-90F0-4FEF-88DA-C740C7C13E41}"/>
              </a:ext>
            </a:extLst>
          </p:cNvPr>
          <p:cNvSpPr/>
          <p:nvPr/>
        </p:nvSpPr>
        <p:spPr>
          <a:xfrm>
            <a:off x="8951638" y="1249082"/>
            <a:ext cx="2603540" cy="934682"/>
          </a:xfrm>
          <a:prstGeom prst="roundRect">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n w="0"/>
                <a:solidFill>
                  <a:schemeClr val="tx1"/>
                </a:solidFill>
                <a:cs typeface="Arial" panose="020B0604020202020204" pitchFamily="34" charset="0"/>
              </a:rPr>
              <a:t>3. Doffs (take off) and dons second pair of gloves</a:t>
            </a:r>
          </a:p>
        </p:txBody>
      </p:sp>
      <p:sp>
        <p:nvSpPr>
          <p:cNvPr id="12" name="Rectangle: Rounded Corners 11">
            <a:extLst>
              <a:ext uri="{FF2B5EF4-FFF2-40B4-BE49-F238E27FC236}">
                <a16:creationId xmlns:a16="http://schemas.microsoft.com/office/drawing/2014/main" id="{6A1877FA-B268-4028-9D45-E42771EEB848}"/>
              </a:ext>
            </a:extLst>
          </p:cNvPr>
          <p:cNvSpPr/>
          <p:nvPr/>
        </p:nvSpPr>
        <p:spPr>
          <a:xfrm>
            <a:off x="9087610" y="4132181"/>
            <a:ext cx="2383079" cy="916604"/>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4. Cleans second  bedspace </a:t>
            </a:r>
          </a:p>
        </p:txBody>
      </p:sp>
      <p:pic>
        <p:nvPicPr>
          <p:cNvPr id="13" name="Picture 8" descr="Gloves Icon 3242035">
            <a:extLst>
              <a:ext uri="{FF2B5EF4-FFF2-40B4-BE49-F238E27FC236}">
                <a16:creationId xmlns:a16="http://schemas.microsoft.com/office/drawing/2014/main" id="{827E7570-7868-4113-BC29-72D228E48B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5428" y="2432451"/>
            <a:ext cx="1345282"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D9267A6D-EEB9-4EAE-B3E1-2D703C8F49DA}"/>
              </a:ext>
            </a:extLst>
          </p:cNvPr>
          <p:cNvCxnSpPr>
            <a:cxnSpLocks/>
          </p:cNvCxnSpPr>
          <p:nvPr/>
        </p:nvCxnSpPr>
        <p:spPr>
          <a:xfrm>
            <a:off x="2956010" y="1828800"/>
            <a:ext cx="1325337" cy="0"/>
          </a:xfrm>
          <a:prstGeom prst="line">
            <a:avLst/>
          </a:prstGeom>
          <a:ln w="57150">
            <a:solidFill>
              <a:schemeClr val="tx2">
                <a:lumMod val="60000"/>
                <a:lumOff val="40000"/>
              </a:schemeClr>
            </a:solidFill>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ECCCC8DC-D77F-4B63-A3EA-A43B1397B4E8}"/>
              </a:ext>
            </a:extLst>
          </p:cNvPr>
          <p:cNvCxnSpPr>
            <a:cxnSpLocks/>
          </p:cNvCxnSpPr>
          <p:nvPr/>
        </p:nvCxnSpPr>
        <p:spPr>
          <a:xfrm>
            <a:off x="7318660" y="1828800"/>
            <a:ext cx="1396624" cy="1"/>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12BA56-C49E-467E-A889-C1464E3C529B}"/>
              </a:ext>
            </a:extLst>
          </p:cNvPr>
          <p:cNvCxnSpPr>
            <a:cxnSpLocks/>
          </p:cNvCxnSpPr>
          <p:nvPr/>
        </p:nvCxnSpPr>
        <p:spPr>
          <a:xfrm>
            <a:off x="10295306" y="3653422"/>
            <a:ext cx="0" cy="385178"/>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0D8EF00-CAA6-42DB-BED5-06F785D9A961}"/>
              </a:ext>
            </a:extLst>
          </p:cNvPr>
          <p:cNvSpPr/>
          <p:nvPr/>
        </p:nvSpPr>
        <p:spPr>
          <a:xfrm>
            <a:off x="302371" y="1249082"/>
            <a:ext cx="2485903" cy="913954"/>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cs typeface="Arial"/>
              </a:rPr>
              <a:t>1. Cleans hands and dons</a:t>
            </a:r>
            <a:r>
              <a:rPr lang="en-US" sz="2000" b="1">
                <a:ln w="0"/>
                <a:solidFill>
                  <a:schemeClr val="tx1"/>
                </a:solidFill>
                <a:cs typeface="Arial"/>
              </a:rPr>
              <a:t> (put on) gloves</a:t>
            </a:r>
            <a:endParaRPr lang="en-US" sz="2000" b="1">
              <a:solidFill>
                <a:schemeClr val="tx1"/>
              </a:solidFill>
              <a:cs typeface="Arial"/>
            </a:endParaRPr>
          </a:p>
        </p:txBody>
      </p:sp>
      <p:pic>
        <p:nvPicPr>
          <p:cNvPr id="39" name="Picture 2" descr="Hospital Bed Icon 3156312">
            <a:extLst>
              <a:ext uri="{FF2B5EF4-FFF2-40B4-BE49-F238E27FC236}">
                <a16:creationId xmlns:a16="http://schemas.microsoft.com/office/drawing/2014/main" id="{ED51C355-4149-4315-8A23-F6684778AD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5428" y="5288744"/>
            <a:ext cx="1345282" cy="1046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B2FA2B98-8AFA-3A7B-CAED-09A672571E6A}"/>
              </a:ext>
            </a:extLst>
          </p:cNvPr>
          <p:cNvPicPr>
            <a:picLocks noChangeAspect="1"/>
          </p:cNvPicPr>
          <p:nvPr/>
        </p:nvPicPr>
        <p:blipFill>
          <a:blip r:embed="rId6"/>
          <a:stretch>
            <a:fillRect/>
          </a:stretch>
        </p:blipFill>
        <p:spPr>
          <a:xfrm>
            <a:off x="755171" y="2372264"/>
            <a:ext cx="1480149" cy="1423359"/>
          </a:xfrm>
          <a:prstGeom prst="rect">
            <a:avLst/>
          </a:prstGeom>
        </p:spPr>
      </p:pic>
    </p:spTree>
    <p:extLst>
      <p:ext uri="{BB962C8B-B14F-4D97-AF65-F5344CB8AC3E}">
        <p14:creationId xmlns:p14="http://schemas.microsoft.com/office/powerpoint/2010/main" val="144596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EF1FB99-95DF-480B-9D53-5A072FD9AF18}"/>
              </a:ext>
            </a:extLst>
          </p:cNvPr>
          <p:cNvSpPr/>
          <p:nvPr/>
        </p:nvSpPr>
        <p:spPr>
          <a:xfrm>
            <a:off x="10278069" y="1221139"/>
            <a:ext cx="1898644" cy="59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BD0D75C-47BF-4592-9F65-A665A7582CF3}"/>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2DCED-5A3D-4D65-83FD-8E44BCCA5461}"/>
              </a:ext>
            </a:extLst>
          </p:cNvPr>
          <p:cNvSpPr>
            <a:spLocks noGrp="1"/>
          </p:cNvSpPr>
          <p:nvPr>
            <p:ph type="title"/>
          </p:nvPr>
        </p:nvSpPr>
        <p:spPr>
          <a:xfrm>
            <a:off x="302371" y="40098"/>
            <a:ext cx="9855200" cy="1143000"/>
          </a:xfrm>
        </p:spPr>
        <p:txBody>
          <a:bodyPr/>
          <a:lstStyle/>
          <a:p>
            <a:r>
              <a:rPr lang="en-US" dirty="0"/>
              <a:t>Hand Hygiene Scenario - What’s Missing? </a:t>
            </a:r>
          </a:p>
        </p:txBody>
      </p:sp>
      <p:sp>
        <p:nvSpPr>
          <p:cNvPr id="4" name="Slide Number Placeholder 3">
            <a:extLst>
              <a:ext uri="{FF2B5EF4-FFF2-40B4-BE49-F238E27FC236}">
                <a16:creationId xmlns:a16="http://schemas.microsoft.com/office/drawing/2014/main" id="{824D0FBE-ED7B-48FF-90A2-02EB2B4910C2}"/>
              </a:ext>
            </a:extLst>
          </p:cNvPr>
          <p:cNvSpPr>
            <a:spLocks noGrp="1"/>
          </p:cNvSpPr>
          <p:nvPr>
            <p:ph type="sldNum" sz="quarter" idx="14"/>
          </p:nvPr>
        </p:nvSpPr>
        <p:spPr/>
        <p:txBody>
          <a:bodyPr/>
          <a:lstStyle/>
          <a:p>
            <a:pPr>
              <a:defRPr/>
            </a:pPr>
            <a:fld id="{8F175D74-ED98-4489-9FB3-9363BDDBA762}" type="slidenum">
              <a:rPr lang="en-US" smtClean="0"/>
              <a:pPr>
                <a:defRPr/>
              </a:pPr>
              <a:t>23</a:t>
            </a:fld>
            <a:endParaRPr lang="en-US">
              <a:solidFill>
                <a:schemeClr val="bg1"/>
              </a:solidFill>
            </a:endParaRPr>
          </a:p>
        </p:txBody>
      </p:sp>
      <p:pic>
        <p:nvPicPr>
          <p:cNvPr id="8" name="Picture 6" descr="Hand Washing Icon 3770357">
            <a:extLst>
              <a:ext uri="{FF2B5EF4-FFF2-40B4-BE49-F238E27FC236}">
                <a16:creationId xmlns:a16="http://schemas.microsoft.com/office/drawing/2014/main" id="{24DB95AB-5EC1-43BF-93C3-3E2E4D2C67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00" y="2432451"/>
            <a:ext cx="1166044"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92144DF-1327-429E-8C62-3646E314B47A}"/>
              </a:ext>
            </a:extLst>
          </p:cNvPr>
          <p:cNvSpPr/>
          <p:nvPr/>
        </p:nvSpPr>
        <p:spPr>
          <a:xfrm>
            <a:off x="4616816" y="1277079"/>
            <a:ext cx="2465490" cy="913954"/>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2. Cleans bedspace 1  </a:t>
            </a:r>
          </a:p>
        </p:txBody>
      </p:sp>
      <p:pic>
        <p:nvPicPr>
          <p:cNvPr id="10" name="Picture 2" descr="Hospital Bed Icon 3156312">
            <a:extLst>
              <a:ext uri="{FF2B5EF4-FFF2-40B4-BE49-F238E27FC236}">
                <a16:creationId xmlns:a16="http://schemas.microsoft.com/office/drawing/2014/main" id="{C80B0ABC-659F-4FCA-9C4C-BC7FE060A2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955" y="2448457"/>
            <a:ext cx="1345282" cy="1046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DEFF0F6F-90F0-4FEF-88DA-C740C7C13E41}"/>
              </a:ext>
            </a:extLst>
          </p:cNvPr>
          <p:cNvSpPr/>
          <p:nvPr/>
        </p:nvSpPr>
        <p:spPr>
          <a:xfrm>
            <a:off x="8951638" y="1249082"/>
            <a:ext cx="2603540" cy="934682"/>
          </a:xfrm>
          <a:prstGeom prst="roundRect">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n w="0"/>
                <a:solidFill>
                  <a:schemeClr val="tx1"/>
                </a:solidFill>
                <a:cs typeface="Arial" panose="020B0604020202020204" pitchFamily="34" charset="0"/>
              </a:rPr>
              <a:t>3. Doffs (take off) and dons second pair of gloves</a:t>
            </a:r>
          </a:p>
        </p:txBody>
      </p:sp>
      <p:sp>
        <p:nvSpPr>
          <p:cNvPr id="12" name="Rectangle: Rounded Corners 11">
            <a:extLst>
              <a:ext uri="{FF2B5EF4-FFF2-40B4-BE49-F238E27FC236}">
                <a16:creationId xmlns:a16="http://schemas.microsoft.com/office/drawing/2014/main" id="{6A1877FA-B268-4028-9D45-E42771EEB848}"/>
              </a:ext>
            </a:extLst>
          </p:cNvPr>
          <p:cNvSpPr/>
          <p:nvPr/>
        </p:nvSpPr>
        <p:spPr>
          <a:xfrm>
            <a:off x="9087610" y="4132181"/>
            <a:ext cx="2383079" cy="916604"/>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4. Cleans second  bedspace </a:t>
            </a:r>
          </a:p>
        </p:txBody>
      </p:sp>
      <p:pic>
        <p:nvPicPr>
          <p:cNvPr id="13" name="Picture 8" descr="Gloves Icon 3242035">
            <a:extLst>
              <a:ext uri="{FF2B5EF4-FFF2-40B4-BE49-F238E27FC236}">
                <a16:creationId xmlns:a16="http://schemas.microsoft.com/office/drawing/2014/main" id="{827E7570-7868-4113-BC29-72D228E48B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5428" y="2432451"/>
            <a:ext cx="1345282"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5DC70C37-4FFF-4DFE-B874-75A90D01B94A}"/>
              </a:ext>
            </a:extLst>
          </p:cNvPr>
          <p:cNvSpPr/>
          <p:nvPr/>
        </p:nvSpPr>
        <p:spPr>
          <a:xfrm>
            <a:off x="4600448" y="4132180"/>
            <a:ext cx="2335114" cy="941213"/>
          </a:xfrm>
          <a:prstGeom prst="roundRect">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5. Doffs gloves</a:t>
            </a:r>
          </a:p>
        </p:txBody>
      </p:sp>
      <p:pic>
        <p:nvPicPr>
          <p:cNvPr id="17" name="Picture 8">
            <a:extLst>
              <a:ext uri="{FF2B5EF4-FFF2-40B4-BE49-F238E27FC236}">
                <a16:creationId xmlns:a16="http://schemas.microsoft.com/office/drawing/2014/main" id="{2FD21C30-1B2F-43B8-AED2-B9817C84A0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8112" y="5288745"/>
            <a:ext cx="1382267" cy="113802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D9267A6D-EEB9-4EAE-B3E1-2D703C8F49DA}"/>
              </a:ext>
            </a:extLst>
          </p:cNvPr>
          <p:cNvCxnSpPr>
            <a:cxnSpLocks/>
          </p:cNvCxnSpPr>
          <p:nvPr/>
        </p:nvCxnSpPr>
        <p:spPr>
          <a:xfrm>
            <a:off x="2956010" y="1828800"/>
            <a:ext cx="1325337" cy="0"/>
          </a:xfrm>
          <a:prstGeom prst="line">
            <a:avLst/>
          </a:prstGeom>
          <a:ln w="57150">
            <a:solidFill>
              <a:schemeClr val="tx2">
                <a:lumMod val="60000"/>
                <a:lumOff val="40000"/>
              </a:schemeClr>
            </a:solidFill>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05E90275-A308-42BB-8A0B-FA29A388371B}"/>
              </a:ext>
            </a:extLst>
          </p:cNvPr>
          <p:cNvCxnSpPr>
            <a:cxnSpLocks/>
            <a:stCxn id="15" idx="3"/>
            <a:endCxn id="15" idx="3"/>
          </p:cNvCxnSpPr>
          <p:nvPr/>
        </p:nvCxnSpPr>
        <p:spPr>
          <a:xfrm>
            <a:off x="6935562" y="4602787"/>
            <a:ext cx="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CCCC8DC-D77F-4B63-A3EA-A43B1397B4E8}"/>
              </a:ext>
            </a:extLst>
          </p:cNvPr>
          <p:cNvCxnSpPr>
            <a:cxnSpLocks/>
          </p:cNvCxnSpPr>
          <p:nvPr/>
        </p:nvCxnSpPr>
        <p:spPr>
          <a:xfrm>
            <a:off x="7318660" y="1828800"/>
            <a:ext cx="1396624" cy="1"/>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12BA56-C49E-467E-A889-C1464E3C529B}"/>
              </a:ext>
            </a:extLst>
          </p:cNvPr>
          <p:cNvCxnSpPr>
            <a:cxnSpLocks/>
          </p:cNvCxnSpPr>
          <p:nvPr/>
        </p:nvCxnSpPr>
        <p:spPr>
          <a:xfrm>
            <a:off x="10295306" y="3653422"/>
            <a:ext cx="0" cy="385178"/>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0D8EF00-CAA6-42DB-BED5-06F785D9A961}"/>
              </a:ext>
            </a:extLst>
          </p:cNvPr>
          <p:cNvSpPr/>
          <p:nvPr/>
        </p:nvSpPr>
        <p:spPr>
          <a:xfrm>
            <a:off x="302371" y="1249082"/>
            <a:ext cx="2485903" cy="913954"/>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cs typeface="Arial"/>
              </a:rPr>
              <a:t>1. Cleans hands and dons</a:t>
            </a:r>
            <a:r>
              <a:rPr lang="en-US" sz="2000" b="1">
                <a:ln w="0"/>
                <a:solidFill>
                  <a:schemeClr val="tx1"/>
                </a:solidFill>
                <a:cs typeface="Arial"/>
              </a:rPr>
              <a:t> (put on) gloves</a:t>
            </a:r>
            <a:endParaRPr lang="en-US" sz="2000" b="1">
              <a:solidFill>
                <a:schemeClr val="tx1"/>
              </a:solidFill>
              <a:cs typeface="Arial"/>
            </a:endParaRPr>
          </a:p>
        </p:txBody>
      </p:sp>
      <p:cxnSp>
        <p:nvCxnSpPr>
          <p:cNvPr id="30" name="Straight Arrow Connector 29">
            <a:extLst>
              <a:ext uri="{FF2B5EF4-FFF2-40B4-BE49-F238E27FC236}">
                <a16:creationId xmlns:a16="http://schemas.microsoft.com/office/drawing/2014/main" id="{368671CC-ACC3-4DC0-A527-8172D191A931}"/>
              </a:ext>
            </a:extLst>
          </p:cNvPr>
          <p:cNvCxnSpPr>
            <a:cxnSpLocks/>
          </p:cNvCxnSpPr>
          <p:nvPr/>
        </p:nvCxnSpPr>
        <p:spPr>
          <a:xfrm flipH="1">
            <a:off x="7265434" y="4738820"/>
            <a:ext cx="1503075" cy="0"/>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9" name="Picture 2" descr="Hospital Bed Icon 3156312">
            <a:extLst>
              <a:ext uri="{FF2B5EF4-FFF2-40B4-BE49-F238E27FC236}">
                <a16:creationId xmlns:a16="http://schemas.microsoft.com/office/drawing/2014/main" id="{ED51C355-4149-4315-8A23-F6684778AD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5428" y="5288744"/>
            <a:ext cx="1345282" cy="1046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BD39F9E8-E993-9478-1EE5-70F93136ED88}"/>
              </a:ext>
            </a:extLst>
          </p:cNvPr>
          <p:cNvPicPr>
            <a:picLocks noChangeAspect="1"/>
          </p:cNvPicPr>
          <p:nvPr/>
        </p:nvPicPr>
        <p:blipFill>
          <a:blip r:embed="rId7"/>
          <a:stretch>
            <a:fillRect/>
          </a:stretch>
        </p:blipFill>
        <p:spPr>
          <a:xfrm>
            <a:off x="755171" y="2372264"/>
            <a:ext cx="1480149" cy="1423359"/>
          </a:xfrm>
          <a:prstGeom prst="rect">
            <a:avLst/>
          </a:prstGeom>
        </p:spPr>
      </p:pic>
    </p:spTree>
    <p:extLst>
      <p:ext uri="{BB962C8B-B14F-4D97-AF65-F5344CB8AC3E}">
        <p14:creationId xmlns:p14="http://schemas.microsoft.com/office/powerpoint/2010/main" val="3667958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EE9C0F2-F252-4EE4-A67E-9B8FEE5801F1}"/>
              </a:ext>
            </a:extLst>
          </p:cNvPr>
          <p:cNvSpPr/>
          <p:nvPr/>
        </p:nvSpPr>
        <p:spPr>
          <a:xfrm>
            <a:off x="11198" y="5016531"/>
            <a:ext cx="1898644" cy="59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EF1FB99-95DF-480B-9D53-5A072FD9AF18}"/>
              </a:ext>
            </a:extLst>
          </p:cNvPr>
          <p:cNvSpPr/>
          <p:nvPr/>
        </p:nvSpPr>
        <p:spPr>
          <a:xfrm>
            <a:off x="10278069" y="1221139"/>
            <a:ext cx="1898644" cy="59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BD0D75C-47BF-4592-9F65-A665A7582CF3}"/>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2DCED-5A3D-4D65-83FD-8E44BCCA5461}"/>
              </a:ext>
            </a:extLst>
          </p:cNvPr>
          <p:cNvSpPr>
            <a:spLocks noGrp="1"/>
          </p:cNvSpPr>
          <p:nvPr>
            <p:ph type="title"/>
          </p:nvPr>
        </p:nvSpPr>
        <p:spPr>
          <a:xfrm>
            <a:off x="302371" y="40098"/>
            <a:ext cx="9855200" cy="1143000"/>
          </a:xfrm>
        </p:spPr>
        <p:txBody>
          <a:bodyPr/>
          <a:lstStyle/>
          <a:p>
            <a:r>
              <a:rPr lang="en-US" dirty="0"/>
              <a:t>Hand Hygiene Scenario - What’s Missing? </a:t>
            </a:r>
          </a:p>
        </p:txBody>
      </p:sp>
      <p:sp>
        <p:nvSpPr>
          <p:cNvPr id="4" name="Slide Number Placeholder 3">
            <a:extLst>
              <a:ext uri="{FF2B5EF4-FFF2-40B4-BE49-F238E27FC236}">
                <a16:creationId xmlns:a16="http://schemas.microsoft.com/office/drawing/2014/main" id="{824D0FBE-ED7B-48FF-90A2-02EB2B4910C2}"/>
              </a:ext>
            </a:extLst>
          </p:cNvPr>
          <p:cNvSpPr>
            <a:spLocks noGrp="1"/>
          </p:cNvSpPr>
          <p:nvPr>
            <p:ph type="sldNum" sz="quarter" idx="14"/>
          </p:nvPr>
        </p:nvSpPr>
        <p:spPr/>
        <p:txBody>
          <a:bodyPr/>
          <a:lstStyle/>
          <a:p>
            <a:pPr>
              <a:defRPr/>
            </a:pPr>
            <a:fld id="{8F175D74-ED98-4489-9FB3-9363BDDBA762}" type="slidenum">
              <a:rPr lang="en-US" smtClean="0"/>
              <a:pPr>
                <a:defRPr/>
              </a:pPr>
              <a:t>24</a:t>
            </a:fld>
            <a:endParaRPr lang="en-US">
              <a:solidFill>
                <a:schemeClr val="bg1"/>
              </a:solidFill>
            </a:endParaRPr>
          </a:p>
        </p:txBody>
      </p:sp>
      <p:sp>
        <p:nvSpPr>
          <p:cNvPr id="7" name="Rectangle 6">
            <a:extLst>
              <a:ext uri="{FF2B5EF4-FFF2-40B4-BE49-F238E27FC236}">
                <a16:creationId xmlns:a16="http://schemas.microsoft.com/office/drawing/2014/main" id="{A66C22CC-0CF5-4E3F-BD57-DBF36AF03B39}"/>
              </a:ext>
            </a:extLst>
          </p:cNvPr>
          <p:cNvSpPr/>
          <p:nvPr/>
        </p:nvSpPr>
        <p:spPr>
          <a:xfrm>
            <a:off x="685800" y="4738820"/>
            <a:ext cx="1377633" cy="744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Hand Washing Icon 3770357">
            <a:extLst>
              <a:ext uri="{FF2B5EF4-FFF2-40B4-BE49-F238E27FC236}">
                <a16:creationId xmlns:a16="http://schemas.microsoft.com/office/drawing/2014/main" id="{24DB95AB-5EC1-43BF-93C3-3E2E4D2C67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00" y="2432451"/>
            <a:ext cx="1166044"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92144DF-1327-429E-8C62-3646E314B47A}"/>
              </a:ext>
            </a:extLst>
          </p:cNvPr>
          <p:cNvSpPr/>
          <p:nvPr/>
        </p:nvSpPr>
        <p:spPr>
          <a:xfrm>
            <a:off x="4616816" y="1277079"/>
            <a:ext cx="2465490" cy="913954"/>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2. Cleans bedspace 1  </a:t>
            </a:r>
          </a:p>
        </p:txBody>
      </p:sp>
      <p:pic>
        <p:nvPicPr>
          <p:cNvPr id="10" name="Picture 2" descr="Hospital Bed Icon 3156312">
            <a:extLst>
              <a:ext uri="{FF2B5EF4-FFF2-40B4-BE49-F238E27FC236}">
                <a16:creationId xmlns:a16="http://schemas.microsoft.com/office/drawing/2014/main" id="{C80B0ABC-659F-4FCA-9C4C-BC7FE060A2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955" y="2448457"/>
            <a:ext cx="1345282" cy="1046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DEFF0F6F-90F0-4FEF-88DA-C740C7C13E41}"/>
              </a:ext>
            </a:extLst>
          </p:cNvPr>
          <p:cNvSpPr/>
          <p:nvPr/>
        </p:nvSpPr>
        <p:spPr>
          <a:xfrm>
            <a:off x="8951638" y="1249082"/>
            <a:ext cx="2603540" cy="934682"/>
          </a:xfrm>
          <a:prstGeom prst="roundRect">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n w="0"/>
                <a:solidFill>
                  <a:schemeClr val="tx1"/>
                </a:solidFill>
                <a:cs typeface="Arial" panose="020B0604020202020204" pitchFamily="34" charset="0"/>
              </a:rPr>
              <a:t>3. Doffs (take off) and dons second pair of gloves</a:t>
            </a:r>
          </a:p>
        </p:txBody>
      </p:sp>
      <p:sp>
        <p:nvSpPr>
          <p:cNvPr id="12" name="Rectangle: Rounded Corners 11">
            <a:extLst>
              <a:ext uri="{FF2B5EF4-FFF2-40B4-BE49-F238E27FC236}">
                <a16:creationId xmlns:a16="http://schemas.microsoft.com/office/drawing/2014/main" id="{6A1877FA-B268-4028-9D45-E42771EEB848}"/>
              </a:ext>
            </a:extLst>
          </p:cNvPr>
          <p:cNvSpPr/>
          <p:nvPr/>
        </p:nvSpPr>
        <p:spPr>
          <a:xfrm>
            <a:off x="9087610" y="4132181"/>
            <a:ext cx="2383079" cy="916604"/>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4. Cleans second  bedspace </a:t>
            </a:r>
          </a:p>
        </p:txBody>
      </p:sp>
      <p:pic>
        <p:nvPicPr>
          <p:cNvPr id="13" name="Picture 8" descr="Gloves Icon 3242035">
            <a:extLst>
              <a:ext uri="{FF2B5EF4-FFF2-40B4-BE49-F238E27FC236}">
                <a16:creationId xmlns:a16="http://schemas.microsoft.com/office/drawing/2014/main" id="{827E7570-7868-4113-BC29-72D228E48B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5428" y="2432451"/>
            <a:ext cx="1345282"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5DC70C37-4FFF-4DFE-B874-75A90D01B94A}"/>
              </a:ext>
            </a:extLst>
          </p:cNvPr>
          <p:cNvSpPr/>
          <p:nvPr/>
        </p:nvSpPr>
        <p:spPr>
          <a:xfrm>
            <a:off x="4600448" y="4132180"/>
            <a:ext cx="2335114" cy="941213"/>
          </a:xfrm>
          <a:prstGeom prst="roundRect">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5. Doffs gloves</a:t>
            </a:r>
          </a:p>
        </p:txBody>
      </p:sp>
      <p:sp>
        <p:nvSpPr>
          <p:cNvPr id="16" name="Rectangle: Rounded Corners 15">
            <a:extLst>
              <a:ext uri="{FF2B5EF4-FFF2-40B4-BE49-F238E27FC236}">
                <a16:creationId xmlns:a16="http://schemas.microsoft.com/office/drawing/2014/main" id="{43764892-594B-4CA2-AD26-1B6F15CF0F71}"/>
              </a:ext>
            </a:extLst>
          </p:cNvPr>
          <p:cNvSpPr/>
          <p:nvPr/>
        </p:nvSpPr>
        <p:spPr>
          <a:xfrm>
            <a:off x="225778" y="4132180"/>
            <a:ext cx="2485229" cy="913954"/>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cs typeface="Arial"/>
              </a:rPr>
              <a:t>6. Cleans hands and exits room </a:t>
            </a:r>
            <a:endParaRPr lang="en-US" sz="2000" b="1">
              <a:solidFill>
                <a:schemeClr val="tx1"/>
              </a:solidFill>
              <a:cs typeface="Arial" panose="020B0604020202020204" pitchFamily="34" charset="0"/>
            </a:endParaRPr>
          </a:p>
        </p:txBody>
      </p:sp>
      <p:pic>
        <p:nvPicPr>
          <p:cNvPr id="17" name="Picture 8">
            <a:extLst>
              <a:ext uri="{FF2B5EF4-FFF2-40B4-BE49-F238E27FC236}">
                <a16:creationId xmlns:a16="http://schemas.microsoft.com/office/drawing/2014/main" id="{2FD21C30-1B2F-43B8-AED2-B9817C84A0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8112" y="5288745"/>
            <a:ext cx="1382267" cy="113802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D9267A6D-EEB9-4EAE-B3E1-2D703C8F49DA}"/>
              </a:ext>
            </a:extLst>
          </p:cNvPr>
          <p:cNvCxnSpPr>
            <a:cxnSpLocks/>
          </p:cNvCxnSpPr>
          <p:nvPr/>
        </p:nvCxnSpPr>
        <p:spPr>
          <a:xfrm>
            <a:off x="2956010" y="1828800"/>
            <a:ext cx="1325337" cy="0"/>
          </a:xfrm>
          <a:prstGeom prst="line">
            <a:avLst/>
          </a:prstGeom>
          <a:ln w="57150">
            <a:solidFill>
              <a:schemeClr val="tx2">
                <a:lumMod val="60000"/>
                <a:lumOff val="40000"/>
              </a:schemeClr>
            </a:solidFill>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05E90275-A308-42BB-8A0B-FA29A388371B}"/>
              </a:ext>
            </a:extLst>
          </p:cNvPr>
          <p:cNvCxnSpPr>
            <a:cxnSpLocks/>
            <a:stCxn id="15" idx="3"/>
            <a:endCxn id="15" idx="3"/>
          </p:cNvCxnSpPr>
          <p:nvPr/>
        </p:nvCxnSpPr>
        <p:spPr>
          <a:xfrm>
            <a:off x="6935562" y="4602787"/>
            <a:ext cx="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CCCC8DC-D77F-4B63-A3EA-A43B1397B4E8}"/>
              </a:ext>
            </a:extLst>
          </p:cNvPr>
          <p:cNvCxnSpPr>
            <a:cxnSpLocks/>
          </p:cNvCxnSpPr>
          <p:nvPr/>
        </p:nvCxnSpPr>
        <p:spPr>
          <a:xfrm>
            <a:off x="7318660" y="1828800"/>
            <a:ext cx="1396624" cy="1"/>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9F3A29F-12CD-4A33-9EC5-A095B43D4E62}"/>
              </a:ext>
            </a:extLst>
          </p:cNvPr>
          <p:cNvCxnSpPr>
            <a:cxnSpLocks/>
          </p:cNvCxnSpPr>
          <p:nvPr/>
        </p:nvCxnSpPr>
        <p:spPr>
          <a:xfrm flipH="1">
            <a:off x="2956010" y="4693696"/>
            <a:ext cx="1325337" cy="0"/>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6" descr="Hand Washing Icon 3770357">
            <a:extLst>
              <a:ext uri="{FF2B5EF4-FFF2-40B4-BE49-F238E27FC236}">
                <a16:creationId xmlns:a16="http://schemas.microsoft.com/office/drawing/2014/main" id="{9619208E-B4BB-415A-8782-F9A1724924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55" y="5288744"/>
            <a:ext cx="1249689" cy="11384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24" name="Straight Arrow Connector 23">
            <a:extLst>
              <a:ext uri="{FF2B5EF4-FFF2-40B4-BE49-F238E27FC236}">
                <a16:creationId xmlns:a16="http://schemas.microsoft.com/office/drawing/2014/main" id="{5312BA56-C49E-467E-A889-C1464E3C529B}"/>
              </a:ext>
            </a:extLst>
          </p:cNvPr>
          <p:cNvCxnSpPr>
            <a:cxnSpLocks/>
          </p:cNvCxnSpPr>
          <p:nvPr/>
        </p:nvCxnSpPr>
        <p:spPr>
          <a:xfrm>
            <a:off x="10295306" y="3653422"/>
            <a:ext cx="0" cy="385178"/>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0D8EF00-CAA6-42DB-BED5-06F785D9A961}"/>
              </a:ext>
            </a:extLst>
          </p:cNvPr>
          <p:cNvSpPr/>
          <p:nvPr/>
        </p:nvSpPr>
        <p:spPr>
          <a:xfrm>
            <a:off x="302371" y="1249082"/>
            <a:ext cx="2485903" cy="913954"/>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cs typeface="Arial"/>
              </a:rPr>
              <a:t>1. </a:t>
            </a:r>
            <a:r>
              <a:rPr lang="en-US" sz="2000" b="1">
                <a:solidFill>
                  <a:schemeClr val="tx1"/>
                </a:solidFill>
                <a:ea typeface="+mn-lt"/>
                <a:cs typeface="+mn-lt"/>
              </a:rPr>
              <a:t>Cleans hands</a:t>
            </a:r>
            <a:r>
              <a:rPr lang="en-US" sz="2000" b="1">
                <a:solidFill>
                  <a:schemeClr val="tx1"/>
                </a:solidFill>
                <a:cs typeface="Arial"/>
              </a:rPr>
              <a:t> and dons</a:t>
            </a:r>
            <a:r>
              <a:rPr lang="en-US" sz="2000" b="1">
                <a:ln w="0"/>
                <a:solidFill>
                  <a:schemeClr val="tx1"/>
                </a:solidFill>
                <a:cs typeface="Arial"/>
              </a:rPr>
              <a:t> (put on) gloves</a:t>
            </a:r>
            <a:endParaRPr lang="en-US" sz="2000" b="1">
              <a:solidFill>
                <a:schemeClr val="tx1"/>
              </a:solidFill>
              <a:cs typeface="Arial"/>
            </a:endParaRPr>
          </a:p>
        </p:txBody>
      </p:sp>
      <p:cxnSp>
        <p:nvCxnSpPr>
          <p:cNvPr id="30" name="Straight Arrow Connector 29">
            <a:extLst>
              <a:ext uri="{FF2B5EF4-FFF2-40B4-BE49-F238E27FC236}">
                <a16:creationId xmlns:a16="http://schemas.microsoft.com/office/drawing/2014/main" id="{368671CC-ACC3-4DC0-A527-8172D191A931}"/>
              </a:ext>
            </a:extLst>
          </p:cNvPr>
          <p:cNvCxnSpPr>
            <a:cxnSpLocks/>
          </p:cNvCxnSpPr>
          <p:nvPr/>
        </p:nvCxnSpPr>
        <p:spPr>
          <a:xfrm flipH="1">
            <a:off x="7265434" y="4738820"/>
            <a:ext cx="1503075" cy="0"/>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9" name="Picture 2" descr="Hospital Bed Icon 3156312">
            <a:extLst>
              <a:ext uri="{FF2B5EF4-FFF2-40B4-BE49-F238E27FC236}">
                <a16:creationId xmlns:a16="http://schemas.microsoft.com/office/drawing/2014/main" id="{ED51C355-4149-4315-8A23-F6684778AD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5428" y="5288744"/>
            <a:ext cx="1345282" cy="1046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7E555C8E-E852-8591-E60D-83B8474EBC77}"/>
              </a:ext>
            </a:extLst>
          </p:cNvPr>
          <p:cNvPicPr>
            <a:picLocks noChangeAspect="1"/>
          </p:cNvPicPr>
          <p:nvPr/>
        </p:nvPicPr>
        <p:blipFill>
          <a:blip r:embed="rId7"/>
          <a:stretch>
            <a:fillRect/>
          </a:stretch>
        </p:blipFill>
        <p:spPr>
          <a:xfrm>
            <a:off x="755171" y="2372264"/>
            <a:ext cx="1480149" cy="1423359"/>
          </a:xfrm>
          <a:prstGeom prst="rect">
            <a:avLst/>
          </a:prstGeom>
        </p:spPr>
      </p:pic>
      <p:pic>
        <p:nvPicPr>
          <p:cNvPr id="26" name="Picture 6">
            <a:extLst>
              <a:ext uri="{FF2B5EF4-FFF2-40B4-BE49-F238E27FC236}">
                <a16:creationId xmlns:a16="http://schemas.microsoft.com/office/drawing/2014/main" id="{1F8A7421-DE98-489D-E640-CF3F5CF7656E}"/>
              </a:ext>
            </a:extLst>
          </p:cNvPr>
          <p:cNvPicPr>
            <a:picLocks noChangeAspect="1"/>
          </p:cNvPicPr>
          <p:nvPr/>
        </p:nvPicPr>
        <p:blipFill>
          <a:blip r:embed="rId7"/>
          <a:stretch>
            <a:fillRect/>
          </a:stretch>
        </p:blipFill>
        <p:spPr>
          <a:xfrm>
            <a:off x="735043" y="5213230"/>
            <a:ext cx="1480149" cy="1423359"/>
          </a:xfrm>
          <a:prstGeom prst="rect">
            <a:avLst/>
          </a:prstGeom>
        </p:spPr>
      </p:pic>
    </p:spTree>
    <p:extLst>
      <p:ext uri="{BB962C8B-B14F-4D97-AF65-F5344CB8AC3E}">
        <p14:creationId xmlns:p14="http://schemas.microsoft.com/office/powerpoint/2010/main" val="123338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EE9C0F2-F252-4EE4-A67E-9B8FEE5801F1}"/>
              </a:ext>
            </a:extLst>
          </p:cNvPr>
          <p:cNvSpPr/>
          <p:nvPr/>
        </p:nvSpPr>
        <p:spPr>
          <a:xfrm>
            <a:off x="11198" y="5016531"/>
            <a:ext cx="1898644" cy="59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EF1FB99-95DF-480B-9D53-5A072FD9AF18}"/>
              </a:ext>
            </a:extLst>
          </p:cNvPr>
          <p:cNvSpPr/>
          <p:nvPr/>
        </p:nvSpPr>
        <p:spPr>
          <a:xfrm>
            <a:off x="10278069" y="1221139"/>
            <a:ext cx="1898644" cy="59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BD0D75C-47BF-4592-9F65-A665A7582CF3}"/>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2DCED-5A3D-4D65-83FD-8E44BCCA5461}"/>
              </a:ext>
            </a:extLst>
          </p:cNvPr>
          <p:cNvSpPr>
            <a:spLocks noGrp="1"/>
          </p:cNvSpPr>
          <p:nvPr>
            <p:ph type="title"/>
          </p:nvPr>
        </p:nvSpPr>
        <p:spPr>
          <a:xfrm>
            <a:off x="302371" y="40098"/>
            <a:ext cx="9855200" cy="1143000"/>
          </a:xfrm>
        </p:spPr>
        <p:txBody>
          <a:bodyPr/>
          <a:lstStyle/>
          <a:p>
            <a:r>
              <a:rPr lang="en-US" dirty="0"/>
              <a:t>Hand Hygiene Scenario </a:t>
            </a:r>
          </a:p>
        </p:txBody>
      </p:sp>
      <p:sp>
        <p:nvSpPr>
          <p:cNvPr id="4" name="Slide Number Placeholder 3">
            <a:extLst>
              <a:ext uri="{FF2B5EF4-FFF2-40B4-BE49-F238E27FC236}">
                <a16:creationId xmlns:a16="http://schemas.microsoft.com/office/drawing/2014/main" id="{824D0FBE-ED7B-48FF-90A2-02EB2B4910C2}"/>
              </a:ext>
            </a:extLst>
          </p:cNvPr>
          <p:cNvSpPr>
            <a:spLocks noGrp="1"/>
          </p:cNvSpPr>
          <p:nvPr>
            <p:ph type="sldNum" sz="quarter" idx="14"/>
          </p:nvPr>
        </p:nvSpPr>
        <p:spPr/>
        <p:txBody>
          <a:bodyPr/>
          <a:lstStyle/>
          <a:p>
            <a:pPr>
              <a:defRPr/>
            </a:pPr>
            <a:fld id="{8F175D74-ED98-4489-9FB3-9363BDDBA762}" type="slidenum">
              <a:rPr lang="en-US" smtClean="0"/>
              <a:pPr>
                <a:defRPr/>
              </a:pPr>
              <a:t>25</a:t>
            </a:fld>
            <a:endParaRPr lang="en-US">
              <a:solidFill>
                <a:schemeClr val="bg1"/>
              </a:solidFill>
            </a:endParaRPr>
          </a:p>
        </p:txBody>
      </p:sp>
      <p:sp>
        <p:nvSpPr>
          <p:cNvPr id="7" name="Rectangle 6">
            <a:extLst>
              <a:ext uri="{FF2B5EF4-FFF2-40B4-BE49-F238E27FC236}">
                <a16:creationId xmlns:a16="http://schemas.microsoft.com/office/drawing/2014/main" id="{A66C22CC-0CF5-4E3F-BD57-DBF36AF03B39}"/>
              </a:ext>
            </a:extLst>
          </p:cNvPr>
          <p:cNvSpPr/>
          <p:nvPr/>
        </p:nvSpPr>
        <p:spPr>
          <a:xfrm>
            <a:off x="685800" y="4738820"/>
            <a:ext cx="1377633" cy="744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Hand Washing Icon 3770357">
            <a:extLst>
              <a:ext uri="{FF2B5EF4-FFF2-40B4-BE49-F238E27FC236}">
                <a16:creationId xmlns:a16="http://schemas.microsoft.com/office/drawing/2014/main" id="{24DB95AB-5EC1-43BF-93C3-3E2E4D2C67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00" y="2432451"/>
            <a:ext cx="1166044" cy="10622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C80B0ABC-659F-4FCA-9C4C-BC7FE060A2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955" y="2448457"/>
            <a:ext cx="1345282" cy="1046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DEFF0F6F-90F0-4FEF-88DA-C740C7C13E41}"/>
              </a:ext>
            </a:extLst>
          </p:cNvPr>
          <p:cNvSpPr/>
          <p:nvPr/>
        </p:nvSpPr>
        <p:spPr>
          <a:xfrm>
            <a:off x="8951638" y="1249082"/>
            <a:ext cx="2603540" cy="934682"/>
          </a:xfrm>
          <a:prstGeom prst="roundRect">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n w="0"/>
                <a:solidFill>
                  <a:schemeClr val="tx1"/>
                </a:solidFill>
                <a:cs typeface="Arial" panose="020B0604020202020204" pitchFamily="34" charset="0"/>
              </a:rPr>
              <a:t>3. Doffs (take off) and dons second pair of gloves</a:t>
            </a:r>
          </a:p>
        </p:txBody>
      </p:sp>
      <p:sp>
        <p:nvSpPr>
          <p:cNvPr id="12" name="Rectangle: Rounded Corners 11">
            <a:extLst>
              <a:ext uri="{FF2B5EF4-FFF2-40B4-BE49-F238E27FC236}">
                <a16:creationId xmlns:a16="http://schemas.microsoft.com/office/drawing/2014/main" id="{6A1877FA-B268-4028-9D45-E42771EEB848}"/>
              </a:ext>
            </a:extLst>
          </p:cNvPr>
          <p:cNvSpPr/>
          <p:nvPr/>
        </p:nvSpPr>
        <p:spPr>
          <a:xfrm>
            <a:off x="9087610" y="4132181"/>
            <a:ext cx="2383079" cy="916604"/>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4. Cleans second  bedspace </a:t>
            </a:r>
          </a:p>
        </p:txBody>
      </p:sp>
      <p:pic>
        <p:nvPicPr>
          <p:cNvPr id="13" name="Picture 8">
            <a:extLst>
              <a:ext uri="{FF2B5EF4-FFF2-40B4-BE49-F238E27FC236}">
                <a16:creationId xmlns:a16="http://schemas.microsoft.com/office/drawing/2014/main" id="{827E7570-7868-4113-BC29-72D228E48B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0998" y="2490518"/>
            <a:ext cx="1186202" cy="93663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5DC70C37-4FFF-4DFE-B874-75A90D01B94A}"/>
              </a:ext>
            </a:extLst>
          </p:cNvPr>
          <p:cNvSpPr/>
          <p:nvPr/>
        </p:nvSpPr>
        <p:spPr>
          <a:xfrm>
            <a:off x="4600448" y="4132180"/>
            <a:ext cx="2335114" cy="941213"/>
          </a:xfrm>
          <a:prstGeom prst="roundRect">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5. Doffs gloves</a:t>
            </a:r>
          </a:p>
        </p:txBody>
      </p:sp>
      <p:sp>
        <p:nvSpPr>
          <p:cNvPr id="16" name="Rectangle: Rounded Corners 15">
            <a:extLst>
              <a:ext uri="{FF2B5EF4-FFF2-40B4-BE49-F238E27FC236}">
                <a16:creationId xmlns:a16="http://schemas.microsoft.com/office/drawing/2014/main" id="{43764892-594B-4CA2-AD26-1B6F15CF0F71}"/>
              </a:ext>
            </a:extLst>
          </p:cNvPr>
          <p:cNvSpPr/>
          <p:nvPr/>
        </p:nvSpPr>
        <p:spPr>
          <a:xfrm>
            <a:off x="225778" y="4132180"/>
            <a:ext cx="2485229" cy="913954"/>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cs typeface="Arial"/>
              </a:rPr>
              <a:t>6. Cleans hands and exits room </a:t>
            </a:r>
            <a:endParaRPr lang="en-US">
              <a:solidFill>
                <a:schemeClr val="tx1"/>
              </a:solidFill>
            </a:endParaRPr>
          </a:p>
        </p:txBody>
      </p:sp>
      <p:pic>
        <p:nvPicPr>
          <p:cNvPr id="17" name="Picture 8">
            <a:extLst>
              <a:ext uri="{FF2B5EF4-FFF2-40B4-BE49-F238E27FC236}">
                <a16:creationId xmlns:a16="http://schemas.microsoft.com/office/drawing/2014/main" id="{2FD21C30-1B2F-43B8-AED2-B9817C84A0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8112" y="5288745"/>
            <a:ext cx="1382267" cy="113802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D9267A6D-EEB9-4EAE-B3E1-2D703C8F49DA}"/>
              </a:ext>
            </a:extLst>
          </p:cNvPr>
          <p:cNvCxnSpPr>
            <a:cxnSpLocks/>
          </p:cNvCxnSpPr>
          <p:nvPr/>
        </p:nvCxnSpPr>
        <p:spPr>
          <a:xfrm>
            <a:off x="2956010" y="1828800"/>
            <a:ext cx="1325337" cy="0"/>
          </a:xfrm>
          <a:prstGeom prst="line">
            <a:avLst/>
          </a:prstGeom>
          <a:ln w="57150">
            <a:solidFill>
              <a:schemeClr val="tx2">
                <a:lumMod val="60000"/>
                <a:lumOff val="40000"/>
              </a:schemeClr>
            </a:solidFill>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05E90275-A308-42BB-8A0B-FA29A388371B}"/>
              </a:ext>
            </a:extLst>
          </p:cNvPr>
          <p:cNvCxnSpPr>
            <a:cxnSpLocks/>
            <a:stCxn id="15" idx="3"/>
            <a:endCxn id="15" idx="3"/>
          </p:cNvCxnSpPr>
          <p:nvPr/>
        </p:nvCxnSpPr>
        <p:spPr>
          <a:xfrm>
            <a:off x="6935562" y="4602787"/>
            <a:ext cx="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CCCC8DC-D77F-4B63-A3EA-A43B1397B4E8}"/>
              </a:ext>
            </a:extLst>
          </p:cNvPr>
          <p:cNvCxnSpPr>
            <a:cxnSpLocks/>
          </p:cNvCxnSpPr>
          <p:nvPr/>
        </p:nvCxnSpPr>
        <p:spPr>
          <a:xfrm>
            <a:off x="7318660" y="1828800"/>
            <a:ext cx="1396624" cy="1"/>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9F3A29F-12CD-4A33-9EC5-A095B43D4E62}"/>
              </a:ext>
            </a:extLst>
          </p:cNvPr>
          <p:cNvCxnSpPr>
            <a:cxnSpLocks/>
          </p:cNvCxnSpPr>
          <p:nvPr/>
        </p:nvCxnSpPr>
        <p:spPr>
          <a:xfrm flipH="1">
            <a:off x="2956010" y="4693696"/>
            <a:ext cx="1325337" cy="0"/>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6" descr="Hand Washing Icon 3770357">
            <a:extLst>
              <a:ext uri="{FF2B5EF4-FFF2-40B4-BE49-F238E27FC236}">
                <a16:creationId xmlns:a16="http://schemas.microsoft.com/office/drawing/2014/main" id="{9619208E-B4BB-415A-8782-F9A1724924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55" y="5288744"/>
            <a:ext cx="1249689" cy="113844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24" name="Straight Arrow Connector 23">
            <a:extLst>
              <a:ext uri="{FF2B5EF4-FFF2-40B4-BE49-F238E27FC236}">
                <a16:creationId xmlns:a16="http://schemas.microsoft.com/office/drawing/2014/main" id="{5312BA56-C49E-467E-A889-C1464E3C529B}"/>
              </a:ext>
            </a:extLst>
          </p:cNvPr>
          <p:cNvCxnSpPr>
            <a:cxnSpLocks/>
          </p:cNvCxnSpPr>
          <p:nvPr/>
        </p:nvCxnSpPr>
        <p:spPr>
          <a:xfrm>
            <a:off x="10295306" y="3653422"/>
            <a:ext cx="0" cy="385178"/>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0D8EF00-CAA6-42DB-BED5-06F785D9A961}"/>
              </a:ext>
            </a:extLst>
          </p:cNvPr>
          <p:cNvSpPr/>
          <p:nvPr/>
        </p:nvSpPr>
        <p:spPr>
          <a:xfrm>
            <a:off x="302371" y="1249082"/>
            <a:ext cx="2485903" cy="913954"/>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cs typeface="Arial"/>
              </a:rPr>
              <a:t>1. Cleans hands and dons</a:t>
            </a:r>
            <a:r>
              <a:rPr lang="en-US" sz="2000" b="1">
                <a:ln w="0"/>
                <a:solidFill>
                  <a:schemeClr val="tx1"/>
                </a:solidFill>
                <a:cs typeface="Arial"/>
              </a:rPr>
              <a:t> (put on) gloves</a:t>
            </a:r>
            <a:endParaRPr lang="en-US" sz="2000" b="1">
              <a:solidFill>
                <a:schemeClr val="tx1"/>
              </a:solidFill>
              <a:cs typeface="Arial"/>
            </a:endParaRPr>
          </a:p>
        </p:txBody>
      </p:sp>
      <p:cxnSp>
        <p:nvCxnSpPr>
          <p:cNvPr id="30" name="Straight Arrow Connector 29">
            <a:extLst>
              <a:ext uri="{FF2B5EF4-FFF2-40B4-BE49-F238E27FC236}">
                <a16:creationId xmlns:a16="http://schemas.microsoft.com/office/drawing/2014/main" id="{368671CC-ACC3-4DC0-A527-8172D191A931}"/>
              </a:ext>
            </a:extLst>
          </p:cNvPr>
          <p:cNvCxnSpPr>
            <a:cxnSpLocks/>
          </p:cNvCxnSpPr>
          <p:nvPr/>
        </p:nvCxnSpPr>
        <p:spPr>
          <a:xfrm flipH="1">
            <a:off x="7265434" y="4738820"/>
            <a:ext cx="1503075" cy="0"/>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9" name="Picture 2">
            <a:extLst>
              <a:ext uri="{FF2B5EF4-FFF2-40B4-BE49-F238E27FC236}">
                <a16:creationId xmlns:a16="http://schemas.microsoft.com/office/drawing/2014/main" id="{ED51C355-4149-4315-8A23-F6684778AD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5428" y="5288744"/>
            <a:ext cx="1345282" cy="1046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F59E4968-DAEC-5B64-EBD8-BB5066463BC8}"/>
              </a:ext>
            </a:extLst>
          </p:cNvPr>
          <p:cNvSpPr/>
          <p:nvPr/>
        </p:nvSpPr>
        <p:spPr>
          <a:xfrm>
            <a:off x="4616816" y="1277079"/>
            <a:ext cx="2465490" cy="913954"/>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cs typeface="Arial" panose="020B0604020202020204" pitchFamily="34" charset="0"/>
              </a:rPr>
              <a:t>2. Cleans bedspace 1  </a:t>
            </a:r>
          </a:p>
        </p:txBody>
      </p:sp>
      <p:pic>
        <p:nvPicPr>
          <p:cNvPr id="5" name="Picture 8">
            <a:extLst>
              <a:ext uri="{FF2B5EF4-FFF2-40B4-BE49-F238E27FC236}">
                <a16:creationId xmlns:a16="http://schemas.microsoft.com/office/drawing/2014/main" id="{BB7AD3C4-D463-3E29-0F22-558EE2EFAA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2492365"/>
            <a:ext cx="1186202" cy="93663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clean hands and don gloves opportunity">
            <a:extLst>
              <a:ext uri="{FF2B5EF4-FFF2-40B4-BE49-F238E27FC236}">
                <a16:creationId xmlns:a16="http://schemas.microsoft.com/office/drawing/2014/main" id="{48116BE8-36BB-B7FB-18B0-37BB76B29B2D}"/>
              </a:ext>
            </a:extLst>
          </p:cNvPr>
          <p:cNvPicPr>
            <a:picLocks noChangeAspect="1"/>
          </p:cNvPicPr>
          <p:nvPr/>
        </p:nvPicPr>
        <p:blipFill rotWithShape="1">
          <a:blip r:embed="rId7" cstate="print">
            <a:biLevel thresh="75000"/>
            <a:extLst>
              <a:ext uri="{28A0092B-C50C-407E-A947-70E740481C1C}">
                <a14:useLocalDpi xmlns:a14="http://schemas.microsoft.com/office/drawing/2010/main" val="0"/>
              </a:ext>
            </a:extLst>
          </a:blip>
          <a:srcRect t="-203"/>
          <a:stretch/>
        </p:blipFill>
        <p:spPr>
          <a:xfrm>
            <a:off x="9601201" y="2506517"/>
            <a:ext cx="990600" cy="951127"/>
          </a:xfrm>
          <a:prstGeom prst="rect">
            <a:avLst/>
          </a:prstGeom>
          <a:solidFill>
            <a:schemeClr val="accent1"/>
          </a:solidFill>
        </p:spPr>
      </p:pic>
      <p:sp>
        <p:nvSpPr>
          <p:cNvPr id="14" name="Rectangle: Rounded Corners 13">
            <a:extLst>
              <a:ext uri="{FF2B5EF4-FFF2-40B4-BE49-F238E27FC236}">
                <a16:creationId xmlns:a16="http://schemas.microsoft.com/office/drawing/2014/main" id="{61EA368E-05E6-24A3-9843-8049D20D7C3D}"/>
              </a:ext>
            </a:extLst>
          </p:cNvPr>
          <p:cNvSpPr/>
          <p:nvPr/>
        </p:nvSpPr>
        <p:spPr>
          <a:xfrm>
            <a:off x="9615488" y="2541116"/>
            <a:ext cx="914488" cy="872347"/>
          </a:xfrm>
          <a:prstGeom prst="round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a:extLst>
              <a:ext uri="{FF2B5EF4-FFF2-40B4-BE49-F238E27FC236}">
                <a16:creationId xmlns:a16="http://schemas.microsoft.com/office/drawing/2014/main" id="{76604690-28ED-614C-BD8F-318C83061067}"/>
              </a:ext>
            </a:extLst>
          </p:cNvPr>
          <p:cNvPicPr>
            <a:picLocks noChangeAspect="1"/>
          </p:cNvPicPr>
          <p:nvPr/>
        </p:nvPicPr>
        <p:blipFill>
          <a:blip r:embed="rId8"/>
          <a:stretch>
            <a:fillRect/>
          </a:stretch>
        </p:blipFill>
        <p:spPr>
          <a:xfrm>
            <a:off x="755171" y="2372264"/>
            <a:ext cx="1480149" cy="1423359"/>
          </a:xfrm>
          <a:prstGeom prst="rect">
            <a:avLst/>
          </a:prstGeom>
        </p:spPr>
      </p:pic>
      <p:pic>
        <p:nvPicPr>
          <p:cNvPr id="31" name="Picture 6">
            <a:extLst>
              <a:ext uri="{FF2B5EF4-FFF2-40B4-BE49-F238E27FC236}">
                <a16:creationId xmlns:a16="http://schemas.microsoft.com/office/drawing/2014/main" id="{0CE5E790-D424-40EF-08B6-67998F2E82F4}"/>
              </a:ext>
            </a:extLst>
          </p:cNvPr>
          <p:cNvPicPr>
            <a:picLocks noChangeAspect="1"/>
          </p:cNvPicPr>
          <p:nvPr/>
        </p:nvPicPr>
        <p:blipFill>
          <a:blip r:embed="rId8"/>
          <a:stretch>
            <a:fillRect/>
          </a:stretch>
        </p:blipFill>
        <p:spPr>
          <a:xfrm>
            <a:off x="735043" y="5213230"/>
            <a:ext cx="1480149" cy="1423359"/>
          </a:xfrm>
          <a:prstGeom prst="rect">
            <a:avLst/>
          </a:prstGeom>
        </p:spPr>
      </p:pic>
    </p:spTree>
    <p:extLst>
      <p:ext uri="{BB962C8B-B14F-4D97-AF65-F5344CB8AC3E}">
        <p14:creationId xmlns:p14="http://schemas.microsoft.com/office/powerpoint/2010/main" val="1589769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B6D0EA-8188-6A4E-59A3-708A550C2DF7}"/>
              </a:ext>
            </a:extLst>
          </p:cNvPr>
          <p:cNvSpPr/>
          <p:nvPr/>
        </p:nvSpPr>
        <p:spPr>
          <a:xfrm>
            <a:off x="8542421" y="5681578"/>
            <a:ext cx="3649578" cy="11363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87114-7380-E2B5-2DEE-CDB123A85C9C}"/>
              </a:ext>
            </a:extLst>
          </p:cNvPr>
          <p:cNvSpPr>
            <a:spLocks noGrp="1"/>
          </p:cNvSpPr>
          <p:nvPr>
            <p:ph type="title"/>
          </p:nvPr>
        </p:nvSpPr>
        <p:spPr/>
        <p:txBody>
          <a:bodyPr/>
          <a:lstStyle/>
          <a:p>
            <a:r>
              <a:rPr lang="en-US">
                <a:cs typeface="Calibri"/>
              </a:rPr>
              <a:t>Additional Considerations</a:t>
            </a:r>
            <a:endParaRPr lang="en-US"/>
          </a:p>
        </p:txBody>
      </p:sp>
      <p:sp>
        <p:nvSpPr>
          <p:cNvPr id="3" name="Content Placeholder 2">
            <a:extLst>
              <a:ext uri="{FF2B5EF4-FFF2-40B4-BE49-F238E27FC236}">
                <a16:creationId xmlns:a16="http://schemas.microsoft.com/office/drawing/2014/main" id="{56EB6DE9-D67C-0400-B39A-C326434F8EF5}"/>
              </a:ext>
            </a:extLst>
          </p:cNvPr>
          <p:cNvSpPr>
            <a:spLocks noGrp="1"/>
          </p:cNvSpPr>
          <p:nvPr>
            <p:ph idx="1"/>
          </p:nvPr>
        </p:nvSpPr>
        <p:spPr>
          <a:xfrm>
            <a:off x="614948" y="1389636"/>
            <a:ext cx="10558378" cy="4662045"/>
          </a:xfrm>
          <a:solidFill>
            <a:schemeClr val="bg1"/>
          </a:solidFill>
        </p:spPr>
        <p:txBody>
          <a:bodyPr/>
          <a:lstStyle/>
          <a:p>
            <a:r>
              <a:rPr lang="en-US" sz="2800" dirty="0">
                <a:solidFill>
                  <a:srgbClr val="333333"/>
                </a:solidFill>
                <a:ea typeface="+mj-lt"/>
                <a:cs typeface="+mj-lt"/>
              </a:rPr>
              <a:t>Skin health</a:t>
            </a:r>
          </a:p>
          <a:p>
            <a:pPr lvl="1"/>
            <a:r>
              <a:rPr lang="en-US" sz="2800" dirty="0">
                <a:solidFill>
                  <a:srgbClr val="333333"/>
                </a:solidFill>
                <a:ea typeface="+mj-lt"/>
                <a:cs typeface="+mj-lt"/>
              </a:rPr>
              <a:t>Caring for the healthcare environment can damage your hand skin</a:t>
            </a:r>
          </a:p>
          <a:p>
            <a:pPr lvl="1">
              <a:spcAft>
                <a:spcPts val="0"/>
              </a:spcAft>
            </a:pPr>
            <a:r>
              <a:rPr lang="en-US" sz="2800" dirty="0">
                <a:solidFill>
                  <a:srgbClr val="000000"/>
                </a:solidFill>
                <a:ea typeface="+mj-lt"/>
                <a:cs typeface="+mj-lt"/>
              </a:rPr>
              <a:t>Use facility-approved soap, ABHR, and hand creams. </a:t>
            </a:r>
          </a:p>
          <a:p>
            <a:pPr lvl="1">
              <a:spcAft>
                <a:spcPts val="0"/>
              </a:spcAft>
            </a:pPr>
            <a:r>
              <a:rPr lang="en-US" sz="2800" dirty="0">
                <a:solidFill>
                  <a:srgbClr val="000000"/>
                </a:solidFill>
                <a:ea typeface="+mj-lt"/>
                <a:cs typeface="+mj-lt"/>
              </a:rPr>
              <a:t>Tell your supervisor if your hands develop cracks or redness</a:t>
            </a:r>
          </a:p>
          <a:p>
            <a:pPr>
              <a:spcAft>
                <a:spcPts val="0"/>
              </a:spcAft>
            </a:pPr>
            <a:r>
              <a:rPr lang="en-US" sz="2800" dirty="0">
                <a:solidFill>
                  <a:srgbClr val="000000"/>
                </a:solidFill>
                <a:cs typeface="Calibri"/>
              </a:rPr>
              <a:t>Nail health</a:t>
            </a:r>
          </a:p>
          <a:p>
            <a:pPr lvl="1"/>
            <a:r>
              <a:rPr lang="en-US" sz="2800" dirty="0">
                <a:latin typeface="Calibri"/>
                <a:ea typeface="Verdana"/>
                <a:cs typeface="Calibri"/>
              </a:rPr>
              <a:t>Keep your nails short and natural</a:t>
            </a:r>
          </a:p>
          <a:p>
            <a:pPr lvl="2"/>
            <a:r>
              <a:rPr lang="en-US" sz="2800" dirty="0">
                <a:latin typeface="Calibri"/>
                <a:ea typeface="Verdana"/>
                <a:cs typeface="Calibri"/>
              </a:rPr>
              <a:t>Bacteria live in the space between the fingernail and the nail </a:t>
            </a:r>
          </a:p>
          <a:p>
            <a:pPr lvl="2"/>
            <a:r>
              <a:rPr lang="en-US" sz="2800" dirty="0">
                <a:solidFill>
                  <a:srgbClr val="000000"/>
                </a:solidFill>
                <a:ea typeface="+mj-lt"/>
                <a:cs typeface="+mj-lt"/>
              </a:rPr>
              <a:t>Chipped nail polish provides a reservoir for germs</a:t>
            </a:r>
            <a:endParaRPr lang="en-US" sz="2800" dirty="0">
              <a:solidFill>
                <a:srgbClr val="000000"/>
              </a:solidFill>
              <a:ea typeface="Verdana"/>
              <a:cs typeface="Calibri"/>
            </a:endParaRPr>
          </a:p>
          <a:p>
            <a:pPr lvl="1">
              <a:spcAft>
                <a:spcPts val="0"/>
              </a:spcAft>
            </a:pPr>
            <a:r>
              <a:rPr lang="en-US" sz="2800" dirty="0">
                <a:solidFill>
                  <a:srgbClr val="000000"/>
                </a:solidFill>
                <a:cs typeface="Calibri"/>
              </a:rPr>
              <a:t>Familiarize yourself with facility hand hygiene policy </a:t>
            </a:r>
            <a:endParaRPr lang="en-US" dirty="0">
              <a:cs typeface="Calibri"/>
            </a:endParaRPr>
          </a:p>
          <a:p>
            <a:endParaRPr lang="en-US" sz="2800" dirty="0">
              <a:solidFill>
                <a:srgbClr val="333333"/>
              </a:solidFill>
              <a:cs typeface="Calibri"/>
            </a:endParaRPr>
          </a:p>
        </p:txBody>
      </p:sp>
      <p:sp>
        <p:nvSpPr>
          <p:cNvPr id="4" name="Slide Number Placeholder 3">
            <a:extLst>
              <a:ext uri="{FF2B5EF4-FFF2-40B4-BE49-F238E27FC236}">
                <a16:creationId xmlns:a16="http://schemas.microsoft.com/office/drawing/2014/main" id="{D12243F3-AD6B-A59F-7BF6-9B729F78990C}"/>
              </a:ext>
            </a:extLst>
          </p:cNvPr>
          <p:cNvSpPr>
            <a:spLocks noGrp="1"/>
          </p:cNvSpPr>
          <p:nvPr>
            <p:ph type="sldNum" sz="quarter" idx="14"/>
          </p:nvPr>
        </p:nvSpPr>
        <p:spPr/>
        <p:txBody>
          <a:bodyPr/>
          <a:lstStyle/>
          <a:p>
            <a:pPr>
              <a:defRPr/>
            </a:pPr>
            <a:fld id="{8F175D74-ED98-4489-9FB3-9363BDDBA762}" type="slidenum">
              <a:rPr lang="en-US"/>
              <a:pPr>
                <a:defRPr/>
              </a:pPr>
              <a:t>26</a:t>
            </a:fld>
            <a:endParaRPr lang="en-US">
              <a:solidFill>
                <a:schemeClr val="bg1"/>
              </a:solidFill>
            </a:endParaRPr>
          </a:p>
        </p:txBody>
      </p:sp>
    </p:spTree>
    <p:extLst>
      <p:ext uri="{BB962C8B-B14F-4D97-AF65-F5344CB8AC3E}">
        <p14:creationId xmlns:p14="http://schemas.microsoft.com/office/powerpoint/2010/main" val="1587786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p:txBody>
          <a:bodyPr/>
          <a:lstStyle/>
          <a:p>
            <a:r>
              <a:rPr lang="en-US"/>
              <a:t>Best Practices to Keep Your Hands Clean</a:t>
            </a:r>
          </a:p>
        </p:txBody>
      </p:sp>
      <p:pic>
        <p:nvPicPr>
          <p:cNvPr id="7" name="Content Placeholder 6" descr="Icon&#10;&#10;Description automatically generated">
            <a:extLst>
              <a:ext uri="{FF2B5EF4-FFF2-40B4-BE49-F238E27FC236}">
                <a16:creationId xmlns:a16="http://schemas.microsoft.com/office/drawing/2014/main" id="{ED5D8D95-E449-4F0A-ACCF-276ABD1CAB0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5963895" y="2870928"/>
            <a:ext cx="2599425" cy="2222625"/>
          </a:xfrm>
        </p:spPr>
      </p:pic>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14"/>
          </p:nvPr>
        </p:nvSpPr>
        <p:spPr/>
        <p:txBody>
          <a:bodyPr/>
          <a:lstStyle/>
          <a:p>
            <a:pPr>
              <a:defRPr/>
            </a:pPr>
            <a:fld id="{8F175D74-ED98-4489-9FB3-9363BDDBA762}" type="slidenum">
              <a:rPr lang="en-US" dirty="0" smtClean="0"/>
              <a:pPr>
                <a:defRPr/>
              </a:pPr>
              <a:t>27</a:t>
            </a:fld>
            <a:endParaRPr lang="en-US">
              <a:solidFill>
                <a:schemeClr val="bg1"/>
              </a:solidFill>
            </a:endParaRPr>
          </a:p>
        </p:txBody>
      </p:sp>
      <p:pic>
        <p:nvPicPr>
          <p:cNvPr id="13" name="Picture 12">
            <a:extLst>
              <a:ext uri="{FF2B5EF4-FFF2-40B4-BE49-F238E27FC236}">
                <a16:creationId xmlns:a16="http://schemas.microsoft.com/office/drawing/2014/main" id="{04C2DD53-7EC5-434D-B10A-46262A3E78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640977" y="1281918"/>
            <a:ext cx="2052423" cy="3237784"/>
          </a:xfrm>
          <a:prstGeom prst="rect">
            <a:avLst/>
          </a:prstGeom>
        </p:spPr>
      </p:pic>
      <p:sp>
        <p:nvSpPr>
          <p:cNvPr id="16" name="TextBox 15">
            <a:extLst>
              <a:ext uri="{FF2B5EF4-FFF2-40B4-BE49-F238E27FC236}">
                <a16:creationId xmlns:a16="http://schemas.microsoft.com/office/drawing/2014/main" id="{EC9205B3-1FA3-421B-BDCF-615CFC89AA93}"/>
              </a:ext>
            </a:extLst>
          </p:cNvPr>
          <p:cNvSpPr txBox="1"/>
          <p:nvPr/>
        </p:nvSpPr>
        <p:spPr>
          <a:xfrm>
            <a:off x="807824" y="1769332"/>
            <a:ext cx="5847347" cy="954107"/>
          </a:xfrm>
          <a:prstGeom prst="rect">
            <a:avLst/>
          </a:prstGeom>
          <a:solidFill>
            <a:schemeClr val="bg1"/>
          </a:solidFill>
        </p:spPr>
        <p:txBody>
          <a:bodyPr wrap="square" lIns="91440" tIns="45720" rIns="91440" bIns="45720" rtlCol="0" anchor="t">
            <a:spAutoFit/>
          </a:bodyPr>
          <a:lstStyle/>
          <a:p>
            <a:pPr marL="342900" indent="-342900">
              <a:buFont typeface="Wingdings" panose="05000000000000000000" pitchFamily="2" charset="2"/>
              <a:buChar char="ü"/>
            </a:pPr>
            <a:r>
              <a:rPr lang="en-US" sz="2800">
                <a:latin typeface="+mn-lt"/>
                <a:cs typeface="Arial"/>
              </a:rPr>
              <a:t>Clean hands for at least 20 seconds with ABHR or soap and water</a:t>
            </a:r>
          </a:p>
        </p:txBody>
      </p:sp>
      <p:sp>
        <p:nvSpPr>
          <p:cNvPr id="19" name="Rectangle 18">
            <a:extLst>
              <a:ext uri="{FF2B5EF4-FFF2-40B4-BE49-F238E27FC236}">
                <a16:creationId xmlns:a16="http://schemas.microsoft.com/office/drawing/2014/main" id="{566F2D94-4403-4C49-A6CC-68964F09C770}"/>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FB41A5-DCAD-4F8D-A7C4-F040D74FD2A1}"/>
              </a:ext>
            </a:extLst>
          </p:cNvPr>
          <p:cNvSpPr txBox="1"/>
          <p:nvPr/>
        </p:nvSpPr>
        <p:spPr>
          <a:xfrm>
            <a:off x="1983689" y="5566601"/>
            <a:ext cx="7960411" cy="954107"/>
          </a:xfrm>
          <a:prstGeom prst="rect">
            <a:avLst/>
          </a:prstGeom>
          <a:solidFill>
            <a:schemeClr val="accent1">
              <a:lumMod val="40000"/>
              <a:lumOff val="60000"/>
            </a:schemeClr>
          </a:solidFill>
          <a:ln>
            <a:solidFill>
              <a:schemeClr val="tx2"/>
            </a:solidFill>
          </a:ln>
        </p:spPr>
        <p:txBody>
          <a:bodyPr wrap="square" lIns="91440" tIns="45720" rIns="91440" bIns="45720" rtlCol="0" anchor="t">
            <a:spAutoFit/>
          </a:bodyPr>
          <a:lstStyle/>
          <a:p>
            <a:pPr algn="ctr"/>
            <a:r>
              <a:rPr lang="en-US" sz="2800" b="1">
                <a:latin typeface="+mj-lt"/>
                <a:cs typeface="Arial"/>
              </a:rPr>
              <a:t>Clean hands are vital during EVS tasks to prevent the spread of germs to our residents and ourselves.  </a:t>
            </a:r>
            <a:endParaRPr lang="en-US" sz="2800" b="1">
              <a:latin typeface="+mj-lt"/>
            </a:endParaRPr>
          </a:p>
        </p:txBody>
      </p:sp>
    </p:spTree>
    <p:extLst>
      <p:ext uri="{BB962C8B-B14F-4D97-AF65-F5344CB8AC3E}">
        <p14:creationId xmlns:p14="http://schemas.microsoft.com/office/powerpoint/2010/main" val="1246085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p:txBody>
          <a:bodyPr/>
          <a:lstStyle/>
          <a:p>
            <a:r>
              <a:rPr lang="en-US">
                <a:ea typeface="+mj-lt"/>
                <a:cs typeface="+mj-lt"/>
              </a:rPr>
              <a:t>Best Practices to Keep Your Hands Clean</a:t>
            </a:r>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14"/>
          </p:nvPr>
        </p:nvSpPr>
        <p:spPr/>
        <p:txBody>
          <a:bodyPr/>
          <a:lstStyle/>
          <a:p>
            <a:pPr>
              <a:defRPr/>
            </a:pPr>
            <a:fld id="{8F175D74-ED98-4489-9FB3-9363BDDBA762}" type="slidenum">
              <a:rPr lang="en-US" smtClean="0"/>
              <a:pPr>
                <a:defRPr/>
              </a:pPr>
              <a:t>28</a:t>
            </a:fld>
            <a:endParaRPr lang="en-US">
              <a:solidFill>
                <a:schemeClr val="bg1"/>
              </a:solidFill>
            </a:endParaRPr>
          </a:p>
        </p:txBody>
      </p:sp>
      <p:sp>
        <p:nvSpPr>
          <p:cNvPr id="19" name="Rectangle 18">
            <a:extLst>
              <a:ext uri="{FF2B5EF4-FFF2-40B4-BE49-F238E27FC236}">
                <a16:creationId xmlns:a16="http://schemas.microsoft.com/office/drawing/2014/main" id="{566F2D94-4403-4C49-A6CC-68964F09C770}"/>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DD2BD8-0742-467A-A628-EEC4BF18D2FA}"/>
              </a:ext>
            </a:extLst>
          </p:cNvPr>
          <p:cNvSpPr txBox="1"/>
          <p:nvPr/>
        </p:nvSpPr>
        <p:spPr>
          <a:xfrm>
            <a:off x="823823" y="1844857"/>
            <a:ext cx="5999260" cy="1815882"/>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pPr>
            <a:r>
              <a:rPr lang="en-US" sz="2800">
                <a:effectLst/>
                <a:latin typeface="+mn-lt"/>
                <a:cs typeface="Arial"/>
              </a:rPr>
              <a:t>Gloves are not a substitute for hand </a:t>
            </a:r>
            <a:r>
              <a:rPr lang="en-US" sz="2800">
                <a:latin typeface="+mn-lt"/>
                <a:cs typeface="Arial"/>
              </a:rPr>
              <a:t>cleaning</a:t>
            </a:r>
            <a:r>
              <a:rPr lang="en-US" sz="2800">
                <a:effectLst/>
                <a:latin typeface="+mn-lt"/>
                <a:cs typeface="Arial"/>
              </a:rPr>
              <a:t>. </a:t>
            </a:r>
            <a:r>
              <a:rPr lang="en-US" sz="2800">
                <a:latin typeface="+mn-lt"/>
                <a:cs typeface="Arial"/>
              </a:rPr>
              <a:t>Clean your hands </a:t>
            </a:r>
            <a:r>
              <a:rPr lang="en-US" sz="2800">
                <a:effectLst/>
                <a:latin typeface="+mn-lt"/>
                <a:cs typeface="Arial"/>
              </a:rPr>
              <a:t>before </a:t>
            </a:r>
            <a:r>
              <a:rPr lang="en-US" sz="2800">
                <a:latin typeface="+mn-lt"/>
                <a:cs typeface="Arial"/>
              </a:rPr>
              <a:t>putting on and immediately after</a:t>
            </a:r>
            <a:r>
              <a:rPr lang="en-US" sz="2800">
                <a:effectLst/>
                <a:latin typeface="+mn-lt"/>
                <a:cs typeface="Arial"/>
              </a:rPr>
              <a:t> removing gloves</a:t>
            </a:r>
            <a:r>
              <a:rPr lang="en-US" sz="2800">
                <a:latin typeface="+mn-lt"/>
                <a:cs typeface="Arial"/>
              </a:rPr>
              <a:t>.</a:t>
            </a:r>
            <a:endParaRPr lang="en-US" sz="2800">
              <a:effectLst/>
              <a:latin typeface="+mn-lt"/>
              <a:cs typeface="Arial"/>
            </a:endParaRPr>
          </a:p>
        </p:txBody>
      </p:sp>
      <p:sp>
        <p:nvSpPr>
          <p:cNvPr id="3" name="TextBox 2">
            <a:extLst>
              <a:ext uri="{FF2B5EF4-FFF2-40B4-BE49-F238E27FC236}">
                <a16:creationId xmlns:a16="http://schemas.microsoft.com/office/drawing/2014/main" id="{812FE09B-C025-0D8C-BA87-A878A0433065}"/>
              </a:ext>
            </a:extLst>
          </p:cNvPr>
          <p:cNvSpPr txBox="1"/>
          <p:nvPr/>
        </p:nvSpPr>
        <p:spPr>
          <a:xfrm>
            <a:off x="1983689" y="5566601"/>
            <a:ext cx="7960411" cy="954107"/>
          </a:xfrm>
          <a:prstGeom prst="rect">
            <a:avLst/>
          </a:prstGeom>
          <a:solidFill>
            <a:schemeClr val="accent1">
              <a:lumMod val="40000"/>
              <a:lumOff val="60000"/>
            </a:schemeClr>
          </a:solidFill>
          <a:ln>
            <a:solidFill>
              <a:schemeClr val="tx2"/>
            </a:solidFill>
          </a:ln>
        </p:spPr>
        <p:txBody>
          <a:bodyPr wrap="square" lIns="91440" tIns="45720" rIns="91440" bIns="45720" rtlCol="0" anchor="t">
            <a:spAutoFit/>
          </a:bodyPr>
          <a:lstStyle/>
          <a:p>
            <a:pPr algn="ctr"/>
            <a:r>
              <a:rPr lang="en-US" sz="2800" b="1">
                <a:latin typeface="Calibri"/>
                <a:ea typeface="Tahoma"/>
                <a:cs typeface="Tahoma"/>
              </a:rPr>
              <a:t>Clean hands are vital </a:t>
            </a:r>
            <a:r>
              <a:rPr lang="en-US" sz="2800" b="1">
                <a:latin typeface="+mj-lt"/>
                <a:cs typeface="Arial"/>
              </a:rPr>
              <a:t>during EVS tasks to prevent the spread of germs to our residents and ourselves.  </a:t>
            </a:r>
            <a:endParaRPr lang="en-US"/>
          </a:p>
        </p:txBody>
      </p:sp>
      <p:pic>
        <p:nvPicPr>
          <p:cNvPr id="5" name="Picture 5">
            <a:extLst>
              <a:ext uri="{FF2B5EF4-FFF2-40B4-BE49-F238E27FC236}">
                <a16:creationId xmlns:a16="http://schemas.microsoft.com/office/drawing/2014/main" id="{086EA3C7-18AE-EA4B-784A-97BE33C555CE}"/>
              </a:ext>
            </a:extLst>
          </p:cNvPr>
          <p:cNvPicPr>
            <a:picLocks noChangeAspect="1"/>
          </p:cNvPicPr>
          <p:nvPr/>
        </p:nvPicPr>
        <p:blipFill rotWithShape="1">
          <a:blip r:embed="rId3"/>
          <a:srcRect r="24607" b="781"/>
          <a:stretch/>
        </p:blipFill>
        <p:spPr>
          <a:xfrm>
            <a:off x="6761708" y="1677522"/>
            <a:ext cx="4092984" cy="3622592"/>
          </a:xfrm>
          <a:prstGeom prst="rect">
            <a:avLst/>
          </a:prstGeom>
        </p:spPr>
      </p:pic>
    </p:spTree>
    <p:extLst>
      <p:ext uri="{BB962C8B-B14F-4D97-AF65-F5344CB8AC3E}">
        <p14:creationId xmlns:p14="http://schemas.microsoft.com/office/powerpoint/2010/main" val="132236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p:txBody>
          <a:bodyPr/>
          <a:lstStyle/>
          <a:p>
            <a:r>
              <a:rPr lang="en-US">
                <a:ea typeface="+mj-lt"/>
                <a:cs typeface="+mj-lt"/>
              </a:rPr>
              <a:t>Best Practices to Keep Your Hands Clean</a:t>
            </a:r>
            <a:endParaRPr lang="en-US"/>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14"/>
          </p:nvPr>
        </p:nvSpPr>
        <p:spPr/>
        <p:txBody>
          <a:bodyPr/>
          <a:lstStyle/>
          <a:p>
            <a:pPr>
              <a:defRPr/>
            </a:pPr>
            <a:fld id="{8F175D74-ED98-4489-9FB3-9363BDDBA762}" type="slidenum">
              <a:rPr lang="en-US" smtClean="0"/>
              <a:pPr>
                <a:defRPr/>
              </a:pPr>
              <a:t>29</a:t>
            </a:fld>
            <a:endParaRPr lang="en-US">
              <a:solidFill>
                <a:schemeClr val="bg1"/>
              </a:solidFill>
            </a:endParaRPr>
          </a:p>
        </p:txBody>
      </p:sp>
      <p:pic>
        <p:nvPicPr>
          <p:cNvPr id="11" name="Picture 10" descr="Diagram&#10;&#10;Description automatically generated">
            <a:extLst>
              <a:ext uri="{FF2B5EF4-FFF2-40B4-BE49-F238E27FC236}">
                <a16:creationId xmlns:a16="http://schemas.microsoft.com/office/drawing/2014/main" id="{F56E4F46-C0B2-42C1-8D9C-21F091AAD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2287572"/>
            <a:ext cx="2628872" cy="2628872"/>
          </a:xfrm>
          <a:prstGeom prst="rect">
            <a:avLst/>
          </a:prstGeom>
        </p:spPr>
      </p:pic>
      <p:sp>
        <p:nvSpPr>
          <p:cNvPr id="18" name="TextBox 17">
            <a:extLst>
              <a:ext uri="{FF2B5EF4-FFF2-40B4-BE49-F238E27FC236}">
                <a16:creationId xmlns:a16="http://schemas.microsoft.com/office/drawing/2014/main" id="{B75472CE-7669-4EE5-B33A-33DCB8C79B3C}"/>
              </a:ext>
            </a:extLst>
          </p:cNvPr>
          <p:cNvSpPr txBox="1"/>
          <p:nvPr/>
        </p:nvSpPr>
        <p:spPr>
          <a:xfrm>
            <a:off x="381000" y="1765280"/>
            <a:ext cx="9067800" cy="3970318"/>
          </a:xfrm>
          <a:prstGeom prst="rect">
            <a:avLst/>
          </a:prstGeom>
          <a:solidFill>
            <a:schemeClr val="bg1"/>
          </a:solidFill>
        </p:spPr>
        <p:txBody>
          <a:bodyPr wrap="square" lIns="91440" tIns="45720" rIns="91440" bIns="45720" rtlCol="0" anchor="t">
            <a:spAutoFit/>
          </a:bodyPr>
          <a:lstStyle/>
          <a:p>
            <a:pPr marL="342900" indent="-342900">
              <a:buFont typeface="Wingdings" panose="05000000000000000000" pitchFamily="2" charset="2"/>
              <a:buChar char="ü"/>
            </a:pPr>
            <a:r>
              <a:rPr lang="en-US" sz="2800">
                <a:latin typeface="+mj-lt"/>
                <a:cs typeface="Arial"/>
              </a:rPr>
              <a:t>Clean your hands</a:t>
            </a:r>
            <a:endParaRPr lang="en-US" sz="2800">
              <a:latin typeface="+mj-lt"/>
            </a:endParaRPr>
          </a:p>
          <a:p>
            <a:pPr marL="742950" lvl="1" indent="-285750">
              <a:spcBef>
                <a:spcPts val="0"/>
              </a:spcBef>
              <a:spcAft>
                <a:spcPts val="0"/>
              </a:spcAft>
              <a:buFont typeface="Arial" panose="020B0604020202020204" pitchFamily="34" charset="0"/>
              <a:buChar char="•"/>
            </a:pPr>
            <a:r>
              <a:rPr lang="en-US" sz="2800">
                <a:latin typeface="+mj-lt"/>
                <a:ea typeface="ＭＳ Ｐゴシック"/>
                <a:cs typeface="Calibri"/>
              </a:rPr>
              <a:t>Upon entering a resident room and before putting on gloves</a:t>
            </a:r>
          </a:p>
          <a:p>
            <a:pPr marL="742950" lvl="1" indent="-285750">
              <a:spcBef>
                <a:spcPts val="0"/>
              </a:spcBef>
              <a:spcAft>
                <a:spcPts val="0"/>
              </a:spcAft>
              <a:buFont typeface="Arial" panose="020B0604020202020204" pitchFamily="34" charset="0"/>
              <a:buChar char="•"/>
              <a:defRPr/>
            </a:pPr>
            <a:r>
              <a:rPr lang="en-US" sz="2800">
                <a:latin typeface="+mj-lt"/>
                <a:ea typeface="ＭＳ Ｐゴシック"/>
                <a:cs typeface="Calibri"/>
              </a:rPr>
              <a:t>Before touching clean items on an EVS cart</a:t>
            </a:r>
          </a:p>
          <a:p>
            <a:pPr marL="742950" lvl="1" indent="-285750">
              <a:spcBef>
                <a:spcPts val="0"/>
              </a:spcBef>
              <a:spcAft>
                <a:spcPts val="0"/>
              </a:spcAft>
              <a:buFont typeface="Arial" panose="020B0604020202020204" pitchFamily="34" charset="0"/>
              <a:buChar char="•"/>
            </a:pPr>
            <a:r>
              <a:rPr lang="en-US" sz="2800">
                <a:latin typeface="+mj-lt"/>
                <a:ea typeface="ＭＳ Ｐゴシック"/>
                <a:cs typeface="Calibri"/>
              </a:rPr>
              <a:t>Between cleaning resident bedspaces that share a room</a:t>
            </a:r>
          </a:p>
          <a:p>
            <a:pPr marL="742950" lvl="1" indent="-285750">
              <a:spcBef>
                <a:spcPts val="0"/>
              </a:spcBef>
              <a:spcAft>
                <a:spcPts val="0"/>
              </a:spcAft>
              <a:buFont typeface="Arial" panose="020B0604020202020204" pitchFamily="34" charset="0"/>
              <a:buChar char="•"/>
              <a:defRPr/>
            </a:pPr>
            <a:r>
              <a:rPr lang="en-US" sz="2800">
                <a:latin typeface="+mj-lt"/>
                <a:ea typeface="ＭＳ Ｐゴシック"/>
                <a:cs typeface="Calibri"/>
              </a:rPr>
              <a:t>Between dirty and clean tasks. For example, before placing items back on the cleaning cart</a:t>
            </a:r>
          </a:p>
          <a:p>
            <a:pPr marL="742950" lvl="1" indent="-285750">
              <a:spcBef>
                <a:spcPts val="0"/>
              </a:spcBef>
              <a:spcAft>
                <a:spcPts val="0"/>
              </a:spcAft>
              <a:buFont typeface="Arial" panose="020B0604020202020204" pitchFamily="34" charset="0"/>
              <a:buChar char="•"/>
            </a:pPr>
            <a:r>
              <a:rPr lang="en-US" sz="2800">
                <a:latin typeface="+mj-lt"/>
                <a:ea typeface="ＭＳ Ｐゴシック"/>
                <a:cs typeface="Calibri"/>
              </a:rPr>
              <a:t>Upon leaving a resident room and after removing gloves</a:t>
            </a:r>
          </a:p>
          <a:p>
            <a:pPr marL="800100" lvl="1" indent="-342900">
              <a:buFont typeface="Arial" panose="020B0604020202020204" pitchFamily="34" charset="0"/>
              <a:buChar char="•"/>
            </a:pPr>
            <a:endParaRPr lang="en-US" sz="2800">
              <a:latin typeface="+mj-lt"/>
            </a:endParaRPr>
          </a:p>
        </p:txBody>
      </p:sp>
      <p:sp>
        <p:nvSpPr>
          <p:cNvPr id="19" name="Rectangle 18">
            <a:extLst>
              <a:ext uri="{FF2B5EF4-FFF2-40B4-BE49-F238E27FC236}">
                <a16:creationId xmlns:a16="http://schemas.microsoft.com/office/drawing/2014/main" id="{566F2D94-4403-4C49-A6CC-68964F09C770}"/>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68869C-BDDE-C5B8-C4E6-24D6148E2041}"/>
              </a:ext>
            </a:extLst>
          </p:cNvPr>
          <p:cNvSpPr txBox="1"/>
          <p:nvPr/>
        </p:nvSpPr>
        <p:spPr>
          <a:xfrm>
            <a:off x="1983689" y="5566601"/>
            <a:ext cx="7960411" cy="954107"/>
          </a:xfrm>
          <a:prstGeom prst="rect">
            <a:avLst/>
          </a:prstGeom>
          <a:solidFill>
            <a:schemeClr val="accent1">
              <a:lumMod val="40000"/>
              <a:lumOff val="60000"/>
            </a:schemeClr>
          </a:solidFill>
          <a:ln>
            <a:solidFill>
              <a:schemeClr val="tx2"/>
            </a:solidFill>
          </a:ln>
        </p:spPr>
        <p:txBody>
          <a:bodyPr wrap="square" lIns="91440" tIns="45720" rIns="91440" bIns="45720" rtlCol="0" anchor="t">
            <a:spAutoFit/>
          </a:bodyPr>
          <a:lstStyle/>
          <a:p>
            <a:pPr algn="ctr"/>
            <a:r>
              <a:rPr lang="en-US" sz="2800" b="1">
                <a:latin typeface="Calibri"/>
                <a:ea typeface="Tahoma"/>
                <a:cs typeface="Tahoma"/>
              </a:rPr>
              <a:t>Clean hands are vital</a:t>
            </a:r>
            <a:r>
              <a:rPr lang="en-US" sz="2800" b="1">
                <a:latin typeface="+mj-lt"/>
                <a:cs typeface="Arial"/>
              </a:rPr>
              <a:t> during EVS tasks to prevent the spread of germs to our residents and ourselves.  </a:t>
            </a:r>
            <a:endParaRPr lang="en-US"/>
          </a:p>
        </p:txBody>
      </p:sp>
    </p:spTree>
    <p:extLst>
      <p:ext uri="{BB962C8B-B14F-4D97-AF65-F5344CB8AC3E}">
        <p14:creationId xmlns:p14="http://schemas.microsoft.com/office/powerpoint/2010/main" val="220628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861D-B33C-41E8-AE1F-CD6DE268F1FE}"/>
              </a:ext>
            </a:extLst>
          </p:cNvPr>
          <p:cNvSpPr>
            <a:spLocks noGrp="1"/>
          </p:cNvSpPr>
          <p:nvPr>
            <p:ph type="title"/>
          </p:nvPr>
        </p:nvSpPr>
        <p:spPr/>
        <p:txBody>
          <a:bodyPr/>
          <a:lstStyle/>
          <a:p>
            <a:r>
              <a:rPr lang="en-US" dirty="0">
                <a:cs typeface="Calibri"/>
              </a:rPr>
              <a:t>Objectives</a:t>
            </a:r>
            <a:endParaRPr lang="en-US" dirty="0"/>
          </a:p>
        </p:txBody>
      </p:sp>
      <p:sp>
        <p:nvSpPr>
          <p:cNvPr id="3" name="Content Placeholder 2">
            <a:extLst>
              <a:ext uri="{FF2B5EF4-FFF2-40B4-BE49-F238E27FC236}">
                <a16:creationId xmlns:a16="http://schemas.microsoft.com/office/drawing/2014/main" id="{7608DA95-7AFE-46A0-B7B6-7C47B209A242}"/>
              </a:ext>
            </a:extLst>
          </p:cNvPr>
          <p:cNvSpPr>
            <a:spLocks noGrp="1"/>
          </p:cNvSpPr>
          <p:nvPr>
            <p:ph idx="1"/>
          </p:nvPr>
        </p:nvSpPr>
        <p:spPr>
          <a:xfrm>
            <a:off x="1016000" y="1752600"/>
            <a:ext cx="9855200" cy="3810000"/>
          </a:xfrm>
        </p:spPr>
        <p:txBody>
          <a:bodyPr/>
          <a:lstStyle/>
          <a:p>
            <a:pPr>
              <a:spcAft>
                <a:spcPts val="1200"/>
              </a:spcAft>
            </a:pPr>
            <a:r>
              <a:rPr lang="en-US" sz="2800" dirty="0">
                <a:cs typeface="Calibri"/>
              </a:rPr>
              <a:t>Describe how hand hygiene helps stop the spread of germs </a:t>
            </a:r>
          </a:p>
          <a:p>
            <a:pPr>
              <a:spcAft>
                <a:spcPts val="1200"/>
              </a:spcAft>
            </a:pPr>
            <a:r>
              <a:rPr lang="en-US" sz="2800" dirty="0">
                <a:cs typeface="Calibri"/>
              </a:rPr>
              <a:t>Demonstrate proper hand hygiene practices</a:t>
            </a:r>
          </a:p>
          <a:p>
            <a:pPr>
              <a:spcAft>
                <a:spcPts val="1200"/>
              </a:spcAft>
            </a:pPr>
            <a:r>
              <a:rPr lang="en-US" sz="2800" dirty="0">
                <a:cs typeface="Calibri"/>
              </a:rPr>
              <a:t>Adopt proper hand hygiene practices during environmental cleaning and disinfection</a:t>
            </a:r>
          </a:p>
          <a:p>
            <a:pPr>
              <a:spcAft>
                <a:spcPts val="1200"/>
              </a:spcAft>
            </a:pPr>
            <a:endParaRPr lang="en-US" sz="2800" dirty="0">
              <a:cs typeface="Calibri"/>
            </a:endParaRPr>
          </a:p>
        </p:txBody>
      </p:sp>
      <p:sp>
        <p:nvSpPr>
          <p:cNvPr id="4" name="Slide Number Placeholder 3">
            <a:extLst>
              <a:ext uri="{FF2B5EF4-FFF2-40B4-BE49-F238E27FC236}">
                <a16:creationId xmlns:a16="http://schemas.microsoft.com/office/drawing/2014/main" id="{7915F258-B4D9-4766-ABBF-CB09F8F005B2}"/>
              </a:ext>
            </a:extLst>
          </p:cNvPr>
          <p:cNvSpPr>
            <a:spLocks noGrp="1"/>
          </p:cNvSpPr>
          <p:nvPr>
            <p:ph type="sldNum" sz="quarter" idx="14"/>
          </p:nvPr>
        </p:nvSpPr>
        <p:spPr/>
        <p:txBody>
          <a:bodyPr/>
          <a:lstStyle/>
          <a:p>
            <a:pPr>
              <a:defRPr/>
            </a:pPr>
            <a:fld id="{8F175D74-ED98-4489-9FB3-9363BDDBA762}" type="slidenum">
              <a:rPr lang="en-US" smtClean="0"/>
              <a:pPr>
                <a:defRPr/>
              </a:pPr>
              <a:t>3</a:t>
            </a:fld>
            <a:endParaRPr lang="en-US">
              <a:solidFill>
                <a:schemeClr val="bg1"/>
              </a:solidFill>
            </a:endParaRPr>
          </a:p>
        </p:txBody>
      </p:sp>
    </p:spTree>
    <p:extLst>
      <p:ext uri="{BB962C8B-B14F-4D97-AF65-F5344CB8AC3E}">
        <p14:creationId xmlns:p14="http://schemas.microsoft.com/office/powerpoint/2010/main" val="896992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CB847A-F7C1-4692-B4C8-9EEF67469231}"/>
              </a:ext>
            </a:extLst>
          </p:cNvPr>
          <p:cNvSpPr>
            <a:spLocks noGrp="1"/>
          </p:cNvSpPr>
          <p:nvPr>
            <p:ph type="title"/>
          </p:nvPr>
        </p:nvSpPr>
        <p:spPr/>
        <p:txBody>
          <a:bodyPr/>
          <a:lstStyle/>
          <a:p>
            <a:r>
              <a:rPr lang="en-US"/>
              <a:t>Summary</a:t>
            </a:r>
          </a:p>
        </p:txBody>
      </p:sp>
      <p:sp>
        <p:nvSpPr>
          <p:cNvPr id="3" name="Rectangle 2">
            <a:extLst>
              <a:ext uri="{FF2B5EF4-FFF2-40B4-BE49-F238E27FC236}">
                <a16:creationId xmlns:a16="http://schemas.microsoft.com/office/drawing/2014/main" id="{49BC8DA6-17A0-6A0E-99E7-D603EAF1B3C9}"/>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D10835D-D3F5-464A-9991-D05018199225}"/>
              </a:ext>
            </a:extLst>
          </p:cNvPr>
          <p:cNvSpPr>
            <a:spLocks noGrp="1"/>
          </p:cNvSpPr>
          <p:nvPr>
            <p:ph idx="1"/>
          </p:nvPr>
        </p:nvSpPr>
        <p:spPr>
          <a:xfrm>
            <a:off x="1016000" y="1709468"/>
            <a:ext cx="10490200" cy="4615132"/>
          </a:xfrm>
          <a:solidFill>
            <a:schemeClr val="bg1"/>
          </a:solidFill>
        </p:spPr>
        <p:txBody>
          <a:bodyPr/>
          <a:lstStyle/>
          <a:p>
            <a:r>
              <a:rPr lang="en-US" sz="2800" dirty="0">
                <a:cs typeface="Calibri"/>
              </a:rPr>
              <a:t>Clean hands reduce the spread of germs</a:t>
            </a:r>
          </a:p>
          <a:p>
            <a:r>
              <a:rPr lang="en-US" sz="2800" dirty="0">
                <a:cs typeface="Calibri"/>
              </a:rPr>
              <a:t>Clean your hands the right way</a:t>
            </a:r>
          </a:p>
          <a:p>
            <a:pPr lvl="1"/>
            <a:r>
              <a:rPr lang="en-US" sz="2800" dirty="0">
                <a:cs typeface="Calibri"/>
              </a:rPr>
              <a:t>Washing hands with soap and water for 20 seconds</a:t>
            </a:r>
          </a:p>
          <a:p>
            <a:pPr lvl="1"/>
            <a:r>
              <a:rPr lang="en-US" sz="2800" dirty="0">
                <a:cs typeface="Calibri"/>
              </a:rPr>
              <a:t>Using enough ABHR to cover all hand surfaces, rubbing until dry</a:t>
            </a:r>
            <a:endParaRPr lang="en-US" sz="2800" dirty="0">
              <a:ea typeface="+mj-lt"/>
              <a:cs typeface="+mj-lt"/>
            </a:endParaRPr>
          </a:p>
          <a:p>
            <a:r>
              <a:rPr lang="en-US" sz="2800" dirty="0">
                <a:cs typeface="Calibri"/>
              </a:rPr>
              <a:t>All EVS staff should know which: </a:t>
            </a:r>
          </a:p>
          <a:p>
            <a:pPr lvl="1"/>
            <a:r>
              <a:rPr lang="en-US" sz="2800" dirty="0">
                <a:cs typeface="Calibri"/>
              </a:rPr>
              <a:t>Method of hand hygiene to use</a:t>
            </a:r>
          </a:p>
          <a:p>
            <a:pPr lvl="1"/>
            <a:r>
              <a:rPr lang="en-US" sz="2800" dirty="0">
                <a:cs typeface="Calibri"/>
              </a:rPr>
              <a:t>Situations that require hand washing</a:t>
            </a:r>
          </a:p>
          <a:p>
            <a:pPr lvl="1"/>
            <a:r>
              <a:rPr lang="en-US" sz="2800" dirty="0">
                <a:cs typeface="Calibri"/>
              </a:rPr>
              <a:t>Times when they should clean their hands</a:t>
            </a:r>
          </a:p>
        </p:txBody>
      </p:sp>
      <p:sp>
        <p:nvSpPr>
          <p:cNvPr id="6" name="Slide Number Placeholder 5">
            <a:extLst>
              <a:ext uri="{FF2B5EF4-FFF2-40B4-BE49-F238E27FC236}">
                <a16:creationId xmlns:a16="http://schemas.microsoft.com/office/drawing/2014/main" id="{4D2EFDE3-3E4D-49AD-A0B0-9BEF57815C60}"/>
              </a:ext>
            </a:extLst>
          </p:cNvPr>
          <p:cNvSpPr>
            <a:spLocks noGrp="1"/>
          </p:cNvSpPr>
          <p:nvPr>
            <p:ph type="sldNum" sz="quarter" idx="14"/>
          </p:nvPr>
        </p:nvSpPr>
        <p:spPr/>
        <p:txBody>
          <a:bodyPr/>
          <a:lstStyle/>
          <a:p>
            <a:pPr>
              <a:defRPr/>
            </a:pPr>
            <a:fld id="{97263FB1-5F4E-49C0-818C-5AC8EE0282D4}" type="slidenum">
              <a:rPr lang="en-US" smtClean="0"/>
              <a:pPr>
                <a:defRPr/>
              </a:pPr>
              <a:t>30</a:t>
            </a:fld>
            <a:endParaRPr lang="en-US">
              <a:solidFill>
                <a:schemeClr val="bg1"/>
              </a:solidFill>
            </a:endParaRPr>
          </a:p>
        </p:txBody>
      </p:sp>
    </p:spTree>
    <p:extLst>
      <p:ext uri="{BB962C8B-B14F-4D97-AF65-F5344CB8AC3E}">
        <p14:creationId xmlns:p14="http://schemas.microsoft.com/office/powerpoint/2010/main" val="273738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p:txBody>
          <a:bodyPr/>
          <a:lstStyle/>
          <a:p>
            <a:r>
              <a:rPr lang="en-US" dirty="0">
                <a:cs typeface="Calibri"/>
              </a:rPr>
              <a:t>References</a:t>
            </a:r>
          </a:p>
        </p:txBody>
      </p:sp>
      <p:sp>
        <p:nvSpPr>
          <p:cNvPr id="3" name="Content Placeholder 2">
            <a:extLst>
              <a:ext uri="{FF2B5EF4-FFF2-40B4-BE49-F238E27FC236}">
                <a16:creationId xmlns:a16="http://schemas.microsoft.com/office/drawing/2014/main" id="{FED6E2A8-AB0C-4803-9BDE-5851A9EFA27A}"/>
              </a:ext>
            </a:extLst>
          </p:cNvPr>
          <p:cNvSpPr>
            <a:spLocks noGrp="1"/>
          </p:cNvSpPr>
          <p:nvPr>
            <p:ph idx="1"/>
          </p:nvPr>
        </p:nvSpPr>
        <p:spPr>
          <a:xfrm>
            <a:off x="508000" y="1676400"/>
            <a:ext cx="10871200" cy="4495800"/>
          </a:xfrm>
          <a:solidFill>
            <a:schemeClr val="bg1"/>
          </a:solidFill>
        </p:spPr>
        <p:txBody>
          <a:bodyPr/>
          <a:lstStyle/>
          <a:p>
            <a:pPr marL="457200" indent="-457200">
              <a:spcBef>
                <a:spcPts val="0"/>
              </a:spcBef>
              <a:buFont typeface="+mj-lt"/>
              <a:buAutoNum type="arabicPeriod"/>
            </a:pPr>
            <a:r>
              <a:rPr lang="en-US" dirty="0">
                <a:cs typeface="Arial"/>
                <a:hlinkClick r:id="rId3"/>
              </a:rPr>
              <a:t>Clean Hands Video, Centers for Disease Control </a:t>
            </a:r>
            <a:r>
              <a:rPr lang="en-US">
                <a:cs typeface="Arial"/>
                <a:hlinkClick r:id="rId3"/>
              </a:rPr>
              <a:t>and Prevention (</a:t>
            </a:r>
            <a:r>
              <a:rPr lang="en-US" dirty="0">
                <a:cs typeface="Arial"/>
                <a:hlinkClick r:id="rId3"/>
              </a:rPr>
              <a:t>CDC</a:t>
            </a:r>
            <a:r>
              <a:rPr lang="en-US">
                <a:cs typeface="Arial"/>
                <a:hlinkClick r:id="rId3"/>
              </a:rPr>
              <a:t>)</a:t>
            </a:r>
            <a:endParaRPr lang="en-US" dirty="0">
              <a:cs typeface="Arial"/>
            </a:endParaRPr>
          </a:p>
          <a:p>
            <a:pPr marL="457200" indent="-457200">
              <a:buNone/>
            </a:pPr>
            <a:r>
              <a:rPr lang="en-US" dirty="0">
                <a:cs typeface="Arial"/>
              </a:rPr>
              <a:t>      (www.youtube.com/watch?v=xmYMUly7qiE) </a:t>
            </a:r>
            <a:endParaRPr lang="en-US" dirty="0">
              <a:cs typeface="Arial" panose="020B0604020202020204" pitchFamily="34" charset="0"/>
            </a:endParaRPr>
          </a:p>
          <a:p>
            <a:pPr marL="457200" indent="-457200">
              <a:spcBef>
                <a:spcPts val="0"/>
              </a:spcBef>
              <a:buFont typeface="+mj-lt"/>
              <a:buAutoNum type="arabicPeriod" startAt="2"/>
            </a:pPr>
            <a:r>
              <a:rPr lang="en-US" dirty="0">
                <a:cs typeface="Arial"/>
                <a:hlinkClick r:id="rId4"/>
              </a:rPr>
              <a:t>Hand Hygiene, CDC</a:t>
            </a:r>
            <a:endParaRPr lang="en-US" dirty="0">
              <a:cs typeface="Arial"/>
            </a:endParaRPr>
          </a:p>
          <a:p>
            <a:pPr marL="457200" indent="-457200">
              <a:buNone/>
            </a:pPr>
            <a:r>
              <a:rPr lang="en-US">
                <a:cs typeface="Arial"/>
              </a:rPr>
              <a:t>      (www.cdc.gov/handhygiene/index.html)</a:t>
            </a:r>
          </a:p>
          <a:p>
            <a:pPr marL="457200" indent="-457200">
              <a:spcBef>
                <a:spcPts val="0"/>
              </a:spcBef>
              <a:buFont typeface="+mj-lt"/>
              <a:buAutoNum type="arabicPeriod" startAt="3"/>
            </a:pPr>
            <a:r>
              <a:rPr lang="en-US">
                <a:cs typeface="Arial"/>
                <a:hlinkClick r:id="rId5"/>
              </a:rPr>
              <a:t>Healthcare-Associated Infections Program, California Department of Public Health (CDPH)</a:t>
            </a:r>
            <a:r>
              <a:rPr lang="en-US">
                <a:cs typeface="Arial"/>
              </a:rPr>
              <a:t> (www.cdph.ca.gov/Programs/CHCQ/HAI/Pages/HAIProgramHome.aspx)</a:t>
            </a:r>
            <a:endParaRPr lang="en-US" dirty="0">
              <a:cs typeface="Arial"/>
            </a:endParaRPr>
          </a:p>
          <a:p>
            <a:pPr marL="457200" indent="-457200">
              <a:spcBef>
                <a:spcPts val="0"/>
              </a:spcBef>
              <a:buFont typeface="+mj-lt"/>
              <a:buAutoNum type="arabicPeriod" startAt="4"/>
            </a:pPr>
            <a:r>
              <a:rPr lang="en-US">
                <a:cs typeface="Arial"/>
                <a:hlinkClick r:id="rId6"/>
              </a:rPr>
              <a:t>Project Firstline, CDC</a:t>
            </a:r>
            <a:r>
              <a:rPr lang="en-US">
                <a:cs typeface="Arial"/>
              </a:rPr>
              <a:t> (www.cdc.gov/infectioncontrol/projectfirstline/index.html)</a:t>
            </a:r>
            <a:endParaRPr lang="en-US" dirty="0">
              <a:cs typeface="Arial"/>
            </a:endParaRPr>
          </a:p>
          <a:p>
            <a:pPr marL="457200" indent="-457200">
              <a:spcBef>
                <a:spcPts val="0"/>
              </a:spcBef>
              <a:buFont typeface="+mj-lt"/>
              <a:buAutoNum type="arabicPeriod" startAt="5"/>
            </a:pPr>
            <a:r>
              <a:rPr lang="en-US">
                <a:cs typeface="Arial"/>
                <a:hlinkClick r:id="rId7"/>
              </a:rPr>
              <a:t>Your 5 Moments for Hand Hygiene, World Health Organization (WHO)</a:t>
            </a:r>
            <a:endParaRPr lang="en-US">
              <a:cs typeface="Arial"/>
            </a:endParaRPr>
          </a:p>
          <a:p>
            <a:pPr marL="457200" lvl="1" indent="-457200">
              <a:buNone/>
            </a:pPr>
            <a:r>
              <a:rPr lang="en-US">
                <a:cs typeface="Arial"/>
              </a:rPr>
              <a:t>      (cdn.who.int/media/docs/default-source/integrated-health-services-(</a:t>
            </a:r>
            <a:r>
              <a:rPr lang="en-US" err="1">
                <a:cs typeface="Arial"/>
              </a:rPr>
              <a:t>ihs</a:t>
            </a:r>
            <a:r>
              <a:rPr lang="en-US">
                <a:cs typeface="Arial"/>
              </a:rPr>
              <a:t>)/infection-prevention- and-control/your-5-moments-for-hand-hygiene-poster.pdf?sfvrsn=83e2fb0e_16)</a:t>
            </a:r>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14"/>
          </p:nvPr>
        </p:nvSpPr>
        <p:spPr/>
        <p:txBody>
          <a:bodyPr/>
          <a:lstStyle/>
          <a:p>
            <a:pPr>
              <a:defRPr/>
            </a:pPr>
            <a:fld id="{8F175D74-ED98-4489-9FB3-9363BDDBA762}" type="slidenum">
              <a:rPr lang="en-US" smtClean="0"/>
              <a:pPr>
                <a:defRPr/>
              </a:pPr>
              <a:t>31</a:t>
            </a:fld>
            <a:endParaRPr lang="en-US">
              <a:solidFill>
                <a:schemeClr val="bg1"/>
              </a:solidFill>
            </a:endParaRPr>
          </a:p>
        </p:txBody>
      </p:sp>
      <p:sp>
        <p:nvSpPr>
          <p:cNvPr id="5" name="Rectangle 4">
            <a:extLst>
              <a:ext uri="{FF2B5EF4-FFF2-40B4-BE49-F238E27FC236}">
                <a16:creationId xmlns:a16="http://schemas.microsoft.com/office/drawing/2014/main" id="{FAF94436-4D01-E72D-1DE0-086D35508742}"/>
              </a:ext>
            </a:extLst>
          </p:cNvPr>
          <p:cNvSpPr/>
          <p:nvPr/>
        </p:nvSpPr>
        <p:spPr>
          <a:xfrm>
            <a:off x="8232587" y="5976470"/>
            <a:ext cx="3910641" cy="833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351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3D729C-F843-2707-9ED2-9F08F8DEACF3}"/>
              </a:ext>
            </a:extLst>
          </p:cNvPr>
          <p:cNvSpPr>
            <a:spLocks noGrp="1"/>
          </p:cNvSpPr>
          <p:nvPr>
            <p:ph type="title"/>
          </p:nvPr>
        </p:nvSpPr>
        <p:spPr/>
        <p:txBody>
          <a:bodyPr/>
          <a:lstStyle/>
          <a:p>
            <a:r>
              <a:rPr lang="en-US" sz="3200" dirty="0"/>
              <a:t>Project Firstline Resources</a:t>
            </a:r>
          </a:p>
        </p:txBody>
      </p:sp>
      <p:sp>
        <p:nvSpPr>
          <p:cNvPr id="5" name="Content Placeholder 4">
            <a:extLst>
              <a:ext uri="{FF2B5EF4-FFF2-40B4-BE49-F238E27FC236}">
                <a16:creationId xmlns:a16="http://schemas.microsoft.com/office/drawing/2014/main" id="{79276DCC-B301-1787-3215-4532023FB2F5}"/>
              </a:ext>
            </a:extLst>
          </p:cNvPr>
          <p:cNvSpPr>
            <a:spLocks noGrp="1"/>
          </p:cNvSpPr>
          <p:nvPr>
            <p:ph idx="1"/>
          </p:nvPr>
        </p:nvSpPr>
        <p:spPr>
          <a:xfrm>
            <a:off x="508002" y="1921997"/>
            <a:ext cx="11225080" cy="3039065"/>
          </a:xfrm>
        </p:spPr>
        <p:txBody>
          <a:bodyPr/>
          <a:lstStyle/>
          <a:p>
            <a:pPr marL="0" indent="0" algn="ctr">
              <a:spcBef>
                <a:spcPts val="0"/>
              </a:spcBef>
              <a:spcAft>
                <a:spcPts val="0"/>
              </a:spcAft>
              <a:buNone/>
            </a:pPr>
            <a:r>
              <a:rPr lang="en-US" b="1" dirty="0"/>
              <a:t>Visit the </a:t>
            </a:r>
            <a:r>
              <a:rPr lang="en-US" b="1" dirty="0">
                <a:hlinkClick r:id="rId3"/>
              </a:rPr>
              <a:t>Project Firstline Website </a:t>
            </a:r>
            <a:r>
              <a:rPr lang="en-US" dirty="0"/>
              <a:t>(www.cdph.ca.gov/Programs/CHCQ/HAI/Pages/ProjectFirstline.aspx)</a:t>
            </a:r>
          </a:p>
          <a:p>
            <a:pPr marL="0" indent="0" algn="ctr">
              <a:spcBef>
                <a:spcPts val="0"/>
              </a:spcBef>
              <a:spcAft>
                <a:spcPts val="0"/>
              </a:spcAft>
              <a:buNone/>
            </a:pPr>
            <a:endParaRPr lang="en-US" dirty="0">
              <a:cs typeface="Calibri"/>
            </a:endParaRPr>
          </a:p>
          <a:p>
            <a:pPr marL="0" indent="0" algn="ctr">
              <a:spcBef>
                <a:spcPts val="0"/>
              </a:spcBef>
              <a:spcAft>
                <a:spcPts val="0"/>
              </a:spcAft>
              <a:buNone/>
            </a:pPr>
            <a:r>
              <a:rPr lang="en-US" b="1" dirty="0"/>
              <a:t>Email the Project Firstline </a:t>
            </a:r>
            <a:r>
              <a:rPr lang="en-US" b="1" dirty="0" err="1"/>
              <a:t>AskBox</a:t>
            </a:r>
            <a:endParaRPr lang="en-US" b="1" dirty="0"/>
          </a:p>
          <a:p>
            <a:pPr marL="0" indent="0" algn="ctr">
              <a:spcBef>
                <a:spcPts val="0"/>
              </a:spcBef>
              <a:spcAft>
                <a:spcPts val="0"/>
              </a:spcAft>
              <a:buNone/>
            </a:pPr>
            <a:r>
              <a:rPr lang="en-US" dirty="0">
                <a:hlinkClick r:id="rId4"/>
              </a:rPr>
              <a:t>ProjectFirstline@cdph.ca.gov</a:t>
            </a:r>
            <a:r>
              <a:rPr lang="en-US" dirty="0"/>
              <a:t> </a:t>
            </a:r>
            <a:endParaRPr lang="en-US" dirty="0">
              <a:cs typeface="Calibri"/>
            </a:endParaRPr>
          </a:p>
        </p:txBody>
      </p:sp>
      <p:sp>
        <p:nvSpPr>
          <p:cNvPr id="3" name="Slide Number Placeholder 2">
            <a:extLst>
              <a:ext uri="{FF2B5EF4-FFF2-40B4-BE49-F238E27FC236}">
                <a16:creationId xmlns:a16="http://schemas.microsoft.com/office/drawing/2014/main" id="{184721A0-C4EA-BEEC-77B2-BB7156748885}"/>
              </a:ext>
            </a:extLst>
          </p:cNvPr>
          <p:cNvSpPr>
            <a:spLocks noGrp="1"/>
          </p:cNvSpPr>
          <p:nvPr>
            <p:ph type="sldNum" sz="quarter" idx="14"/>
          </p:nvPr>
        </p:nvSpPr>
        <p:spPr/>
        <p:txBody>
          <a:bodyPr/>
          <a:lstStyle/>
          <a:p>
            <a:pPr>
              <a:defRPr/>
            </a:pPr>
            <a:fld id="{7CED9217-CDA3-4A8F-9D34-294F4173BE10}" type="slidenum">
              <a:rPr lang="en-US" smtClean="0"/>
              <a:pPr>
                <a:defRPr/>
              </a:pPr>
              <a:t>32</a:t>
            </a:fld>
            <a:endParaRPr lang="en-US">
              <a:solidFill>
                <a:schemeClr val="bg1"/>
              </a:solidFill>
            </a:endParaRPr>
          </a:p>
        </p:txBody>
      </p:sp>
      <p:sp>
        <p:nvSpPr>
          <p:cNvPr id="6" name="TextBox 5">
            <a:extLst>
              <a:ext uri="{FF2B5EF4-FFF2-40B4-BE49-F238E27FC236}">
                <a16:creationId xmlns:a16="http://schemas.microsoft.com/office/drawing/2014/main" id="{DC85FEDE-9BBC-BECB-5A5D-AB915ED7ADD2}"/>
              </a:ext>
            </a:extLst>
          </p:cNvPr>
          <p:cNvSpPr txBox="1"/>
          <p:nvPr/>
        </p:nvSpPr>
        <p:spPr>
          <a:xfrm>
            <a:off x="310548" y="4952658"/>
            <a:ext cx="11735876" cy="1754326"/>
          </a:xfrm>
          <a:prstGeom prst="rect">
            <a:avLst/>
          </a:prstGeom>
          <a:solidFill>
            <a:schemeClr val="bg1"/>
          </a:solidFill>
        </p:spPr>
        <p:txBody>
          <a:bodyPr wrap="square">
            <a:spAutoFit/>
          </a:bodyPr>
          <a:lstStyle/>
          <a:p>
            <a:r>
              <a:rPr lang="en-US" dirty="0">
                <a:latin typeface="+mj-lt"/>
              </a:rPr>
              <a:t>Project Firstline is a national collaborative led by the U.S. Centers for Disease Control and Prevention (CDC) to provide infection control training and education to frontline healthcare workers and public health personnel. The California Department of Public Health Healthcare-Associated Infections (HAI) Program is proud to partner with Project Firstline, as supported through Strengthening HAI/AR Program Capacity (SHARP) funding. CDC is an agency within the Department of Health and Human Services (HHS). The contents of this presentation do not necessarily represent the policies of CDC or HHS and should not be considered an endorsement by the Federal Government. </a:t>
            </a:r>
          </a:p>
        </p:txBody>
      </p:sp>
    </p:spTree>
    <p:extLst>
      <p:ext uri="{BB962C8B-B14F-4D97-AF65-F5344CB8AC3E}">
        <p14:creationId xmlns:p14="http://schemas.microsoft.com/office/powerpoint/2010/main" val="3918659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38BF88-0ABD-4737-A236-D23C700AF906}"/>
              </a:ext>
            </a:extLst>
          </p:cNvPr>
          <p:cNvSpPr/>
          <p:nvPr/>
        </p:nvSpPr>
        <p:spPr>
          <a:xfrm>
            <a:off x="8154649" y="5591331"/>
            <a:ext cx="4037351" cy="1248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 name="Slide Number Placeholder 3">
            <a:extLst>
              <a:ext uri="{FF2B5EF4-FFF2-40B4-BE49-F238E27FC236}">
                <a16:creationId xmlns:a16="http://schemas.microsoft.com/office/drawing/2014/main" id="{D53DCE4C-4A28-47C4-A508-3BAC8B9780AF}"/>
              </a:ext>
            </a:extLst>
          </p:cNvPr>
          <p:cNvSpPr>
            <a:spLocks noGrp="1"/>
          </p:cNvSpPr>
          <p:nvPr>
            <p:ph type="sldNum" sz="quarter" idx="14"/>
          </p:nvPr>
        </p:nvSpPr>
        <p:spPr/>
        <p:txBody>
          <a:bodyPr/>
          <a:lstStyle/>
          <a:p>
            <a:pPr>
              <a:defRPr/>
            </a:pPr>
            <a:fld id="{8F175D74-ED98-4489-9FB3-9363BDDBA762}" type="slidenum">
              <a:rPr lang="en-US" smtClean="0"/>
              <a:pPr>
                <a:defRPr/>
              </a:pPr>
              <a:t>33</a:t>
            </a:fld>
            <a:endParaRPr lang="en-US">
              <a:solidFill>
                <a:schemeClr val="bg1"/>
              </a:solidFill>
            </a:endParaRPr>
          </a:p>
        </p:txBody>
      </p:sp>
      <p:pic>
        <p:nvPicPr>
          <p:cNvPr id="6" name="Picture 5" descr="How to wash your hands; 1. wet your hands, 2. apply the soap, 3. scrub your hands, 4. clean your thumbs, 5. rinse your hands, 6. dry with single use towel">
            <a:extLst>
              <a:ext uri="{FF2B5EF4-FFF2-40B4-BE49-F238E27FC236}">
                <a16:creationId xmlns:a16="http://schemas.microsoft.com/office/drawing/2014/main" id="{51B4BB8A-0496-4D84-9E83-B71620748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 y="-131748"/>
            <a:ext cx="12265610" cy="7294548"/>
          </a:xfrm>
          <a:prstGeom prst="rect">
            <a:avLst/>
          </a:prstGeom>
        </p:spPr>
      </p:pic>
    </p:spTree>
    <p:extLst>
      <p:ext uri="{BB962C8B-B14F-4D97-AF65-F5344CB8AC3E}">
        <p14:creationId xmlns:p14="http://schemas.microsoft.com/office/powerpoint/2010/main" val="177560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DD7070B-77A1-4310-8054-2C269E18A012}"/>
              </a:ext>
            </a:extLst>
          </p:cNvPr>
          <p:cNvSpPr/>
          <p:nvPr/>
        </p:nvSpPr>
        <p:spPr>
          <a:xfrm>
            <a:off x="0" y="4991209"/>
            <a:ext cx="2065631" cy="617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52315-D06E-4C3E-907E-5AE53AE9AD20}"/>
              </a:ext>
            </a:extLst>
          </p:cNvPr>
          <p:cNvSpPr>
            <a:spLocks noGrp="1"/>
          </p:cNvSpPr>
          <p:nvPr>
            <p:ph type="title"/>
          </p:nvPr>
        </p:nvSpPr>
        <p:spPr/>
        <p:txBody>
          <a:bodyPr/>
          <a:lstStyle/>
          <a:p>
            <a:r>
              <a:rPr lang="en-US" sz="4000">
                <a:ea typeface="+mj-lt"/>
                <a:cs typeface="+mj-lt"/>
              </a:rPr>
              <a:t>How Germs May Spread</a:t>
            </a:r>
            <a:endParaRPr lang="en-US"/>
          </a:p>
        </p:txBody>
      </p:sp>
      <p:sp>
        <p:nvSpPr>
          <p:cNvPr id="4" name="Slide Number Placeholder 3">
            <a:extLst>
              <a:ext uri="{FF2B5EF4-FFF2-40B4-BE49-F238E27FC236}">
                <a16:creationId xmlns:a16="http://schemas.microsoft.com/office/drawing/2014/main" id="{699D4639-999D-4AC1-AC6B-B8504728143B}"/>
              </a:ext>
            </a:extLst>
          </p:cNvPr>
          <p:cNvSpPr>
            <a:spLocks noGrp="1"/>
          </p:cNvSpPr>
          <p:nvPr>
            <p:ph type="sldNum" sz="quarter" idx="14"/>
          </p:nvPr>
        </p:nvSpPr>
        <p:spPr/>
        <p:txBody>
          <a:bodyPr/>
          <a:lstStyle/>
          <a:p>
            <a:pPr>
              <a:defRPr/>
            </a:pPr>
            <a:fld id="{8F175D74-ED98-4489-9FB3-9363BDDBA762}" type="slidenum">
              <a:rPr lang="en-US" smtClean="0"/>
              <a:pPr>
                <a:defRPr/>
              </a:pPr>
              <a:t>4</a:t>
            </a:fld>
            <a:endParaRPr lang="en-US">
              <a:solidFill>
                <a:schemeClr val="bg1"/>
              </a:solidFill>
            </a:endParaRPr>
          </a:p>
        </p:txBody>
      </p:sp>
      <p:sp>
        <p:nvSpPr>
          <p:cNvPr id="3" name="Rectangle 2">
            <a:extLst>
              <a:ext uri="{FF2B5EF4-FFF2-40B4-BE49-F238E27FC236}">
                <a16:creationId xmlns:a16="http://schemas.microsoft.com/office/drawing/2014/main" id="{DE1E11A7-9E80-4110-888D-0E689CD91033}"/>
              </a:ext>
            </a:extLst>
          </p:cNvPr>
          <p:cNvSpPr/>
          <p:nvPr/>
        </p:nvSpPr>
        <p:spPr>
          <a:xfrm>
            <a:off x="8382001" y="5867400"/>
            <a:ext cx="3729182" cy="940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A3A38AF-51D5-4F69-8062-0F64D2CFEE8A}"/>
              </a:ext>
            </a:extLst>
          </p:cNvPr>
          <p:cNvSpPr/>
          <p:nvPr/>
        </p:nvSpPr>
        <p:spPr>
          <a:xfrm rot="2456233">
            <a:off x="1905000" y="2586755"/>
            <a:ext cx="628650" cy="456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31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BF6AD-9916-493E-B38C-040E044EE60D}"/>
              </a:ext>
            </a:extLst>
          </p:cNvPr>
          <p:cNvSpPr/>
          <p:nvPr/>
        </p:nvSpPr>
        <p:spPr>
          <a:xfrm>
            <a:off x="10121900" y="1088776"/>
            <a:ext cx="2062843" cy="617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52315-D06E-4C3E-907E-5AE53AE9AD20}"/>
              </a:ext>
            </a:extLst>
          </p:cNvPr>
          <p:cNvSpPr>
            <a:spLocks noGrp="1"/>
          </p:cNvSpPr>
          <p:nvPr>
            <p:ph type="title"/>
          </p:nvPr>
        </p:nvSpPr>
        <p:spPr/>
        <p:txBody>
          <a:bodyPr/>
          <a:lstStyle/>
          <a:p>
            <a:r>
              <a:rPr lang="en-US">
                <a:ea typeface="+mj-lt"/>
                <a:cs typeface="+mj-lt"/>
              </a:rPr>
              <a:t>Reservoirs: Where Germs Live</a:t>
            </a:r>
            <a:endParaRPr lang="en-US" b="0">
              <a:ea typeface="+mj-lt"/>
              <a:cs typeface="+mj-lt"/>
            </a:endParaRPr>
          </a:p>
          <a:p>
            <a:endParaRPr lang="en-US"/>
          </a:p>
        </p:txBody>
      </p:sp>
      <p:sp>
        <p:nvSpPr>
          <p:cNvPr id="4" name="Slide Number Placeholder 3">
            <a:extLst>
              <a:ext uri="{FF2B5EF4-FFF2-40B4-BE49-F238E27FC236}">
                <a16:creationId xmlns:a16="http://schemas.microsoft.com/office/drawing/2014/main" id="{699D4639-999D-4AC1-AC6B-B8504728143B}"/>
              </a:ext>
            </a:extLst>
          </p:cNvPr>
          <p:cNvSpPr>
            <a:spLocks noGrp="1"/>
          </p:cNvSpPr>
          <p:nvPr>
            <p:ph type="sldNum" sz="quarter" idx="14"/>
          </p:nvPr>
        </p:nvSpPr>
        <p:spPr/>
        <p:txBody>
          <a:bodyPr/>
          <a:lstStyle/>
          <a:p>
            <a:pPr>
              <a:defRPr/>
            </a:pPr>
            <a:fld id="{8F175D74-ED98-4489-9FB3-9363BDDBA762}" type="slidenum">
              <a:rPr lang="en-US" smtClean="0"/>
              <a:pPr>
                <a:defRPr/>
              </a:pPr>
              <a:t>5</a:t>
            </a:fld>
            <a:endParaRPr lang="en-US">
              <a:solidFill>
                <a:schemeClr val="bg1"/>
              </a:solidFill>
            </a:endParaRPr>
          </a:p>
        </p:txBody>
      </p:sp>
      <p:sp>
        <p:nvSpPr>
          <p:cNvPr id="3" name="Rectangle 2">
            <a:extLst>
              <a:ext uri="{FF2B5EF4-FFF2-40B4-BE49-F238E27FC236}">
                <a16:creationId xmlns:a16="http://schemas.microsoft.com/office/drawing/2014/main" id="{DE1E11A7-9E80-4110-888D-0E689CD91033}"/>
              </a:ext>
            </a:extLst>
          </p:cNvPr>
          <p:cNvSpPr/>
          <p:nvPr/>
        </p:nvSpPr>
        <p:spPr>
          <a:xfrm>
            <a:off x="8534400" y="5943600"/>
            <a:ext cx="3576782" cy="864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A3A38AF-51D5-4F69-8062-0F64D2CFEE8A}"/>
              </a:ext>
            </a:extLst>
          </p:cNvPr>
          <p:cNvSpPr/>
          <p:nvPr/>
        </p:nvSpPr>
        <p:spPr>
          <a:xfrm rot="2456233">
            <a:off x="1905000" y="2586755"/>
            <a:ext cx="628650" cy="456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6E7BEBE-836D-5812-B907-B5DB3EB5D578}"/>
              </a:ext>
            </a:extLst>
          </p:cNvPr>
          <p:cNvSpPr/>
          <p:nvPr/>
        </p:nvSpPr>
        <p:spPr>
          <a:xfrm>
            <a:off x="2021803" y="1530575"/>
            <a:ext cx="2285867" cy="8519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Body Reservoirs</a:t>
            </a:r>
          </a:p>
        </p:txBody>
      </p:sp>
      <p:sp>
        <p:nvSpPr>
          <p:cNvPr id="9" name="TextBox 8">
            <a:extLst>
              <a:ext uri="{FF2B5EF4-FFF2-40B4-BE49-F238E27FC236}">
                <a16:creationId xmlns:a16="http://schemas.microsoft.com/office/drawing/2014/main" id="{D4F16595-A851-CEB1-06AE-0D60527F4CC2}"/>
              </a:ext>
            </a:extLst>
          </p:cNvPr>
          <p:cNvSpPr txBox="1"/>
          <p:nvPr/>
        </p:nvSpPr>
        <p:spPr>
          <a:xfrm>
            <a:off x="1418540" y="4993807"/>
            <a:ext cx="3500790" cy="1569660"/>
          </a:xfrm>
          <a:prstGeom prst="rect">
            <a:avLst/>
          </a:prstGeom>
          <a:solidFill>
            <a:schemeClr val="accent5">
              <a:lumMod val="20000"/>
              <a:lumOff val="80000"/>
            </a:schemeClr>
          </a:solidFill>
        </p:spPr>
        <p:txBody>
          <a:bodyPr wrap="square" lIns="91440" tIns="45720" rIns="91440" bIns="45720" rtlCol="0" anchor="t">
            <a:spAutoFit/>
          </a:bodyPr>
          <a:lstStyle/>
          <a:p>
            <a:pPr algn="ctr"/>
            <a:r>
              <a:rPr lang="en-US" sz="2400" b="1">
                <a:latin typeface="+mn-lt"/>
                <a:cs typeface="Arial"/>
              </a:rPr>
              <a:t>Examples: Skin, gastrointestinal system ("the gut"), respiratory system, blood</a:t>
            </a:r>
            <a:endParaRPr lang="en-US" sz="2400" b="1">
              <a:latin typeface="+mn-lt"/>
            </a:endParaRPr>
          </a:p>
        </p:txBody>
      </p:sp>
      <p:sp>
        <p:nvSpPr>
          <p:cNvPr id="11" name="Rectangle 10">
            <a:extLst>
              <a:ext uri="{FF2B5EF4-FFF2-40B4-BE49-F238E27FC236}">
                <a16:creationId xmlns:a16="http://schemas.microsoft.com/office/drawing/2014/main" id="{A9EB8640-576F-9171-26CA-D7F546B1E3CA}"/>
              </a:ext>
            </a:extLst>
          </p:cNvPr>
          <p:cNvSpPr/>
          <p:nvPr/>
        </p:nvSpPr>
        <p:spPr>
          <a:xfrm rot="2456233">
            <a:off x="1757218" y="2586755"/>
            <a:ext cx="628650" cy="456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5708DE30-80F1-62CD-E7B4-E1CF9257D156}"/>
              </a:ext>
            </a:extLst>
          </p:cNvPr>
          <p:cNvSpPr/>
          <p:nvPr/>
        </p:nvSpPr>
        <p:spPr>
          <a:xfrm>
            <a:off x="7848315" y="1530575"/>
            <a:ext cx="2285867" cy="8519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Environmental Reservoirs</a:t>
            </a:r>
          </a:p>
        </p:txBody>
      </p:sp>
      <p:sp>
        <p:nvSpPr>
          <p:cNvPr id="24" name="TextBox 23">
            <a:extLst>
              <a:ext uri="{FF2B5EF4-FFF2-40B4-BE49-F238E27FC236}">
                <a16:creationId xmlns:a16="http://schemas.microsoft.com/office/drawing/2014/main" id="{B305F934-84A5-FCE4-6FFB-7C006ECA2F2B}"/>
              </a:ext>
            </a:extLst>
          </p:cNvPr>
          <p:cNvSpPr txBox="1"/>
          <p:nvPr/>
        </p:nvSpPr>
        <p:spPr>
          <a:xfrm>
            <a:off x="7245052" y="5176309"/>
            <a:ext cx="3500790" cy="1200329"/>
          </a:xfrm>
          <a:prstGeom prst="rect">
            <a:avLst/>
          </a:prstGeom>
          <a:solidFill>
            <a:schemeClr val="accent5">
              <a:lumMod val="20000"/>
              <a:lumOff val="80000"/>
            </a:schemeClr>
          </a:solidFill>
        </p:spPr>
        <p:txBody>
          <a:bodyPr wrap="square" lIns="91440" tIns="45720" rIns="91440" bIns="45720" rtlCol="0" anchor="t">
            <a:spAutoFit/>
          </a:bodyPr>
          <a:lstStyle/>
          <a:p>
            <a:pPr algn="ctr"/>
            <a:r>
              <a:rPr lang="en-US" sz="2400" b="1">
                <a:latin typeface="+mn-lt"/>
                <a:cs typeface="Arial"/>
              </a:rPr>
              <a:t>Examples: Sinks/faucets, medical devices, bed rails, door handles, curtains</a:t>
            </a:r>
            <a:endParaRPr lang="en-US" sz="2400" b="1">
              <a:latin typeface="Calibri"/>
            </a:endParaRPr>
          </a:p>
        </p:txBody>
      </p:sp>
      <p:pic>
        <p:nvPicPr>
          <p:cNvPr id="6" name="Picture 6" descr="germs on skin">
            <a:extLst>
              <a:ext uri="{FF2B5EF4-FFF2-40B4-BE49-F238E27FC236}">
                <a16:creationId xmlns:a16="http://schemas.microsoft.com/office/drawing/2014/main" id="{D9319244-0490-71C5-A64E-768BFDA706C7}"/>
              </a:ext>
            </a:extLst>
          </p:cNvPr>
          <p:cNvPicPr>
            <a:picLocks noChangeAspect="1"/>
          </p:cNvPicPr>
          <p:nvPr/>
        </p:nvPicPr>
        <p:blipFill>
          <a:blip r:embed="rId3"/>
          <a:stretch>
            <a:fillRect/>
          </a:stretch>
        </p:blipFill>
        <p:spPr>
          <a:xfrm>
            <a:off x="1488592" y="3324974"/>
            <a:ext cx="1163171" cy="1487273"/>
          </a:xfrm>
          <a:prstGeom prst="rect">
            <a:avLst/>
          </a:prstGeom>
        </p:spPr>
      </p:pic>
      <p:pic>
        <p:nvPicPr>
          <p:cNvPr id="13" name="Picture 13" descr="blood">
            <a:extLst>
              <a:ext uri="{FF2B5EF4-FFF2-40B4-BE49-F238E27FC236}">
                <a16:creationId xmlns:a16="http://schemas.microsoft.com/office/drawing/2014/main" id="{5D433C41-2EDF-64BE-0FD1-01C3BE391FA7}"/>
              </a:ext>
            </a:extLst>
          </p:cNvPr>
          <p:cNvPicPr>
            <a:picLocks noChangeAspect="1"/>
          </p:cNvPicPr>
          <p:nvPr/>
        </p:nvPicPr>
        <p:blipFill>
          <a:blip r:embed="rId4"/>
          <a:stretch>
            <a:fillRect/>
          </a:stretch>
        </p:blipFill>
        <p:spPr>
          <a:xfrm>
            <a:off x="3828135" y="3620098"/>
            <a:ext cx="743511" cy="1121709"/>
          </a:xfrm>
          <a:prstGeom prst="rect">
            <a:avLst/>
          </a:prstGeom>
        </p:spPr>
      </p:pic>
      <p:pic>
        <p:nvPicPr>
          <p:cNvPr id="15" name="Picture 15" descr="lungs">
            <a:extLst>
              <a:ext uri="{FF2B5EF4-FFF2-40B4-BE49-F238E27FC236}">
                <a16:creationId xmlns:a16="http://schemas.microsoft.com/office/drawing/2014/main" id="{3A8E3B80-31B7-2BBE-6C4D-DAE53043748E}"/>
              </a:ext>
            </a:extLst>
          </p:cNvPr>
          <p:cNvPicPr>
            <a:picLocks noChangeAspect="1"/>
          </p:cNvPicPr>
          <p:nvPr/>
        </p:nvPicPr>
        <p:blipFill>
          <a:blip r:embed="rId5"/>
          <a:stretch>
            <a:fillRect/>
          </a:stretch>
        </p:blipFill>
        <p:spPr>
          <a:xfrm>
            <a:off x="2601341" y="2532334"/>
            <a:ext cx="1125073" cy="1319493"/>
          </a:xfrm>
          <a:prstGeom prst="rect">
            <a:avLst/>
          </a:prstGeom>
        </p:spPr>
      </p:pic>
      <p:pic>
        <p:nvPicPr>
          <p:cNvPr id="16" name="Picture 16">
            <a:extLst>
              <a:ext uri="{FF2B5EF4-FFF2-40B4-BE49-F238E27FC236}">
                <a16:creationId xmlns:a16="http://schemas.microsoft.com/office/drawing/2014/main" id="{5833C486-705E-707C-D77A-A3199E6418E3}"/>
              </a:ext>
            </a:extLst>
          </p:cNvPr>
          <p:cNvPicPr>
            <a:picLocks noChangeAspect="1"/>
          </p:cNvPicPr>
          <p:nvPr/>
        </p:nvPicPr>
        <p:blipFill>
          <a:blip r:embed="rId6"/>
          <a:stretch>
            <a:fillRect/>
          </a:stretch>
        </p:blipFill>
        <p:spPr>
          <a:xfrm>
            <a:off x="7705646" y="2922373"/>
            <a:ext cx="2667000" cy="1724025"/>
          </a:xfrm>
          <a:prstGeom prst="rect">
            <a:avLst/>
          </a:prstGeom>
        </p:spPr>
      </p:pic>
    </p:spTree>
    <p:extLst>
      <p:ext uri="{BB962C8B-B14F-4D97-AF65-F5344CB8AC3E}">
        <p14:creationId xmlns:p14="http://schemas.microsoft.com/office/powerpoint/2010/main" val="259963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DD7070B-77A1-4310-8054-2C269E18A012}"/>
              </a:ext>
            </a:extLst>
          </p:cNvPr>
          <p:cNvSpPr/>
          <p:nvPr/>
        </p:nvSpPr>
        <p:spPr>
          <a:xfrm>
            <a:off x="0" y="4991209"/>
            <a:ext cx="2065631" cy="617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6BF6AD-9916-493E-B38C-040E044EE60D}"/>
              </a:ext>
            </a:extLst>
          </p:cNvPr>
          <p:cNvSpPr/>
          <p:nvPr/>
        </p:nvSpPr>
        <p:spPr>
          <a:xfrm>
            <a:off x="10121900" y="1088776"/>
            <a:ext cx="2062843" cy="617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52315-D06E-4C3E-907E-5AE53AE9AD20}"/>
              </a:ext>
            </a:extLst>
          </p:cNvPr>
          <p:cNvSpPr>
            <a:spLocks noGrp="1"/>
          </p:cNvSpPr>
          <p:nvPr>
            <p:ph type="title"/>
          </p:nvPr>
        </p:nvSpPr>
        <p:spPr/>
        <p:txBody>
          <a:bodyPr/>
          <a:lstStyle/>
          <a:p>
            <a:r>
              <a:rPr lang="en-US">
                <a:ea typeface="+mj-lt"/>
                <a:cs typeface="+mj-lt"/>
              </a:rPr>
              <a:t>Pathways: How Germs Spread </a:t>
            </a:r>
            <a:endParaRPr lang="en-US" b="0">
              <a:ea typeface="+mj-lt"/>
              <a:cs typeface="+mj-lt"/>
            </a:endParaRPr>
          </a:p>
          <a:p>
            <a:endParaRPr lang="en-US"/>
          </a:p>
        </p:txBody>
      </p:sp>
      <p:sp>
        <p:nvSpPr>
          <p:cNvPr id="4" name="Slide Number Placeholder 3">
            <a:extLst>
              <a:ext uri="{FF2B5EF4-FFF2-40B4-BE49-F238E27FC236}">
                <a16:creationId xmlns:a16="http://schemas.microsoft.com/office/drawing/2014/main" id="{699D4639-999D-4AC1-AC6B-B8504728143B}"/>
              </a:ext>
            </a:extLst>
          </p:cNvPr>
          <p:cNvSpPr>
            <a:spLocks noGrp="1"/>
          </p:cNvSpPr>
          <p:nvPr>
            <p:ph type="sldNum" sz="quarter" idx="14"/>
          </p:nvPr>
        </p:nvSpPr>
        <p:spPr/>
        <p:txBody>
          <a:bodyPr/>
          <a:lstStyle/>
          <a:p>
            <a:pPr>
              <a:defRPr/>
            </a:pPr>
            <a:fld id="{8F175D74-ED98-4489-9FB3-9363BDDBA762}" type="slidenum">
              <a:rPr lang="en-US" smtClean="0"/>
              <a:pPr>
                <a:defRPr/>
              </a:pPr>
              <a:t>6</a:t>
            </a:fld>
            <a:endParaRPr lang="en-US">
              <a:solidFill>
                <a:schemeClr val="bg1"/>
              </a:solidFill>
            </a:endParaRPr>
          </a:p>
        </p:txBody>
      </p:sp>
      <p:sp>
        <p:nvSpPr>
          <p:cNvPr id="3" name="Rectangle 2">
            <a:extLst>
              <a:ext uri="{FF2B5EF4-FFF2-40B4-BE49-F238E27FC236}">
                <a16:creationId xmlns:a16="http://schemas.microsoft.com/office/drawing/2014/main" id="{DE1E11A7-9E80-4110-888D-0E689CD91033}"/>
              </a:ext>
            </a:extLst>
          </p:cNvPr>
          <p:cNvSpPr/>
          <p:nvPr/>
        </p:nvSpPr>
        <p:spPr>
          <a:xfrm>
            <a:off x="8458201" y="5867400"/>
            <a:ext cx="3652982" cy="940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erms on doorknob">
            <a:extLst>
              <a:ext uri="{FF2B5EF4-FFF2-40B4-BE49-F238E27FC236}">
                <a16:creationId xmlns:a16="http://schemas.microsoft.com/office/drawing/2014/main" id="{12510D12-2F1C-2F49-5350-CFC999625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909" y="2929173"/>
            <a:ext cx="2878482" cy="2860561"/>
          </a:xfrm>
          <a:prstGeom prst="rect">
            <a:avLst/>
          </a:prstGeom>
        </p:spPr>
      </p:pic>
      <p:sp>
        <p:nvSpPr>
          <p:cNvPr id="6" name="Rectangle: Rounded Corners 5">
            <a:extLst>
              <a:ext uri="{FF2B5EF4-FFF2-40B4-BE49-F238E27FC236}">
                <a16:creationId xmlns:a16="http://schemas.microsoft.com/office/drawing/2014/main" id="{03A3242D-4E5D-19F4-D746-4AE8653E75FD}"/>
              </a:ext>
            </a:extLst>
          </p:cNvPr>
          <p:cNvSpPr/>
          <p:nvPr/>
        </p:nvSpPr>
        <p:spPr>
          <a:xfrm>
            <a:off x="5337192" y="1530575"/>
            <a:ext cx="2062843" cy="8519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Breathed In</a:t>
            </a:r>
            <a:endParaRPr lang="en-US" sz="2400" b="1">
              <a:solidFill>
                <a:schemeClr val="tx1"/>
              </a:solidFill>
              <a:cs typeface="Calibri"/>
            </a:endParaRPr>
          </a:p>
        </p:txBody>
      </p:sp>
      <p:sp>
        <p:nvSpPr>
          <p:cNvPr id="7" name="Rectangle: Rounded Corners 6">
            <a:extLst>
              <a:ext uri="{FF2B5EF4-FFF2-40B4-BE49-F238E27FC236}">
                <a16:creationId xmlns:a16="http://schemas.microsoft.com/office/drawing/2014/main" id="{4B937158-541B-7C67-2623-2BEE75A67038}"/>
              </a:ext>
            </a:extLst>
          </p:cNvPr>
          <p:cNvSpPr/>
          <p:nvPr/>
        </p:nvSpPr>
        <p:spPr>
          <a:xfrm>
            <a:off x="1276288" y="1530575"/>
            <a:ext cx="2062843" cy="8519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Touch</a:t>
            </a:r>
            <a:endParaRPr lang="en-US"/>
          </a:p>
        </p:txBody>
      </p:sp>
      <p:sp>
        <p:nvSpPr>
          <p:cNvPr id="10" name="Rectangle: Rounded Corners 9">
            <a:extLst>
              <a:ext uri="{FF2B5EF4-FFF2-40B4-BE49-F238E27FC236}">
                <a16:creationId xmlns:a16="http://schemas.microsoft.com/office/drawing/2014/main" id="{453D25F5-B529-28E4-CA9C-E029A80BC5EB}"/>
              </a:ext>
            </a:extLst>
          </p:cNvPr>
          <p:cNvSpPr/>
          <p:nvPr/>
        </p:nvSpPr>
        <p:spPr>
          <a:xfrm>
            <a:off x="9026387" y="1530575"/>
            <a:ext cx="2062843" cy="8519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Splashes or sprays</a:t>
            </a:r>
            <a:endParaRPr lang="en-US">
              <a:solidFill>
                <a:schemeClr val="tx1"/>
              </a:solidFill>
            </a:endParaRPr>
          </a:p>
        </p:txBody>
      </p:sp>
      <p:pic>
        <p:nvPicPr>
          <p:cNvPr id="14" name="Picture 14" descr="germ breathed in">
            <a:extLst>
              <a:ext uri="{FF2B5EF4-FFF2-40B4-BE49-F238E27FC236}">
                <a16:creationId xmlns:a16="http://schemas.microsoft.com/office/drawing/2014/main" id="{67D6D8B6-00DC-086E-1C06-D54850E96F63}"/>
              </a:ext>
            </a:extLst>
          </p:cNvPr>
          <p:cNvPicPr>
            <a:picLocks noChangeAspect="1"/>
          </p:cNvPicPr>
          <p:nvPr/>
        </p:nvPicPr>
        <p:blipFill>
          <a:blip r:embed="rId4"/>
          <a:stretch>
            <a:fillRect/>
          </a:stretch>
        </p:blipFill>
        <p:spPr>
          <a:xfrm>
            <a:off x="5102515" y="2976513"/>
            <a:ext cx="2185388" cy="2771388"/>
          </a:xfrm>
          <a:prstGeom prst="rect">
            <a:avLst/>
          </a:prstGeom>
        </p:spPr>
      </p:pic>
      <p:pic>
        <p:nvPicPr>
          <p:cNvPr id="15" name="Picture 15">
            <a:extLst>
              <a:ext uri="{FF2B5EF4-FFF2-40B4-BE49-F238E27FC236}">
                <a16:creationId xmlns:a16="http://schemas.microsoft.com/office/drawing/2014/main" id="{F7524912-0184-18DD-CB35-9A22B1C68356}"/>
              </a:ext>
            </a:extLst>
          </p:cNvPr>
          <p:cNvPicPr>
            <a:picLocks noChangeAspect="1"/>
          </p:cNvPicPr>
          <p:nvPr/>
        </p:nvPicPr>
        <p:blipFill>
          <a:blip r:embed="rId5"/>
          <a:stretch>
            <a:fillRect/>
          </a:stretch>
        </p:blipFill>
        <p:spPr>
          <a:xfrm>
            <a:off x="6806872" y="3578363"/>
            <a:ext cx="278948" cy="303441"/>
          </a:xfrm>
          <a:prstGeom prst="rect">
            <a:avLst/>
          </a:prstGeom>
        </p:spPr>
      </p:pic>
      <p:pic>
        <p:nvPicPr>
          <p:cNvPr id="12" name="Picture 11" descr="water droplets from sink">
            <a:extLst>
              <a:ext uri="{FF2B5EF4-FFF2-40B4-BE49-F238E27FC236}">
                <a16:creationId xmlns:a16="http://schemas.microsoft.com/office/drawing/2014/main" id="{3D754A2B-B694-629B-7FDD-A4AD43121BA4}"/>
              </a:ext>
            </a:extLst>
          </p:cNvPr>
          <p:cNvPicPr>
            <a:picLocks noChangeAspect="1"/>
          </p:cNvPicPr>
          <p:nvPr/>
        </p:nvPicPr>
        <p:blipFill>
          <a:blip r:embed="rId6"/>
          <a:stretch>
            <a:fillRect/>
          </a:stretch>
        </p:blipFill>
        <p:spPr>
          <a:xfrm>
            <a:off x="8953772" y="3129188"/>
            <a:ext cx="2004149" cy="2479065"/>
          </a:xfrm>
          <a:prstGeom prst="rect">
            <a:avLst/>
          </a:prstGeom>
        </p:spPr>
      </p:pic>
    </p:spTree>
    <p:extLst>
      <p:ext uri="{BB962C8B-B14F-4D97-AF65-F5344CB8AC3E}">
        <p14:creationId xmlns:p14="http://schemas.microsoft.com/office/powerpoint/2010/main" val="332459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2315-D06E-4C3E-907E-5AE53AE9AD20}"/>
              </a:ext>
            </a:extLst>
          </p:cNvPr>
          <p:cNvSpPr>
            <a:spLocks noGrp="1"/>
          </p:cNvSpPr>
          <p:nvPr>
            <p:ph type="title"/>
          </p:nvPr>
        </p:nvSpPr>
        <p:spPr/>
        <p:txBody>
          <a:bodyPr/>
          <a:lstStyle/>
          <a:p>
            <a:r>
              <a:rPr lang="en-US"/>
              <a:t>How Germs Make People Sick</a:t>
            </a:r>
          </a:p>
        </p:txBody>
      </p:sp>
      <p:sp>
        <p:nvSpPr>
          <p:cNvPr id="4" name="Slide Number Placeholder 3">
            <a:extLst>
              <a:ext uri="{FF2B5EF4-FFF2-40B4-BE49-F238E27FC236}">
                <a16:creationId xmlns:a16="http://schemas.microsoft.com/office/drawing/2014/main" id="{699D4639-999D-4AC1-AC6B-B8504728143B}"/>
              </a:ext>
            </a:extLst>
          </p:cNvPr>
          <p:cNvSpPr>
            <a:spLocks noGrp="1"/>
          </p:cNvSpPr>
          <p:nvPr>
            <p:ph type="sldNum" sz="quarter" idx="14"/>
          </p:nvPr>
        </p:nvSpPr>
        <p:spPr/>
        <p:txBody>
          <a:bodyPr/>
          <a:lstStyle/>
          <a:p>
            <a:pPr>
              <a:defRPr/>
            </a:pPr>
            <a:fld id="{8F175D74-ED98-4489-9FB3-9363BDDBA762}" type="slidenum">
              <a:rPr lang="en-US" smtClean="0"/>
              <a:pPr>
                <a:defRPr/>
              </a:pPr>
              <a:t>7</a:t>
            </a:fld>
            <a:endParaRPr lang="en-US">
              <a:solidFill>
                <a:schemeClr val="bg1"/>
              </a:solidFill>
            </a:endParaRPr>
          </a:p>
        </p:txBody>
      </p:sp>
      <p:sp>
        <p:nvSpPr>
          <p:cNvPr id="3" name="Rectangle 2">
            <a:extLst>
              <a:ext uri="{FF2B5EF4-FFF2-40B4-BE49-F238E27FC236}">
                <a16:creationId xmlns:a16="http://schemas.microsoft.com/office/drawing/2014/main" id="{DE1E11A7-9E80-4110-888D-0E689CD91033}"/>
              </a:ext>
            </a:extLst>
          </p:cNvPr>
          <p:cNvSpPr/>
          <p:nvPr/>
        </p:nvSpPr>
        <p:spPr>
          <a:xfrm>
            <a:off x="8493373" y="5970029"/>
            <a:ext cx="3617809" cy="838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17C9A7-4B54-4588-BE5F-906042292041}"/>
              </a:ext>
            </a:extLst>
          </p:cNvPr>
          <p:cNvSpPr txBox="1"/>
          <p:nvPr/>
        </p:nvSpPr>
        <p:spPr>
          <a:xfrm>
            <a:off x="1291283" y="5291467"/>
            <a:ext cx="3006636" cy="1200329"/>
          </a:xfrm>
          <a:prstGeom prst="rect">
            <a:avLst/>
          </a:prstGeom>
          <a:solidFill>
            <a:schemeClr val="accent5">
              <a:lumMod val="20000"/>
              <a:lumOff val="80000"/>
            </a:schemeClr>
          </a:solidFill>
        </p:spPr>
        <p:txBody>
          <a:bodyPr wrap="square" lIns="91440" tIns="45720" rIns="91440" bIns="45720" rtlCol="0" anchor="t">
            <a:spAutoFit/>
          </a:bodyPr>
          <a:lstStyle/>
          <a:p>
            <a:pPr algn="ctr"/>
            <a:r>
              <a:rPr lang="en-US" sz="2400" b="1">
                <a:latin typeface="+mn-lt"/>
                <a:cs typeface="Arial"/>
              </a:rPr>
              <a:t>Can be a resident, visitor, or healthcare personnel</a:t>
            </a:r>
          </a:p>
        </p:txBody>
      </p:sp>
      <p:pic>
        <p:nvPicPr>
          <p:cNvPr id="10" name="Picture 9" descr="Shape&#10;&#10;Description automatically generated with low confidence">
            <a:extLst>
              <a:ext uri="{FF2B5EF4-FFF2-40B4-BE49-F238E27FC236}">
                <a16:creationId xmlns:a16="http://schemas.microsoft.com/office/drawing/2014/main" id="{CA3C9B2D-0350-18EF-0B66-CB95B7ADD1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50" r="5784" b="18096"/>
          <a:stretch/>
        </p:blipFill>
        <p:spPr>
          <a:xfrm>
            <a:off x="1579002" y="2864135"/>
            <a:ext cx="2434757" cy="2259272"/>
          </a:xfrm>
          <a:prstGeom prst="rect">
            <a:avLst/>
          </a:prstGeom>
        </p:spPr>
      </p:pic>
      <p:sp>
        <p:nvSpPr>
          <p:cNvPr id="11" name="Rectangle: Rounded Corners 10">
            <a:extLst>
              <a:ext uri="{FF2B5EF4-FFF2-40B4-BE49-F238E27FC236}">
                <a16:creationId xmlns:a16="http://schemas.microsoft.com/office/drawing/2014/main" id="{82B21DB4-8A46-5A86-01B4-D0AED6DC2461}"/>
              </a:ext>
            </a:extLst>
          </p:cNvPr>
          <p:cNvSpPr/>
          <p:nvPr/>
        </p:nvSpPr>
        <p:spPr>
          <a:xfrm>
            <a:off x="1763179" y="1858445"/>
            <a:ext cx="2062843" cy="8519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New Person</a:t>
            </a:r>
          </a:p>
        </p:txBody>
      </p:sp>
      <p:sp>
        <p:nvSpPr>
          <p:cNvPr id="14" name="Content Placeholder 2">
            <a:extLst>
              <a:ext uri="{FF2B5EF4-FFF2-40B4-BE49-F238E27FC236}">
                <a16:creationId xmlns:a16="http://schemas.microsoft.com/office/drawing/2014/main" id="{1FBA8566-BBED-30D0-98C8-F3B9AB3EBED6}"/>
              </a:ext>
            </a:extLst>
          </p:cNvPr>
          <p:cNvSpPr txBox="1">
            <a:spLocks/>
          </p:cNvSpPr>
          <p:nvPr/>
        </p:nvSpPr>
        <p:spPr bwMode="auto">
          <a:xfrm>
            <a:off x="5163015" y="1882699"/>
            <a:ext cx="6441091" cy="423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4pPr>
            <a:lvl5pPr marL="20574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latin typeface="Calibri"/>
                <a:ea typeface="Calibri"/>
                <a:cs typeface="Calibri"/>
              </a:rPr>
              <a:t>Germs need to get around the person’s natural defenses (e.g., skin, immune system) </a:t>
            </a:r>
            <a:endParaRPr lang="en-US" dirty="0"/>
          </a:p>
          <a:p>
            <a:r>
              <a:rPr lang="en-US" sz="2800" dirty="0">
                <a:latin typeface="Calibri"/>
                <a:ea typeface="Calibri"/>
                <a:cs typeface="Calibri"/>
              </a:rPr>
              <a:t>Germs need to survive in the environment </a:t>
            </a:r>
            <a:endParaRPr lang="en-US" dirty="0">
              <a:latin typeface="Calibri"/>
              <a:ea typeface="Calibri"/>
              <a:cs typeface="Calibri"/>
            </a:endParaRPr>
          </a:p>
          <a:p>
            <a:r>
              <a:rPr lang="en-US" sz="2800" dirty="0">
                <a:latin typeface="Calibri"/>
                <a:ea typeface="Calibri"/>
                <a:cs typeface="Calibri"/>
              </a:rPr>
              <a:t>Implement infection prevention and control practices to help keep germs from spreading</a:t>
            </a:r>
            <a:endParaRPr lang="en-US" sz="2800" b="1" i="1" dirty="0">
              <a:cs typeface="Calibri"/>
            </a:endParaRPr>
          </a:p>
        </p:txBody>
      </p:sp>
    </p:spTree>
    <p:extLst>
      <p:ext uri="{BB962C8B-B14F-4D97-AF65-F5344CB8AC3E}">
        <p14:creationId xmlns:p14="http://schemas.microsoft.com/office/powerpoint/2010/main" val="358097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DD7070B-77A1-4310-8054-2C269E18A012}"/>
              </a:ext>
            </a:extLst>
          </p:cNvPr>
          <p:cNvSpPr/>
          <p:nvPr/>
        </p:nvSpPr>
        <p:spPr>
          <a:xfrm>
            <a:off x="-147782" y="4991209"/>
            <a:ext cx="2065631" cy="617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6BF6AD-9916-493E-B38C-040E044EE60D}"/>
              </a:ext>
            </a:extLst>
          </p:cNvPr>
          <p:cNvSpPr/>
          <p:nvPr/>
        </p:nvSpPr>
        <p:spPr>
          <a:xfrm>
            <a:off x="10121900" y="1088776"/>
            <a:ext cx="2062843" cy="617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52315-D06E-4C3E-907E-5AE53AE9AD20}"/>
              </a:ext>
            </a:extLst>
          </p:cNvPr>
          <p:cNvSpPr>
            <a:spLocks noGrp="1"/>
          </p:cNvSpPr>
          <p:nvPr>
            <p:ph type="title"/>
          </p:nvPr>
        </p:nvSpPr>
        <p:spPr/>
        <p:txBody>
          <a:bodyPr/>
          <a:lstStyle/>
          <a:p>
            <a:r>
              <a:rPr lang="en-US">
                <a:ea typeface="+mj-lt"/>
                <a:cs typeface="+mj-lt"/>
              </a:rPr>
              <a:t>How Germs May Spread: Example</a:t>
            </a:r>
            <a:endParaRPr lang="en-US" b="0">
              <a:ea typeface="+mj-lt"/>
              <a:cs typeface="+mj-lt"/>
            </a:endParaRPr>
          </a:p>
          <a:p>
            <a:endParaRPr lang="en-US"/>
          </a:p>
        </p:txBody>
      </p:sp>
      <p:sp>
        <p:nvSpPr>
          <p:cNvPr id="4" name="Slide Number Placeholder 3">
            <a:extLst>
              <a:ext uri="{FF2B5EF4-FFF2-40B4-BE49-F238E27FC236}">
                <a16:creationId xmlns:a16="http://schemas.microsoft.com/office/drawing/2014/main" id="{699D4639-999D-4AC1-AC6B-B8504728143B}"/>
              </a:ext>
            </a:extLst>
          </p:cNvPr>
          <p:cNvSpPr>
            <a:spLocks noGrp="1"/>
          </p:cNvSpPr>
          <p:nvPr>
            <p:ph type="sldNum" sz="quarter" idx="14"/>
          </p:nvPr>
        </p:nvSpPr>
        <p:spPr/>
        <p:txBody>
          <a:bodyPr/>
          <a:lstStyle/>
          <a:p>
            <a:pPr>
              <a:defRPr/>
            </a:pPr>
            <a:fld id="{8F175D74-ED98-4489-9FB3-9363BDDBA762}" type="slidenum">
              <a:rPr lang="en-US" smtClean="0"/>
              <a:pPr>
                <a:defRPr/>
              </a:pPr>
              <a:t>8</a:t>
            </a:fld>
            <a:endParaRPr lang="en-US">
              <a:solidFill>
                <a:schemeClr val="bg1"/>
              </a:solidFill>
            </a:endParaRPr>
          </a:p>
        </p:txBody>
      </p:sp>
      <p:sp>
        <p:nvSpPr>
          <p:cNvPr id="3" name="Rectangle 2">
            <a:extLst>
              <a:ext uri="{FF2B5EF4-FFF2-40B4-BE49-F238E27FC236}">
                <a16:creationId xmlns:a16="http://schemas.microsoft.com/office/drawing/2014/main" id="{DE1E11A7-9E80-4110-888D-0E689CD91033}"/>
              </a:ext>
            </a:extLst>
          </p:cNvPr>
          <p:cNvSpPr/>
          <p:nvPr/>
        </p:nvSpPr>
        <p:spPr>
          <a:xfrm>
            <a:off x="8345591" y="5970029"/>
            <a:ext cx="3617809" cy="838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B9E534D-4127-4013-9BB1-6E4ADB03FEA3}"/>
              </a:ext>
            </a:extLst>
          </p:cNvPr>
          <p:cNvSpPr txBox="1"/>
          <p:nvPr/>
        </p:nvSpPr>
        <p:spPr>
          <a:xfrm>
            <a:off x="498564" y="5265001"/>
            <a:ext cx="3500790" cy="830997"/>
          </a:xfrm>
          <a:prstGeom prst="rect">
            <a:avLst/>
          </a:prstGeom>
          <a:solidFill>
            <a:schemeClr val="accent5">
              <a:lumMod val="20000"/>
              <a:lumOff val="80000"/>
            </a:schemeClr>
          </a:solidFill>
        </p:spPr>
        <p:txBody>
          <a:bodyPr wrap="square" rtlCol="0">
            <a:spAutoFit/>
          </a:bodyPr>
          <a:lstStyle/>
          <a:p>
            <a:pPr algn="ctr"/>
            <a:r>
              <a:rPr lang="en-US" sz="2400" b="1">
                <a:latin typeface="+mn-lt"/>
              </a:rPr>
              <a:t>Bedrails contaminated with germs</a:t>
            </a:r>
          </a:p>
        </p:txBody>
      </p:sp>
      <p:sp>
        <p:nvSpPr>
          <p:cNvPr id="13" name="TextBox 12">
            <a:extLst>
              <a:ext uri="{FF2B5EF4-FFF2-40B4-BE49-F238E27FC236}">
                <a16:creationId xmlns:a16="http://schemas.microsoft.com/office/drawing/2014/main" id="{4C39C5E5-67AC-4023-BFFD-A533CA5FF5C8}"/>
              </a:ext>
            </a:extLst>
          </p:cNvPr>
          <p:cNvSpPr txBox="1"/>
          <p:nvPr/>
        </p:nvSpPr>
        <p:spPr>
          <a:xfrm>
            <a:off x="4331531" y="5265001"/>
            <a:ext cx="3888310" cy="830997"/>
          </a:xfrm>
          <a:prstGeom prst="rect">
            <a:avLst/>
          </a:prstGeom>
          <a:solidFill>
            <a:schemeClr val="accent5">
              <a:lumMod val="20000"/>
              <a:lumOff val="80000"/>
            </a:schemeClr>
          </a:solidFill>
        </p:spPr>
        <p:txBody>
          <a:bodyPr wrap="square" rtlCol="0">
            <a:spAutoFit/>
          </a:bodyPr>
          <a:lstStyle/>
          <a:p>
            <a:pPr algn="ctr"/>
            <a:r>
              <a:rPr lang="en-US" sz="2400" b="1">
                <a:latin typeface="+mn-lt"/>
              </a:rPr>
              <a:t>Staff’s unwashed hands transmit germs to roommate</a:t>
            </a:r>
          </a:p>
        </p:txBody>
      </p:sp>
      <p:sp>
        <p:nvSpPr>
          <p:cNvPr id="14" name="TextBox 13">
            <a:extLst>
              <a:ext uri="{FF2B5EF4-FFF2-40B4-BE49-F238E27FC236}">
                <a16:creationId xmlns:a16="http://schemas.microsoft.com/office/drawing/2014/main" id="{1420B7DD-6A87-4C26-B49D-1819E9B97701}"/>
              </a:ext>
            </a:extLst>
          </p:cNvPr>
          <p:cNvSpPr txBox="1"/>
          <p:nvPr/>
        </p:nvSpPr>
        <p:spPr>
          <a:xfrm>
            <a:off x="8686800" y="5265001"/>
            <a:ext cx="3006636" cy="830997"/>
          </a:xfrm>
          <a:prstGeom prst="rect">
            <a:avLst/>
          </a:prstGeom>
          <a:solidFill>
            <a:schemeClr val="accent5">
              <a:lumMod val="20000"/>
              <a:lumOff val="80000"/>
            </a:schemeClr>
          </a:solidFill>
        </p:spPr>
        <p:txBody>
          <a:bodyPr wrap="square" rtlCol="0">
            <a:spAutoFit/>
          </a:bodyPr>
          <a:lstStyle/>
          <a:p>
            <a:pPr algn="ctr"/>
            <a:r>
              <a:rPr lang="en-US" sz="2400" b="1">
                <a:latin typeface="+mn-lt"/>
              </a:rPr>
              <a:t>Roommate gets sick from germs</a:t>
            </a:r>
          </a:p>
        </p:txBody>
      </p:sp>
      <p:pic>
        <p:nvPicPr>
          <p:cNvPr id="17" name="Picture 16">
            <a:extLst>
              <a:ext uri="{FF2B5EF4-FFF2-40B4-BE49-F238E27FC236}">
                <a16:creationId xmlns:a16="http://schemas.microsoft.com/office/drawing/2014/main" id="{24E94B02-14A8-4052-B25A-56D29D60D7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0" t="11100" r="4394" b="13413"/>
          <a:stretch/>
        </p:blipFill>
        <p:spPr>
          <a:xfrm>
            <a:off x="1365524" y="3055490"/>
            <a:ext cx="1626981" cy="1354585"/>
          </a:xfrm>
          <a:prstGeom prst="rect">
            <a:avLst/>
          </a:prstGeom>
        </p:spPr>
      </p:pic>
      <p:sp>
        <p:nvSpPr>
          <p:cNvPr id="29" name="Rectangle 28">
            <a:extLst>
              <a:ext uri="{FF2B5EF4-FFF2-40B4-BE49-F238E27FC236}">
                <a16:creationId xmlns:a16="http://schemas.microsoft.com/office/drawing/2014/main" id="{CA3A38AF-51D5-4F69-8062-0F64D2CFEE8A}"/>
              </a:ext>
            </a:extLst>
          </p:cNvPr>
          <p:cNvSpPr/>
          <p:nvPr/>
        </p:nvSpPr>
        <p:spPr>
          <a:xfrm rot="2456233">
            <a:off x="1757218" y="2586755"/>
            <a:ext cx="628650" cy="456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6FDAD84-1C64-5033-5232-5D9F0E18A86E}"/>
              </a:ext>
            </a:extLst>
          </p:cNvPr>
          <p:cNvCxnSpPr>
            <a:cxnSpLocks/>
          </p:cNvCxnSpPr>
          <p:nvPr/>
        </p:nvCxnSpPr>
        <p:spPr>
          <a:xfrm>
            <a:off x="3551997" y="1905000"/>
            <a:ext cx="1477203"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983EE8E7-C25A-475E-FAD2-A19681D67F9F}"/>
              </a:ext>
            </a:extLst>
          </p:cNvPr>
          <p:cNvCxnSpPr>
            <a:cxnSpLocks/>
          </p:cNvCxnSpPr>
          <p:nvPr/>
        </p:nvCxnSpPr>
        <p:spPr>
          <a:xfrm>
            <a:off x="7481239" y="1905000"/>
            <a:ext cx="1477203"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9" name="Rectangle: Rounded Corners 18">
            <a:extLst>
              <a:ext uri="{FF2B5EF4-FFF2-40B4-BE49-F238E27FC236}">
                <a16:creationId xmlns:a16="http://schemas.microsoft.com/office/drawing/2014/main" id="{2EBB9891-89D6-E31B-11B7-DBB921927526}"/>
              </a:ext>
            </a:extLst>
          </p:cNvPr>
          <p:cNvSpPr/>
          <p:nvPr/>
        </p:nvSpPr>
        <p:spPr>
          <a:xfrm>
            <a:off x="1241218" y="1511990"/>
            <a:ext cx="2062843" cy="8519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Reservoir </a:t>
            </a:r>
          </a:p>
        </p:txBody>
      </p:sp>
      <p:pic>
        <p:nvPicPr>
          <p:cNvPr id="27" name="Picture 26" descr="Shape&#10;&#10;Description automatically generated with low confidence">
            <a:extLst>
              <a:ext uri="{FF2B5EF4-FFF2-40B4-BE49-F238E27FC236}">
                <a16:creationId xmlns:a16="http://schemas.microsoft.com/office/drawing/2014/main" id="{1DD8D366-00AD-9BF3-B17A-DDAC5B73B8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0" t="11101" r="4394" b="13094"/>
          <a:stretch/>
        </p:blipFill>
        <p:spPr>
          <a:xfrm flipH="1">
            <a:off x="5282508" y="3049771"/>
            <a:ext cx="1626981" cy="1360304"/>
          </a:xfrm>
          <a:prstGeom prst="rect">
            <a:avLst/>
          </a:prstGeom>
        </p:spPr>
      </p:pic>
      <p:sp>
        <p:nvSpPr>
          <p:cNvPr id="7" name="Rectangle: Rounded Corners 6">
            <a:extLst>
              <a:ext uri="{FF2B5EF4-FFF2-40B4-BE49-F238E27FC236}">
                <a16:creationId xmlns:a16="http://schemas.microsoft.com/office/drawing/2014/main" id="{FCD5DC2C-4D19-7845-3403-8F63EAEFAD43}"/>
              </a:ext>
            </a:extLst>
          </p:cNvPr>
          <p:cNvSpPr/>
          <p:nvPr/>
        </p:nvSpPr>
        <p:spPr>
          <a:xfrm>
            <a:off x="9158696" y="1501679"/>
            <a:ext cx="2062843" cy="8519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Reservoir</a:t>
            </a:r>
          </a:p>
        </p:txBody>
      </p:sp>
      <p:sp>
        <p:nvSpPr>
          <p:cNvPr id="10" name="Rectangle: Rounded Corners 9">
            <a:extLst>
              <a:ext uri="{FF2B5EF4-FFF2-40B4-BE49-F238E27FC236}">
                <a16:creationId xmlns:a16="http://schemas.microsoft.com/office/drawing/2014/main" id="{D0579C28-D13F-F031-08C9-E542EDB3B9ED}"/>
              </a:ext>
            </a:extLst>
          </p:cNvPr>
          <p:cNvSpPr/>
          <p:nvPr/>
        </p:nvSpPr>
        <p:spPr>
          <a:xfrm>
            <a:off x="5244264" y="1511990"/>
            <a:ext cx="2062843" cy="8519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Pathway</a:t>
            </a:r>
          </a:p>
        </p:txBody>
      </p:sp>
      <p:pic>
        <p:nvPicPr>
          <p:cNvPr id="11" name="Picture 10" descr="A picture containing diagram&#10;&#10;Description automatically generated">
            <a:extLst>
              <a:ext uri="{FF2B5EF4-FFF2-40B4-BE49-F238E27FC236}">
                <a16:creationId xmlns:a16="http://schemas.microsoft.com/office/drawing/2014/main" id="{9EC3231A-32BD-BC1E-1884-CA16FE2CD5A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000282" y="2688221"/>
            <a:ext cx="2693154" cy="2257802"/>
          </a:xfrm>
          <a:prstGeom prst="rect">
            <a:avLst/>
          </a:prstGeom>
        </p:spPr>
      </p:pic>
      <p:pic>
        <p:nvPicPr>
          <p:cNvPr id="16" name="Picture 15" descr="Background pattern&#10;&#10;Description automatically generated with medium confidence">
            <a:extLst>
              <a:ext uri="{FF2B5EF4-FFF2-40B4-BE49-F238E27FC236}">
                <a16:creationId xmlns:a16="http://schemas.microsoft.com/office/drawing/2014/main" id="{0233A9C1-AC80-4044-D2EC-DC718883B9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17625" y="3128576"/>
            <a:ext cx="359937" cy="314615"/>
          </a:xfrm>
          <a:prstGeom prst="rect">
            <a:avLst/>
          </a:prstGeom>
        </p:spPr>
      </p:pic>
      <p:pic>
        <p:nvPicPr>
          <p:cNvPr id="18" name="Picture 17" descr="Background pattern&#10;&#10;Description automatically generated with medium confidence">
            <a:extLst>
              <a:ext uri="{FF2B5EF4-FFF2-40B4-BE49-F238E27FC236}">
                <a16:creationId xmlns:a16="http://schemas.microsoft.com/office/drawing/2014/main" id="{4E1320EB-A9AE-5DED-0E3F-DCC54B3E0D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21513" y="3128576"/>
            <a:ext cx="359937" cy="314615"/>
          </a:xfrm>
          <a:prstGeom prst="rect">
            <a:avLst/>
          </a:prstGeom>
        </p:spPr>
      </p:pic>
      <p:pic>
        <p:nvPicPr>
          <p:cNvPr id="20" name="Picture 19" descr="Background pattern&#10;&#10;Description automatically generated with medium confidence">
            <a:extLst>
              <a:ext uri="{FF2B5EF4-FFF2-40B4-BE49-F238E27FC236}">
                <a16:creationId xmlns:a16="http://schemas.microsoft.com/office/drawing/2014/main" id="{EFFC1204-5A48-8E1E-B565-7D89139BD2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738715" y="2966381"/>
            <a:ext cx="359937" cy="314615"/>
          </a:xfrm>
          <a:prstGeom prst="rect">
            <a:avLst/>
          </a:prstGeom>
        </p:spPr>
      </p:pic>
      <p:pic>
        <p:nvPicPr>
          <p:cNvPr id="22" name="Picture 21" descr="Background pattern&#10;&#10;Description automatically generated with medium confidence">
            <a:extLst>
              <a:ext uri="{FF2B5EF4-FFF2-40B4-BE49-F238E27FC236}">
                <a16:creationId xmlns:a16="http://schemas.microsoft.com/office/drawing/2014/main" id="{542B6BB0-AC7B-F6D8-2893-2248AF1B21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72200" y="2961985"/>
            <a:ext cx="359937" cy="314615"/>
          </a:xfrm>
          <a:prstGeom prst="rect">
            <a:avLst/>
          </a:prstGeom>
        </p:spPr>
      </p:pic>
      <p:pic>
        <p:nvPicPr>
          <p:cNvPr id="26" name="Picture 25">
            <a:extLst>
              <a:ext uri="{FF2B5EF4-FFF2-40B4-BE49-F238E27FC236}">
                <a16:creationId xmlns:a16="http://schemas.microsoft.com/office/drawing/2014/main" id="{D2158F24-4233-00F6-E468-5A1F4D916B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04799" y="2966361"/>
            <a:ext cx="359937" cy="314615"/>
          </a:xfrm>
          <a:prstGeom prst="rect">
            <a:avLst/>
          </a:prstGeom>
        </p:spPr>
      </p:pic>
      <p:pic>
        <p:nvPicPr>
          <p:cNvPr id="32" name="Picture 31" descr="Background pattern&#10;&#10;Description automatically generated with medium confidence">
            <a:extLst>
              <a:ext uri="{FF2B5EF4-FFF2-40B4-BE49-F238E27FC236}">
                <a16:creationId xmlns:a16="http://schemas.microsoft.com/office/drawing/2014/main" id="{0A5FFC3D-3BC2-79EC-6E7A-68FF8E5D84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12536" y="3851861"/>
            <a:ext cx="359937" cy="314615"/>
          </a:xfrm>
          <a:prstGeom prst="rect">
            <a:avLst/>
          </a:prstGeom>
        </p:spPr>
      </p:pic>
    </p:spTree>
    <p:extLst>
      <p:ext uri="{BB962C8B-B14F-4D97-AF65-F5344CB8AC3E}">
        <p14:creationId xmlns:p14="http://schemas.microsoft.com/office/powerpoint/2010/main" val="88605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7E7E-980A-4DE6-94FD-6A28AB647393}"/>
              </a:ext>
            </a:extLst>
          </p:cNvPr>
          <p:cNvSpPr>
            <a:spLocks noGrp="1"/>
          </p:cNvSpPr>
          <p:nvPr>
            <p:ph type="title"/>
          </p:nvPr>
        </p:nvSpPr>
        <p:spPr>
          <a:xfrm>
            <a:off x="508000" y="533400"/>
            <a:ext cx="10769600" cy="1143000"/>
          </a:xfrm>
        </p:spPr>
        <p:txBody>
          <a:bodyPr/>
          <a:lstStyle/>
          <a:p>
            <a:r>
              <a:rPr lang="en-US" dirty="0">
                <a:latin typeface="+mn-lt"/>
                <a:cs typeface="Arial"/>
              </a:rPr>
              <a:t>Knowledge Check</a:t>
            </a:r>
            <a:endParaRPr lang="en-US"/>
          </a:p>
        </p:txBody>
      </p:sp>
      <p:sp>
        <p:nvSpPr>
          <p:cNvPr id="4" name="Slide Number Placeholder 3">
            <a:extLst>
              <a:ext uri="{FF2B5EF4-FFF2-40B4-BE49-F238E27FC236}">
                <a16:creationId xmlns:a16="http://schemas.microsoft.com/office/drawing/2014/main" id="{EC600731-0441-47F2-8286-503C6997DACD}"/>
              </a:ext>
            </a:extLst>
          </p:cNvPr>
          <p:cNvSpPr>
            <a:spLocks noGrp="1"/>
          </p:cNvSpPr>
          <p:nvPr>
            <p:ph type="sldNum" sz="quarter" idx="14"/>
          </p:nvPr>
        </p:nvSpPr>
        <p:spPr/>
        <p:txBody>
          <a:bodyPr/>
          <a:lstStyle/>
          <a:p>
            <a:pPr>
              <a:defRPr/>
            </a:pPr>
            <a:fld id="{8F175D74-ED98-4489-9FB3-9363BDDBA762}" type="slidenum">
              <a:rPr lang="en-US" smtClean="0"/>
              <a:pPr>
                <a:defRPr/>
              </a:pPr>
              <a:t>9</a:t>
            </a:fld>
            <a:endParaRPr lang="en-US">
              <a:solidFill>
                <a:schemeClr val="bg1"/>
              </a:solidFill>
            </a:endParaRPr>
          </a:p>
        </p:txBody>
      </p:sp>
      <p:sp>
        <p:nvSpPr>
          <p:cNvPr id="6" name="Content Placeholder 2">
            <a:extLst>
              <a:ext uri="{FF2B5EF4-FFF2-40B4-BE49-F238E27FC236}">
                <a16:creationId xmlns:a16="http://schemas.microsoft.com/office/drawing/2014/main" id="{84737625-31C2-4A3F-A821-4F6D3911B41B}"/>
              </a:ext>
            </a:extLst>
          </p:cNvPr>
          <p:cNvSpPr txBox="1">
            <a:spLocks/>
          </p:cNvSpPr>
          <p:nvPr/>
        </p:nvSpPr>
        <p:spPr bwMode="auto">
          <a:xfrm>
            <a:off x="990600" y="1734015"/>
            <a:ext cx="10892286" cy="329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4pPr>
            <a:lvl5pPr marL="20574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i="1" dirty="0">
                <a:ea typeface="+mj-lt"/>
                <a:cs typeface="+mj-lt"/>
              </a:rPr>
              <a:t>What is a simple action EVS staff can take to prevent germs from spreading? Select the best answer.</a:t>
            </a:r>
            <a:endParaRPr lang="en-US" dirty="0"/>
          </a:p>
          <a:p>
            <a:pPr marL="0" indent="0">
              <a:buNone/>
            </a:pPr>
            <a:endParaRPr lang="en-US" sz="2800" dirty="0">
              <a:ea typeface="+mj-lt"/>
              <a:cs typeface="+mj-lt"/>
            </a:endParaRPr>
          </a:p>
          <a:p>
            <a:pPr marL="514350" indent="-514350">
              <a:buAutoNum type="alphaUcPeriod"/>
            </a:pPr>
            <a:r>
              <a:rPr lang="en-US" sz="2800" dirty="0">
                <a:ea typeface="+mj-lt"/>
                <a:cs typeface="+mj-lt"/>
              </a:rPr>
              <a:t>Perform hand hygiene</a:t>
            </a:r>
            <a:endParaRPr lang="en-US" dirty="0">
              <a:cs typeface="Calibri"/>
            </a:endParaRPr>
          </a:p>
          <a:p>
            <a:pPr marL="514350" indent="-514350">
              <a:buFont typeface="+mj-lt"/>
              <a:buAutoNum type="alphaUcPeriod"/>
            </a:pPr>
            <a:r>
              <a:rPr lang="en-US" sz="2800" dirty="0">
                <a:ea typeface="+mj-lt"/>
                <a:cs typeface="+mj-lt"/>
              </a:rPr>
              <a:t>Remove all sources of infection</a:t>
            </a:r>
          </a:p>
          <a:p>
            <a:pPr marL="514350" indent="-514350">
              <a:buFont typeface="+mj-lt"/>
              <a:buAutoNum type="alphaUcPeriod"/>
            </a:pPr>
            <a:r>
              <a:rPr lang="en-US" sz="2800" dirty="0">
                <a:ea typeface="+mj-lt"/>
                <a:cs typeface="+mj-lt"/>
              </a:rPr>
              <a:t>Use only private rooms</a:t>
            </a:r>
          </a:p>
          <a:p>
            <a:pPr marL="514350" indent="-514350">
              <a:buFont typeface="+mj-lt"/>
              <a:buAutoNum type="alphaUcPeriod"/>
            </a:pPr>
            <a:r>
              <a:rPr lang="en-US" sz="2800" dirty="0">
                <a:ea typeface="+mj-lt"/>
                <a:cs typeface="+mj-lt"/>
              </a:rPr>
              <a:t>All of the above</a:t>
            </a:r>
          </a:p>
          <a:p>
            <a:pPr marL="514350" indent="-514350">
              <a:buFont typeface="+mj-lt"/>
              <a:buAutoNum type="alphaUcPeriod"/>
            </a:pPr>
            <a:endParaRPr lang="en-US" sz="2800" dirty="0">
              <a:ea typeface="+mj-lt"/>
              <a:cs typeface="+mj-lt"/>
            </a:endParaRPr>
          </a:p>
          <a:p>
            <a:pPr marL="514350" indent="-514350">
              <a:buFont typeface="+mj-lt"/>
              <a:buAutoNum type="alphaUcPeriod"/>
            </a:pPr>
            <a:endParaRPr lang="en-US" sz="2800" dirty="0">
              <a:ea typeface="+mj-lt"/>
              <a:cs typeface="+mj-lt"/>
            </a:endParaRPr>
          </a:p>
          <a:p>
            <a:pPr>
              <a:buFont typeface="Wingdings" panose="05000000000000000000" pitchFamily="2" charset="2"/>
              <a:buChar char="q"/>
            </a:pPr>
            <a:endParaRPr lang="en-US" sz="2800" dirty="0"/>
          </a:p>
        </p:txBody>
      </p:sp>
      <p:sp>
        <p:nvSpPr>
          <p:cNvPr id="12" name="Rectangle 11">
            <a:extLst>
              <a:ext uri="{FF2B5EF4-FFF2-40B4-BE49-F238E27FC236}">
                <a16:creationId xmlns:a16="http://schemas.microsoft.com/office/drawing/2014/main" id="{3AF70C64-AC15-454E-8DFC-86C066F345F7}"/>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36684"/>
      </p:ext>
    </p:extLst>
  </p:cSld>
  <p:clrMapOvr>
    <a:masterClrMapping/>
  </p:clrMapOvr>
</p:sld>
</file>

<file path=ppt/theme/theme1.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48324c4-7d20-48d3-8188-32763737222b">
      <Value>97</Value>
      <Value>197</Value>
      <Value>295</Value>
      <Value>498</Value>
      <Value>123</Value>
      <Value>241</Value>
      <Value>121</Value>
      <Value>137</Value>
    </TaxCatchAll>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Clinicians/Healthcare Providers</TermName>
          <TermId xmlns="http://schemas.microsoft.com/office/infopath/2007/PartnerControls">e31e14b8-e46e-494a-8300-1453b14ca9de</TermId>
        </TermInfo>
        <TermInfo xmlns="http://schemas.microsoft.com/office/infopath/2007/PartnerControls">
          <TermName xmlns="http://schemas.microsoft.com/office/infopath/2007/PartnerControls">Local Health Jurisdiction</TermName>
          <TermId xmlns="http://schemas.microsoft.com/office/infopath/2007/PartnerControls">f68e075a-b17d-44d0-8f5c-4e108c72d912</TermId>
        </TermInfo>
        <TermInfo xmlns="http://schemas.microsoft.com/office/infopath/2007/PartnerControls">
          <TermName xmlns="http://schemas.microsoft.com/office/infopath/2007/PartnerControls">Other Stakeholder</TermName>
          <TermId xmlns="http://schemas.microsoft.com/office/infopath/2007/PartnerControls">6b3266fc-4016-443b-9e9e-97a2230ee0e4</TermId>
        </TermInfo>
      </Term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Hospital Associated Infections</TermName>
          <TermId xmlns="http://schemas.microsoft.com/office/infopath/2007/PartnerControls">ca506b30-7ad6-4050-a256-41bb719b399d</TermId>
        </TermInfo>
        <TermInfo xmlns="http://schemas.microsoft.com/office/infopath/2007/PartnerControls">
          <TermName xmlns="http://schemas.microsoft.com/office/infopath/2007/PartnerControls">Infectious Diseases</TermName>
          <TermId xmlns="http://schemas.microsoft.com/office/infopath/2007/PartnerControls">cf067396-8ccc-4210-9f63-22e79836aa52</TermId>
        </TermInfo>
        <TermInfo xmlns="http://schemas.microsoft.com/office/infopath/2007/PartnerControls">
          <TermName xmlns="http://schemas.microsoft.com/office/infopath/2007/PartnerControls">Infection Control</TermName>
          <TermId xmlns="http://schemas.microsoft.com/office/infopath/2007/PartnerControls">cc8526b0-961b-4484-a0db-f621d6c2c573</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Healthcare-Associated Infections</TermName>
          <TermId xmlns="http://schemas.microsoft.com/office/infopath/2007/PartnerControls">acd27147-66db-4417-b829-7721c9284883</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2.xml><?xml version="1.0" encoding="utf-8"?>
<ct:contentTypeSchema xmlns:ct="http://schemas.microsoft.com/office/2006/metadata/contentType" xmlns:ma="http://schemas.microsoft.com/office/2006/metadata/properties/metaAttributes" ct:_="" ma:_="" ma:contentTypeName="CDPH Document" ma:contentTypeID="0x0101002CC577673628EB48993F371F1850BF7D002F45745B6B4FD0479F5B8BA533B83A6A" ma:contentTypeVersion="4" ma:contentTypeDescription="Create a new document." ma:contentTypeScope="" ma:versionID="1dcf90e495f57365ed981e3850970c96">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5391893d04d1d7c9d778626da8812661"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893ACD-2D66-4161-9463-972A9F395DFF}">
  <ds:schemaRefs>
    <ds:schemaRef ds:uri="7c162c85-2e33-4418-8d6a-3c9ae40ca8a5"/>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cc8a450b-1a11-4e56-adcc-c88acab015c1"/>
    <ds:schemaRef ds:uri="http://purl.org/dc/dcmitype/"/>
  </ds:schemaRefs>
</ds:datastoreItem>
</file>

<file path=customXml/itemProps2.xml><?xml version="1.0" encoding="utf-8"?>
<ds:datastoreItem xmlns:ds="http://schemas.openxmlformats.org/officeDocument/2006/customXml" ds:itemID="{29401E13-2B6B-4E57-AD89-ED72991DFB93}"/>
</file>

<file path=customXml/itemProps3.xml><?xml version="1.0" encoding="utf-8"?>
<ds:datastoreItem xmlns:ds="http://schemas.openxmlformats.org/officeDocument/2006/customXml" ds:itemID="{0D3095FA-17C3-4F63-8ADB-2D0F97B499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ColorBlock3WithPageNumbers</Template>
  <TotalTime>0</TotalTime>
  <Words>4693</Words>
  <Application>Microsoft Office PowerPoint</Application>
  <PresentationFormat>Widescreen</PresentationFormat>
  <Paragraphs>488</Paragraphs>
  <Slides>33</Slides>
  <Notes>33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-apple-system</vt:lpstr>
      <vt:lpstr>Arial</vt:lpstr>
      <vt:lpstr>Arimo</vt:lpstr>
      <vt:lpstr>Calibri</vt:lpstr>
      <vt:lpstr>Franklin Gothic Medium Cond</vt:lpstr>
      <vt:lpstr>Tahoma</vt:lpstr>
      <vt:lpstr>Wingdings</vt:lpstr>
      <vt:lpstr>ColorBlock3WithPageNumbers</vt:lpstr>
      <vt:lpstr>ColorBlock3WithPageNumbers</vt:lpstr>
      <vt:lpstr>PowerPoint Presentation</vt:lpstr>
      <vt:lpstr>Module 1: Hand Hygiene for EVS Staff Infection Prevention and Control Training for Environmental Services Staff </vt:lpstr>
      <vt:lpstr>Objectives</vt:lpstr>
      <vt:lpstr>How Germs May Spread</vt:lpstr>
      <vt:lpstr>Reservoirs: Where Germs Live </vt:lpstr>
      <vt:lpstr>Pathways: How Germs Spread  </vt:lpstr>
      <vt:lpstr>How Germs Make People Sick</vt:lpstr>
      <vt:lpstr>How Germs May Spread: Example </vt:lpstr>
      <vt:lpstr>Knowledge Check</vt:lpstr>
      <vt:lpstr>PowerPoint Presentation</vt:lpstr>
      <vt:lpstr>Hand Hygiene</vt:lpstr>
      <vt:lpstr>EVS Staff Clean Many Surfaces </vt:lpstr>
      <vt:lpstr>Hand Hygiene Prevents Germ Spread</vt:lpstr>
      <vt:lpstr>Why Do We Need To Clean Our Hands for at Least 20 Seconds?</vt:lpstr>
      <vt:lpstr>PowerPoint Presentation</vt:lpstr>
      <vt:lpstr>Hand Hygiene with ABHR</vt:lpstr>
      <vt:lpstr>Which Hand Hygiene Method To Use?</vt:lpstr>
      <vt:lpstr>Every EVS Moment Matters!</vt:lpstr>
      <vt:lpstr>Hand Hygiene Scenario - What’s Missing? </vt:lpstr>
      <vt:lpstr>Hand Hygiene Scenario - What’s Missing? </vt:lpstr>
      <vt:lpstr>Hand Hygiene Scenario - What’s Missing? </vt:lpstr>
      <vt:lpstr>Hand Hygiene Scenario - What’s Missing? </vt:lpstr>
      <vt:lpstr>Hand Hygiene Scenario - What’s Missing? </vt:lpstr>
      <vt:lpstr>Hand Hygiene Scenario - What’s Missing? </vt:lpstr>
      <vt:lpstr>Hand Hygiene Scenario </vt:lpstr>
      <vt:lpstr>Additional Considerations</vt:lpstr>
      <vt:lpstr>Best Practices to Keep Your Hands Clean</vt:lpstr>
      <vt:lpstr>Best Practices to Keep Your Hands Clean</vt:lpstr>
      <vt:lpstr>Best Practices to Keep Your Hands Clean</vt:lpstr>
      <vt:lpstr>Summary</vt:lpstr>
      <vt:lpstr>References</vt:lpstr>
      <vt:lpstr>Project Firstline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28</cp:revision>
  <dcterms:created xsi:type="dcterms:W3CDTF">2023-08-15T17:29:52Z</dcterms:created>
  <dcterms:modified xsi:type="dcterms:W3CDTF">2023-09-16T01:31:14Z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2023-08-15T17:30:01Z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2412bd9a-30a3-497e-8f34-e8be4e8d4982</vt:lpwstr>
  </property>
  <property fmtid="{D5CDD505-2E9C-101B-9397-08002B2CF9AE}" pid="8" name="MSIP_Label_7b94a7b8-f06c-4dfe-bdcc-9b548fd58c31_ContentBits">
    <vt:lpwstr>0</vt:lpwstr>
  </property>
  <property fmtid="{D5CDD505-2E9C-101B-9397-08002B2CF9AE}" pid="9" name="MSIP_Label_8af03ff0-41c5-4c41-b55e-fabb8fae94be_ActionId">
    <vt:lpwstr>e3819b66-c76d-4989-ab1c-0181a5b90dc2</vt:lpwstr>
  </property>
  <property fmtid="{D5CDD505-2E9C-101B-9397-08002B2CF9AE}" pid="10" name="MediaServiceImageTags">
    <vt:lpwstr/>
  </property>
  <property fmtid="{D5CDD505-2E9C-101B-9397-08002B2CF9AE}" pid="11" name="ContentTypeId">
    <vt:lpwstr>0x0101002CC577673628EB48993F371F1850BF7D002F45745B6B4FD0479F5B8BA533B83A6A</vt:lpwstr>
  </property>
  <property fmtid="{D5CDD505-2E9C-101B-9397-08002B2CF9AE}" pid="12" name="MSIP_Label_8af03ff0-41c5-4c41-b55e-fabb8fae94be_ContentBits">
    <vt:lpwstr>0</vt:lpwstr>
  </property>
  <property fmtid="{D5CDD505-2E9C-101B-9397-08002B2CF9AE}" pid="13" name="MSIP_Label_8af03ff0-41c5-4c41-b55e-fabb8fae94be_SiteId">
    <vt:lpwstr>9ce70869-60db-44fd-abe8-d2767077fc8f</vt:lpwstr>
  </property>
  <property fmtid="{D5CDD505-2E9C-101B-9397-08002B2CF9AE}" pid="14" name="MSIP_Label_8af03ff0-41c5-4c41-b55e-fabb8fae94be_Method">
    <vt:lpwstr>Privileged</vt:lpwstr>
  </property>
  <property fmtid="{D5CDD505-2E9C-101B-9397-08002B2CF9AE}" pid="15" name="MSIP_Label_8af03ff0-41c5-4c41-b55e-fabb8fae94be_Enabled">
    <vt:lpwstr>true</vt:lpwstr>
  </property>
  <property fmtid="{D5CDD505-2E9C-101B-9397-08002B2CF9AE}" pid="16" name="MSIP_Label_8af03ff0-41c5-4c41-b55e-fabb8fae94be_Name">
    <vt:lpwstr>8af03ff0-41c5-4c41-b55e-fabb8fae94be</vt:lpwstr>
  </property>
  <property fmtid="{D5CDD505-2E9C-101B-9397-08002B2CF9AE}" pid="17" name="MSIP_Label_8af03ff0-41c5-4c41-b55e-fabb8fae94be_SetDate">
    <vt:lpwstr>2023-08-07T20:16:39Z</vt:lpwstr>
  </property>
  <property fmtid="{D5CDD505-2E9C-101B-9397-08002B2CF9AE}" pid="18" name="Content Language">
    <vt:lpwstr>97;#English (United States)|25e340a5-d50c-48d7-adc0-a905fb7bff5c</vt:lpwstr>
  </property>
  <property fmtid="{D5CDD505-2E9C-101B-9397-08002B2CF9AE}" pid="19" name="Topic">
    <vt:lpwstr>498;#Hospital Associated Infections|ca506b30-7ad6-4050-a256-41bb719b399d;#241;#Infectious Diseases|cf067396-8ccc-4210-9f63-22e79836aa52;#295;#Infection Control|cc8526b0-961b-4484-a0db-f621d6c2c573</vt:lpwstr>
  </property>
  <property fmtid="{D5CDD505-2E9C-101B-9397-08002B2CF9AE}" pid="20" name="CDPH Audience">
    <vt:lpwstr>121;#Clinicians/Healthcare Providers|e31e14b8-e46e-494a-8300-1453b14ca9de;#197;#Local Health Jurisdiction|f68e075a-b17d-44d0-8f5c-4e108c72d912;#123;#Other Stakeholder|6b3266fc-4016-443b-9e9e-97a2230ee0e4</vt:lpwstr>
  </property>
  <property fmtid="{D5CDD505-2E9C-101B-9397-08002B2CF9AE}" pid="21" name="Program">
    <vt:lpwstr>137;#Healthcare-Associated Infections|acd27147-66db-4417-b829-7721c9284883</vt:lpwstr>
  </property>
</Properties>
</file>