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5"/>
  </p:sldMasterIdLst>
  <p:notesMasterIdLst>
    <p:notesMasterId r:id="rId24"/>
  </p:notesMasterIdLst>
  <p:handoutMasterIdLst>
    <p:handoutMasterId r:id="rId25"/>
  </p:handoutMasterIdLst>
  <p:sldIdLst>
    <p:sldId id="256" r:id="rId6"/>
    <p:sldId id="257" r:id="rId7"/>
    <p:sldId id="258" r:id="rId8"/>
    <p:sldId id="269" r:id="rId9"/>
    <p:sldId id="259" r:id="rId10"/>
    <p:sldId id="267" r:id="rId11"/>
    <p:sldId id="270" r:id="rId12"/>
    <p:sldId id="268" r:id="rId13"/>
    <p:sldId id="260" r:id="rId14"/>
    <p:sldId id="264" r:id="rId15"/>
    <p:sldId id="274" r:id="rId16"/>
    <p:sldId id="265" r:id="rId17"/>
    <p:sldId id="261" r:id="rId18"/>
    <p:sldId id="273" r:id="rId19"/>
    <p:sldId id="271" r:id="rId20"/>
    <p:sldId id="262" r:id="rId21"/>
    <p:sldId id="266" r:id="rId22"/>
    <p:sldId id="272" r:id="rId23"/>
  </p:sldIdLst>
  <p:sldSz cx="9144000" cy="6858000" type="letter"/>
  <p:notesSz cx="68580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85461" autoAdjust="0"/>
  </p:normalViewPr>
  <p:slideViewPr>
    <p:cSldViewPr>
      <p:cViewPr varScale="1">
        <p:scale>
          <a:sx n="100" d="100"/>
          <a:sy n="100" d="100"/>
        </p:scale>
        <p:origin x="-9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1332"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86019" name="Rectangle 3"/>
          <p:cNvSpPr>
            <a:spLocks noGrp="1" noChangeArrowheads="1"/>
          </p:cNvSpPr>
          <p:nvPr>
            <p:ph type="dt" sz="quarter" idx="1"/>
          </p:nvPr>
        </p:nvSpPr>
        <p:spPr bwMode="auto">
          <a:xfrm>
            <a:off x="3884613"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86020" name="Rectangle 4"/>
          <p:cNvSpPr>
            <a:spLocks noGrp="1" noChangeArrowheads="1"/>
          </p:cNvSpPr>
          <p:nvPr>
            <p:ph type="ftr" sz="quarter" idx="2"/>
          </p:nvPr>
        </p:nvSpPr>
        <p:spPr bwMode="auto">
          <a:xfrm>
            <a:off x="0"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86021" name="Rectangle 5"/>
          <p:cNvSpPr>
            <a:spLocks noGrp="1" noChangeArrowheads="1"/>
          </p:cNvSpPr>
          <p:nvPr>
            <p:ph type="sldNum" sz="quarter" idx="3"/>
          </p:nvPr>
        </p:nvSpPr>
        <p:spPr bwMode="auto">
          <a:xfrm>
            <a:off x="3884613"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2CFE2C2-DD61-433C-BDD3-BED08A2656A9}" type="slidenum">
              <a:rPr lang="en-US"/>
              <a:pPr>
                <a:defRPr/>
              </a:pPr>
              <a:t>‹#›</a:t>
            </a:fld>
            <a:endParaRPr lang="en-US"/>
          </a:p>
        </p:txBody>
      </p:sp>
    </p:spTree>
    <p:extLst>
      <p:ext uri="{BB962C8B-B14F-4D97-AF65-F5344CB8AC3E}">
        <p14:creationId xmlns:p14="http://schemas.microsoft.com/office/powerpoint/2010/main" val="3094766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70659" name="Rectangle 3"/>
          <p:cNvSpPr>
            <a:spLocks noGrp="1" noChangeArrowheads="1"/>
          </p:cNvSpPr>
          <p:nvPr>
            <p:ph type="dt" idx="1"/>
          </p:nvPr>
        </p:nvSpPr>
        <p:spPr bwMode="auto">
          <a:xfrm>
            <a:off x="3884613"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1508"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661" name="Rectangle 5"/>
          <p:cNvSpPr>
            <a:spLocks noGrp="1" noChangeArrowheads="1"/>
          </p:cNvSpPr>
          <p:nvPr>
            <p:ph type="body" sz="quarter" idx="3"/>
          </p:nvPr>
        </p:nvSpPr>
        <p:spPr bwMode="auto">
          <a:xfrm>
            <a:off x="685800" y="4416425"/>
            <a:ext cx="54864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0662" name="Rectangle 6"/>
          <p:cNvSpPr>
            <a:spLocks noGrp="1" noChangeArrowheads="1"/>
          </p:cNvSpPr>
          <p:nvPr>
            <p:ph type="ftr" sz="quarter" idx="4"/>
          </p:nvPr>
        </p:nvSpPr>
        <p:spPr bwMode="auto">
          <a:xfrm>
            <a:off x="0"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0663" name="Rectangle 7"/>
          <p:cNvSpPr>
            <a:spLocks noGrp="1" noChangeArrowheads="1"/>
          </p:cNvSpPr>
          <p:nvPr>
            <p:ph type="sldNum" sz="quarter" idx="5"/>
          </p:nvPr>
        </p:nvSpPr>
        <p:spPr bwMode="auto">
          <a:xfrm>
            <a:off x="3884613"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96AFB13-C3F3-4324-91CE-0828A2A7E4CD}" type="slidenum">
              <a:rPr lang="en-US"/>
              <a:pPr>
                <a:defRPr/>
              </a:pPr>
              <a:t>‹#›</a:t>
            </a:fld>
            <a:endParaRPr lang="en-US"/>
          </a:p>
        </p:txBody>
      </p:sp>
    </p:spTree>
    <p:extLst>
      <p:ext uri="{BB962C8B-B14F-4D97-AF65-F5344CB8AC3E}">
        <p14:creationId xmlns:p14="http://schemas.microsoft.com/office/powerpoint/2010/main" val="26538746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79CA029-7539-45F3-BE1A-4E0161635B1D}" type="slidenum">
              <a:rPr lang="en-US" altLang="en-US" smtClean="0"/>
              <a:pPr/>
              <a:t>1</a:t>
            </a:fld>
            <a:endParaRPr lang="en-US" altLang="en-US"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en-US" altLang="en-US" smtClean="0"/>
              <a:t>Now that you have heard all about why health care workers may need to wear respirators during the course of their work and why they need to be fit tested, we will move on to going over how to properly fit test a respirator.</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CE465ED-A271-4D8A-9F7F-557E56D5B365}" type="slidenum">
              <a:rPr lang="en-US" altLang="en-US" smtClean="0"/>
              <a:pPr/>
              <a:t>13</a:t>
            </a:fld>
            <a:endParaRPr lang="en-US" altLang="en-US"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r>
              <a:rPr lang="en-US" altLang="en-US" smtClean="0"/>
              <a:t>These are the test exercises that must be performed. </a:t>
            </a:r>
          </a:p>
          <a:p>
            <a:pPr eaLnBrk="1" hangingPunct="1"/>
            <a:endParaRPr lang="en-US" altLang="en-US" smtClean="0"/>
          </a:p>
          <a:p>
            <a:pPr eaLnBrk="1" hangingPunct="1"/>
            <a:r>
              <a:rPr lang="en-US" altLang="en-US" smtClean="0"/>
              <a:t>Each of the test exercise shall be performed for one minute, except for the grimace, which is only required for 15 seconds.</a:t>
            </a:r>
          </a:p>
          <a:p>
            <a:pPr eaLnBrk="1" hangingPunct="1"/>
            <a:endParaRPr lang="en-US" altLang="en-US" smtClean="0"/>
          </a:p>
          <a:p>
            <a:pPr eaLnBrk="1" hangingPunct="1"/>
            <a:r>
              <a:rPr lang="en-US" altLang="en-US" smtClean="0"/>
              <a:t>When you get to the talking exercise, you may have the test subject read from the rainbow passage that is on the laminated sheet in front of you. This is a standard piece of text that is often used by speech pathologists because it contains every sound in the English language. Alternatively, you may have the test subject recite a memorized poem or count backwards from 100. Just keep them talking for one minute.</a:t>
            </a:r>
          </a:p>
          <a:p>
            <a:pPr eaLnBrk="1" hangingPunct="1"/>
            <a:endParaRPr lang="en-US" altLang="en-US" smtClean="0"/>
          </a:p>
          <a:p>
            <a:pPr eaLnBrk="1" hangingPunct="1"/>
            <a:r>
              <a:rPr lang="en-US" altLang="en-US" smtClean="0"/>
              <a:t>If the test subject indicates at any time during the test that they taste Bitrex, stop the test.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A736D5C-E395-46FA-8775-AEAA4E7609EC}" type="slidenum">
              <a:rPr lang="en-US" altLang="en-US" smtClean="0"/>
              <a:pPr/>
              <a:t>16</a:t>
            </a:fld>
            <a:endParaRPr lang="en-US" altLang="en-US"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r>
              <a:rPr lang="en-US" altLang="en-US" smtClean="0"/>
              <a:t>If the test subject reports tasting Bitrex</a:t>
            </a:r>
            <a:r>
              <a:rPr lang="en-US" altLang="en-US" smtClean="0">
                <a:cs typeface="Arial" charset="0"/>
              </a:rPr>
              <a:t>® any time during the test, the fit test has failed and the subject must choose another respirator and repeat the entire protocol, including the taste threshold test.</a:t>
            </a:r>
          </a:p>
          <a:p>
            <a:pPr eaLnBrk="1" hangingPunct="1"/>
            <a:r>
              <a:rPr lang="en-US" altLang="en-US" smtClean="0">
                <a:cs typeface="Arial" charset="0"/>
              </a:rPr>
              <a:t>If the subject completes the fit test exercises without detecting </a:t>
            </a:r>
            <a:r>
              <a:rPr lang="en-US" altLang="en-US" smtClean="0"/>
              <a:t>Bitrex</a:t>
            </a:r>
            <a:r>
              <a:rPr lang="en-US" altLang="en-US" smtClean="0">
                <a:cs typeface="Arial" charset="0"/>
              </a:rPr>
              <a:t>® , the test is passed and the brand and size of respirator should be recorded for that user.</a:t>
            </a:r>
          </a:p>
          <a:p>
            <a:pPr eaLnBrk="1" hangingPunct="1"/>
            <a:r>
              <a:rPr lang="en-US" altLang="en-US" smtClean="0">
                <a:cs typeface="Arial" charset="0"/>
              </a:rPr>
              <a:t>If a user will have the possibility of wearing more than one brand of respirator because of shortages, etc., they must pass a fit test with each respirator that they will use.</a:t>
            </a:r>
          </a:p>
          <a:p>
            <a:pPr eaLnBrk="1" hangingPunct="1"/>
            <a:r>
              <a:rPr lang="en-US" altLang="en-US" smtClean="0">
                <a:cs typeface="Arial" charset="0"/>
              </a:rPr>
              <a:t>If an employee is unable to pass a fit test with any of the available brands or sizes of respirator, they must not wear a respirator that relies on a tight-fitting face-piece.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F79FFDC-893A-46E9-A586-63AA8623D9B1}" type="slidenum">
              <a:rPr lang="en-US" altLang="en-US" smtClean="0"/>
              <a:pPr/>
              <a:t>17</a:t>
            </a:fld>
            <a:endParaRPr lang="en-US" altLang="en-US"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r>
              <a:rPr lang="en-US" altLang="en-US" smtClean="0"/>
              <a:t>The respiratory protection standard also requires that employers keep records of fit tests for all employees wearing respirators. </a:t>
            </a:r>
          </a:p>
          <a:p>
            <a:pPr eaLnBrk="1" hangingPunct="1"/>
            <a:r>
              <a:rPr lang="en-US" altLang="en-US" smtClean="0"/>
              <a:t>You must record the name or ID number of the employee, the type of test performed, the respirator that was tested, the date of the test, and whether or not the subject passed or failed. If a quantitative test is performed, you must keep the strip chart recording or other record of the measured fit factor.</a:t>
            </a:r>
          </a:p>
          <a:p>
            <a:pPr eaLnBrk="1" hangingPunct="1"/>
            <a:r>
              <a:rPr lang="en-US" altLang="en-US" smtClean="0"/>
              <a:t>The record of the fit test must be kept until another fit test is performed.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EF841FE-6971-43F3-BBC7-716F9E183B96}" type="slidenum">
              <a:rPr lang="en-US" altLang="en-US" smtClean="0"/>
              <a:pPr/>
              <a:t>2</a:t>
            </a:fld>
            <a:endParaRPr lang="en-US" altLang="en-US" smtClean="0"/>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r>
              <a:rPr lang="en-US" altLang="en-US" smtClean="0"/>
              <a:t>You learned earlier why respirators might be required in a health care facility. </a:t>
            </a:r>
          </a:p>
          <a:p>
            <a:pPr eaLnBrk="1" hangingPunct="1"/>
            <a:r>
              <a:rPr lang="en-US" altLang="en-US" smtClean="0"/>
              <a:t>You also learned that if an employee is required to wear a respirator that relies on a tight-fitting face-piece, the OSHA respiratory protection standard requires that they be fit tested</a:t>
            </a:r>
          </a:p>
          <a:p>
            <a:pPr eaLnBrk="1" hangingPunct="1"/>
            <a:r>
              <a:rPr lang="en-US" altLang="en-US" smtClean="0"/>
              <a:t>They must be fit tested prior to wearing the respirator on the job and on an annual basis.</a:t>
            </a:r>
          </a:p>
          <a:p>
            <a:pPr eaLnBrk="1" hangingPunct="1"/>
            <a:r>
              <a:rPr lang="en-US" altLang="en-US" smtClean="0"/>
              <a:t>They must also be re-fit tested whenever they change respirator make, model or size or whenever physical characteristics change significantly to affect fit. This might include a significant change in body weight, facial scarring, loss of teeth, use of dentures, etc. – anything that would change the shape of the face, or affect the seal.</a:t>
            </a:r>
          </a:p>
          <a:p>
            <a:pPr eaLnBrk="1" hangingPunct="1"/>
            <a:r>
              <a:rPr lang="en-US" altLang="en-US" smtClean="0"/>
              <a:t>And – in the case of N95s, the standard allows for either a quantitative or a qualitative test.</a:t>
            </a:r>
          </a:p>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5BDD6A9-7A28-4249-A0B4-30CCD95CD230}" type="slidenum">
              <a:rPr lang="en-US" altLang="en-US" smtClean="0"/>
              <a:pPr/>
              <a:t>3</a:t>
            </a:fld>
            <a:endParaRPr lang="en-US" altLang="en-US" smtClean="0"/>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r>
              <a:rPr lang="en-US" altLang="en-US" smtClean="0"/>
              <a:t>A quantitative fit test involves actually measuring the concentration of a contaminant in the air and the concentration of the same contaminant inside the respirator face-piece and comparing those two concentrations to come up with something called a fit factor (the amount that the concentration is reduced by wearing the respirator).</a:t>
            </a:r>
          </a:p>
          <a:p>
            <a:pPr eaLnBrk="1" hangingPunct="1"/>
            <a:r>
              <a:rPr lang="en-US" altLang="en-US" smtClean="0"/>
              <a:t>This method has the advantage of being completely objective, but it is also very expensive. The instrument we use for quantitative fit testing (called a PortaCount) costs over $10,000. If you have access to one, this is really the best way to go.</a:t>
            </a:r>
          </a:p>
          <a:p>
            <a:pPr eaLnBrk="1" hangingPunct="1"/>
            <a:r>
              <a:rPr lang="en-US" altLang="en-US" smtClean="0"/>
              <a:t>In reality, because of the cost, most health care facilities other than large hospitals choose to do qualitative fit testing.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F2328A2-D717-477B-A092-22A6EBF6B320}" type="slidenum">
              <a:rPr lang="en-US" altLang="en-US" smtClean="0"/>
              <a:pPr/>
              <a:t>5</a:t>
            </a:fld>
            <a:endParaRPr lang="en-US" altLang="en-US"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lnSpc>
                <a:spcPct val="90000"/>
              </a:lnSpc>
            </a:pPr>
            <a:r>
              <a:rPr lang="en-US" altLang="en-US" smtClean="0"/>
              <a:t>Qualitative fit tests are pass/fail tests based on whether or not the test subject detects a contaminant that is sprayed around the face seal of the respirator inside an enclosure. This is what makes these tests subjective in nature, and therefore, somewhat less reliable than the quantitative test. </a:t>
            </a:r>
          </a:p>
          <a:p>
            <a:pPr eaLnBrk="1" hangingPunct="1">
              <a:lnSpc>
                <a:spcPct val="90000"/>
              </a:lnSpc>
            </a:pPr>
            <a:r>
              <a:rPr lang="en-US" altLang="en-US" smtClean="0"/>
              <a:t>There are currently four different qualitative fit test protocols that are approved by OSHA. </a:t>
            </a:r>
          </a:p>
          <a:p>
            <a:pPr eaLnBrk="1" hangingPunct="1">
              <a:lnSpc>
                <a:spcPct val="90000"/>
              </a:lnSpc>
            </a:pPr>
            <a:r>
              <a:rPr lang="en-US" altLang="en-US" smtClean="0"/>
              <a:t>The Bitrex</a:t>
            </a:r>
            <a:r>
              <a:rPr lang="en-US" altLang="en-US" smtClean="0">
                <a:cs typeface="Arial" charset="0"/>
              </a:rPr>
              <a:t>® test is the one used most in healthcare facilities and this is the one we will teach you today. It uses an aerosol of Bitrex®, a bitter-tasting chemical, to determine whether or not there is leakage through the face seal of the respirator.</a:t>
            </a:r>
          </a:p>
          <a:p>
            <a:pPr eaLnBrk="1" hangingPunct="1">
              <a:lnSpc>
                <a:spcPct val="90000"/>
              </a:lnSpc>
            </a:pPr>
            <a:r>
              <a:rPr lang="en-US" altLang="en-US" smtClean="0">
                <a:cs typeface="Arial" charset="0"/>
              </a:rPr>
              <a:t>The saccharin protocol is essentially the same as the </a:t>
            </a:r>
            <a:r>
              <a:rPr lang="en-US" altLang="en-US" smtClean="0"/>
              <a:t>Bitrex</a:t>
            </a:r>
            <a:r>
              <a:rPr lang="en-US" altLang="en-US" smtClean="0">
                <a:cs typeface="Arial" charset="0"/>
              </a:rPr>
              <a:t>® protocol, although it relies on the sweet taste of saccharin instead of the bitter taste of </a:t>
            </a:r>
            <a:r>
              <a:rPr lang="en-US" altLang="en-US" smtClean="0"/>
              <a:t>Bitrex</a:t>
            </a:r>
            <a:r>
              <a:rPr lang="en-US" altLang="en-US" smtClean="0">
                <a:cs typeface="Arial" charset="0"/>
              </a:rPr>
              <a:t>®.</a:t>
            </a:r>
          </a:p>
          <a:p>
            <a:pPr eaLnBrk="1" hangingPunct="1">
              <a:lnSpc>
                <a:spcPct val="90000"/>
              </a:lnSpc>
            </a:pPr>
            <a:r>
              <a:rPr lang="en-US" altLang="en-US" smtClean="0">
                <a:cs typeface="Arial" charset="0"/>
              </a:rPr>
              <a:t>The stannic chloride (or irritant smoke test) is a slightly less subjective qualitative test because the irritant smoke elicits an involuntary cough in test subjects who are exposed to a low concentration of the smoke. However, the involuntary cough is also the reason many people choose not to use this protocol.</a:t>
            </a:r>
          </a:p>
          <a:p>
            <a:pPr eaLnBrk="1" hangingPunct="1">
              <a:lnSpc>
                <a:spcPct val="90000"/>
              </a:lnSpc>
            </a:pPr>
            <a:r>
              <a:rPr lang="en-US" altLang="en-US" smtClean="0">
                <a:cs typeface="Arial" charset="0"/>
              </a:rPr>
              <a:t>The isoamyl acetate protocol is a test that relies on odor, rather than taste. This protocol is designed for fit testing respirators fitted with organic vapor cartridges and cannot be used to fit test filtering face-piece respirators because the filtering face-piece will not remove the isoamyl acetate from the air.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027B287-5ABB-4DA1-B8EE-6AD32296B5FD}" type="slidenum">
              <a:rPr lang="en-US" altLang="en-US" smtClean="0"/>
              <a:pPr/>
              <a:t>6</a:t>
            </a:fld>
            <a:endParaRPr lang="en-US" altLang="en-US"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en-US" altLang="en-US" smtClean="0"/>
              <a:t>Before you fit test anyone, you must be sure that they do not have any facial hair that might interfere with the face to face-piece seal.</a:t>
            </a:r>
          </a:p>
          <a:p>
            <a:pPr eaLnBrk="1" hangingPunct="1"/>
            <a:r>
              <a:rPr lang="en-US" altLang="en-US" smtClean="0"/>
              <a:t>Make sure your employer has a policy that deals with the issue of facial hair and workers who may need to wear respirators.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7CF08D8-56A7-42C7-8BBD-4DD53DA6C28F}" type="slidenum">
              <a:rPr lang="en-US" altLang="en-US" smtClean="0"/>
              <a:pPr/>
              <a:t>8</a:t>
            </a:fld>
            <a:endParaRPr lang="en-US" altLang="en-US"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r>
              <a:rPr lang="en-US" altLang="en-US" smtClean="0"/>
              <a:t>The first thing you need to do before you fit test anyone is set up your equipment. </a:t>
            </a:r>
          </a:p>
          <a:p>
            <a:pPr eaLnBrk="1" hangingPunct="1"/>
            <a:r>
              <a:rPr lang="en-US" altLang="en-US" smtClean="0"/>
              <a:t>Notice that you have two nebulizers and two different bottles of Bitrex solution on the table in front of you.</a:t>
            </a:r>
          </a:p>
          <a:p>
            <a:pPr eaLnBrk="1" hangingPunct="1"/>
            <a:r>
              <a:rPr lang="en-US" altLang="en-US" smtClean="0"/>
              <a:t>I want one of the people in each pair to take the nebulizer that says “Sensitivity Test Solution” in red and the bottle with the red label that says “Sensitivity Solution”</a:t>
            </a:r>
          </a:p>
          <a:p>
            <a:pPr eaLnBrk="1" hangingPunct="1"/>
            <a:r>
              <a:rPr lang="en-US" altLang="en-US" smtClean="0"/>
              <a:t>The other person in each pair should pick up the nebulizer that says “Fit Test Solution” in black and the bottle with the black label that says fit test solution.</a:t>
            </a:r>
          </a:p>
          <a:p>
            <a:pPr eaLnBrk="1" hangingPunct="1"/>
            <a:r>
              <a:rPr lang="en-US" altLang="en-US" smtClean="0"/>
              <a:t>Each of you should pour about 2 ccs of solution from your bottle into the corresponding nebulizer.</a:t>
            </a:r>
          </a:p>
          <a:p>
            <a:pPr eaLnBrk="1" hangingPunct="1"/>
            <a:r>
              <a:rPr lang="en-US" altLang="en-US" smtClean="0"/>
              <a:t>Screw the tops on to the nebulizers.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409E6D1-18B1-4D91-B1A0-3C449C4E5DAD}" type="slidenum">
              <a:rPr lang="en-US" altLang="en-US" smtClean="0"/>
              <a:pPr/>
              <a:t>9</a:t>
            </a:fld>
            <a:endParaRPr lang="en-US" altLang="en-US"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smtClean="0"/>
          </a:p>
          <a:p>
            <a:pPr eaLnBrk="1" hangingPunct="1"/>
            <a:r>
              <a:rPr lang="en-US" altLang="en-US" smtClean="0"/>
              <a:t>These are the basic steps involved in the Bitrex</a:t>
            </a:r>
            <a:r>
              <a:rPr lang="en-US" altLang="en-US" smtClean="0">
                <a:cs typeface="Arial" charset="0"/>
              </a:rPr>
              <a:t>® fit test protocol. </a:t>
            </a:r>
          </a:p>
          <a:p>
            <a:pPr eaLnBrk="1" hangingPunct="1"/>
            <a:r>
              <a:rPr lang="en-US" altLang="en-US" smtClean="0">
                <a:cs typeface="Arial" charset="0"/>
              </a:rPr>
              <a:t>First you complete a taste threshold screening to determine the test subject’s sensitivity to Bitrex.</a:t>
            </a:r>
          </a:p>
          <a:p>
            <a:pPr eaLnBrk="1" hangingPunct="1"/>
            <a:r>
              <a:rPr lang="en-US" altLang="en-US" smtClean="0">
                <a:cs typeface="Arial" charset="0"/>
              </a:rPr>
              <a:t>Then you help them to select and properly don a respirator with a good fit.</a:t>
            </a:r>
          </a:p>
          <a:p>
            <a:pPr eaLnBrk="1" hangingPunct="1"/>
            <a:r>
              <a:rPr lang="en-US" altLang="en-US" smtClean="0">
                <a:cs typeface="Arial" charset="0"/>
              </a:rPr>
              <a:t>Then you show them how to do a user fit check, which they should do each time they don a respirator.</a:t>
            </a:r>
          </a:p>
          <a:p>
            <a:pPr eaLnBrk="1" hangingPunct="1"/>
            <a:r>
              <a:rPr lang="en-US" altLang="en-US" smtClean="0">
                <a:cs typeface="Arial" charset="0"/>
              </a:rPr>
              <a:t>They then don the test enclosure and you expose them to the test aerosol.</a:t>
            </a:r>
          </a:p>
          <a:p>
            <a:pPr eaLnBrk="1" hangingPunct="1"/>
            <a:endParaRPr lang="en-US" altLang="en-US" smtClean="0">
              <a:cs typeface="Arial" charset="0"/>
            </a:endParaRPr>
          </a:p>
          <a:p>
            <a:pPr eaLnBrk="1" hangingPunct="1"/>
            <a:r>
              <a:rPr lang="en-US" altLang="en-US" smtClean="0">
                <a:cs typeface="Arial" charset="0"/>
              </a:rPr>
              <a:t>We will discuss each of these steps in detail as we go through the process of fit testing each other.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07ACD71-1D7F-4BA5-A08A-713A991375EA}" type="slidenum">
              <a:rPr lang="en-US" altLang="en-US" smtClean="0"/>
              <a:pPr/>
              <a:t>10</a:t>
            </a:fld>
            <a:endParaRPr lang="en-US" altLang="en-US"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lang="en-US" altLang="en-US" smtClean="0"/>
              <a:t>The purpose of the taste threshold screening is to determine how sensitive the test subject is to the taste of Bitrex</a:t>
            </a:r>
            <a:r>
              <a:rPr lang="en-US" altLang="en-US" smtClean="0">
                <a:cs typeface="Arial" charset="0"/>
              </a:rPr>
              <a:t>®. Different people will have different taste thresholds and the amount of </a:t>
            </a:r>
            <a:r>
              <a:rPr lang="en-US" altLang="en-US" smtClean="0"/>
              <a:t>Bitrex</a:t>
            </a:r>
            <a:r>
              <a:rPr lang="en-US" altLang="en-US" smtClean="0">
                <a:cs typeface="Arial" charset="0"/>
              </a:rPr>
              <a:t>® that you use in the test must be adjusted accordingly. Basically, we don’t want someone to pass the test simply because they cannot sense the taste of the test chemical at the test concentration.</a:t>
            </a:r>
          </a:p>
          <a:p>
            <a:pPr eaLnBrk="1" hangingPunct="1"/>
            <a:r>
              <a:rPr lang="en-US" altLang="en-US" smtClean="0"/>
              <a:t>First, ask the test subject to don the enclosure.</a:t>
            </a:r>
          </a:p>
          <a:p>
            <a:pPr eaLnBrk="1" hangingPunct="1"/>
            <a:r>
              <a:rPr lang="en-US" altLang="en-US" smtClean="0"/>
              <a:t>Then, instruct them to breathe through their mouth with their mouth slightly open and their tongue slightly extended.</a:t>
            </a:r>
          </a:p>
          <a:p>
            <a:pPr eaLnBrk="1" hangingPunct="1"/>
            <a:r>
              <a:rPr lang="en-US" altLang="en-US" smtClean="0"/>
              <a:t>Spray the check solution into the hood with 10 squeezes of the nebulizer labeled “Sensitivity Test Solution”.</a:t>
            </a:r>
          </a:p>
          <a:p>
            <a:pPr eaLnBrk="1" hangingPunct="1"/>
            <a:r>
              <a:rPr lang="en-US" altLang="en-US" smtClean="0"/>
              <a:t>If the subject does not taste the Bitrex</a:t>
            </a:r>
            <a:r>
              <a:rPr lang="en-US" altLang="en-US" smtClean="0">
                <a:cs typeface="Arial" charset="0"/>
              </a:rPr>
              <a:t>® , squeeze the nebulizer 10 more times for a total of 20 squeezes.</a:t>
            </a:r>
          </a:p>
          <a:p>
            <a:pPr eaLnBrk="1" hangingPunct="1"/>
            <a:r>
              <a:rPr lang="en-US" altLang="en-US" smtClean="0"/>
              <a:t>If the subject does not taste the Bitrex</a:t>
            </a:r>
            <a:r>
              <a:rPr lang="en-US" altLang="en-US" smtClean="0">
                <a:cs typeface="Arial" charset="0"/>
              </a:rPr>
              <a:t>® , squeeze the nebulizer 10 more times for a total of 30 squeezes.</a:t>
            </a:r>
          </a:p>
          <a:p>
            <a:pPr eaLnBrk="1" hangingPunct="1"/>
            <a:r>
              <a:rPr lang="en-US" altLang="en-US" smtClean="0"/>
              <a:t>If the subject still does not taste the Bitrex</a:t>
            </a:r>
            <a:r>
              <a:rPr lang="en-US" altLang="en-US" smtClean="0">
                <a:cs typeface="Arial" charset="0"/>
              </a:rPr>
              <a:t>® , you must not use this test protocol for this person.</a:t>
            </a:r>
          </a:p>
          <a:p>
            <a:pPr eaLnBrk="1" hangingPunct="1"/>
            <a:r>
              <a:rPr lang="en-US" altLang="en-US" smtClean="0">
                <a:cs typeface="Arial" charset="0"/>
              </a:rPr>
              <a:t>If the test subject does taste the Bitrex at any time during this test, stop squeezing and note the threshold as either 10, 20, or 30 squeezes. </a:t>
            </a:r>
          </a:p>
          <a:p>
            <a:pPr eaLnBrk="1" hangingPunct="1"/>
            <a:endParaRPr lang="en-US" altLang="en-US" smtClean="0">
              <a:cs typeface="Arial" charset="0"/>
            </a:endParaRPr>
          </a:p>
          <a:p>
            <a:pPr eaLnBrk="1" hangingPunct="1"/>
            <a:endParaRPr lang="en-US" altLang="en-US"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B480E2B-7D71-4464-A706-43D84DFCC007}" type="slidenum">
              <a:rPr lang="en-US" altLang="en-US" smtClean="0"/>
              <a:pPr/>
              <a:t>12</a:t>
            </a:fld>
            <a:endParaRPr lang="en-US" altLang="en-US"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r>
              <a:rPr lang="en-US" altLang="en-US" smtClean="0"/>
              <a:t>The next step is to choose a respirator that fits comfortably. Several different brands and sizes of respirators should be made available for this process. When the test subject is choosing the respirator, the fit tester should provide instruction on the proper donning and adjusting of the respirator. The tester should also instruct the user on how to perform positive and negative pressure fit checks to ensure that a good seal is achieved. </a:t>
            </a:r>
          </a:p>
          <a:p>
            <a:pPr eaLnBrk="1" hangingPunct="1"/>
            <a:r>
              <a:rPr lang="en-US" altLang="en-US" smtClean="0"/>
              <a:t>Once a respirator has been selected, the test subject dons the respirator and then the enclosure.</a:t>
            </a:r>
          </a:p>
          <a:p>
            <a:pPr eaLnBrk="1" hangingPunct="1"/>
            <a:r>
              <a:rPr lang="en-US" altLang="en-US" smtClean="0"/>
              <a:t>Now – everybody be patient. I am going to explain the next couple of steps before we start because once we start, you need to keep moving.</a:t>
            </a:r>
          </a:p>
          <a:p>
            <a:pPr eaLnBrk="1" hangingPunct="1"/>
            <a:r>
              <a:rPr lang="en-US" altLang="en-US" smtClean="0"/>
              <a:t>Using the nebulizer with the Fit Test Solution, we will spray into the enclosure the number of squeezes of Bitrex</a:t>
            </a:r>
            <a:r>
              <a:rPr lang="en-US" altLang="en-US" smtClean="0">
                <a:cs typeface="Arial" charset="0"/>
              </a:rPr>
              <a:t>®  </a:t>
            </a:r>
            <a:r>
              <a:rPr lang="en-US" altLang="en-US" smtClean="0"/>
              <a:t>that was required to elicit a taste response in the taste threshold test. </a:t>
            </a:r>
          </a:p>
          <a:p>
            <a:pPr eaLnBrk="1" hangingPunct="1"/>
            <a:r>
              <a:rPr lang="en-US" altLang="en-US" smtClean="0">
                <a:cs typeface="Arial" charset="0"/>
              </a:rPr>
              <a:t>The test subject will then perform the list of test exercises required for all fit test protocols.</a:t>
            </a:r>
          </a:p>
          <a:p>
            <a:pPr eaLnBrk="1" hangingPunct="1"/>
            <a:r>
              <a:rPr lang="en-US" altLang="en-US" smtClean="0">
                <a:cs typeface="Arial" charset="0"/>
              </a:rPr>
              <a:t>While they are doing this and while you are timing each exercise, you must also replenish the aerosol in the enclosure every 30 seconds by using one half the initial number of squeezes.</a:t>
            </a:r>
          </a:p>
          <a:p>
            <a:pPr eaLnBrk="1" hangingPunct="1"/>
            <a:r>
              <a:rPr lang="en-US" altLang="en-US" smtClean="0">
                <a:cs typeface="Arial" charset="0"/>
              </a:rPr>
              <a:t>.</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1371600" y="1371600"/>
            <a:ext cx="6400800" cy="1752600"/>
          </a:xfrm>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1447800" y="3810000"/>
            <a:ext cx="6248400" cy="1371600"/>
          </a:xfrm>
        </p:spPr>
        <p:txBody>
          <a:bodyPr/>
          <a:lstStyle>
            <a:lvl1pPr marL="0" indent="0" algn="ctr">
              <a:buFontTx/>
              <a:buNone/>
              <a:defRPr/>
            </a:lvl1pPr>
          </a:lstStyle>
          <a:p>
            <a:pPr lvl="0"/>
            <a:r>
              <a:rPr lang="en-US" noProof="0" smtClean="0"/>
              <a:t>Click to edit Master subtitle style</a:t>
            </a:r>
          </a:p>
        </p:txBody>
      </p:sp>
      <p:sp>
        <p:nvSpPr>
          <p:cNvPr id="4" name="Rectangle 4"/>
          <p:cNvSpPr>
            <a:spLocks noGrp="1" noChangeArrowheads="1"/>
          </p:cNvSpPr>
          <p:nvPr>
            <p:ph type="dt" sz="half" idx="10"/>
          </p:nvPr>
        </p:nvSpPr>
        <p:spPr>
          <a:xfrm>
            <a:off x="7010400" y="6172200"/>
            <a:ext cx="1524000" cy="457200"/>
          </a:xfr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172200"/>
            <a:ext cx="2895600" cy="457200"/>
          </a:xfr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533400" y="6172200"/>
            <a:ext cx="1219200" cy="457200"/>
          </a:xfrm>
        </p:spPr>
        <p:txBody>
          <a:bodyPr/>
          <a:lstStyle>
            <a:lvl1pPr>
              <a:defRPr/>
            </a:lvl1pPr>
          </a:lstStyle>
          <a:p>
            <a:pPr>
              <a:defRPr/>
            </a:pPr>
            <a:fld id="{27D2DD97-770F-48E9-A78E-F2E531C83F65}" type="slidenum">
              <a:rPr lang="en-US"/>
              <a:pPr>
                <a:defRPr/>
              </a:pPr>
              <a:t>‹#›</a:t>
            </a:fld>
            <a:endParaRPr lang="en-US"/>
          </a:p>
        </p:txBody>
      </p:sp>
    </p:spTree>
    <p:extLst>
      <p:ext uri="{BB962C8B-B14F-4D97-AF65-F5344CB8AC3E}">
        <p14:creationId xmlns:p14="http://schemas.microsoft.com/office/powerpoint/2010/main" val="765681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C19936-18EA-4579-89DA-45BDB7987D47}" type="slidenum">
              <a:rPr lang="en-US"/>
              <a:pPr>
                <a:defRPr/>
              </a:pPr>
              <a:t>‹#›</a:t>
            </a:fld>
            <a:endParaRPr lang="en-US"/>
          </a:p>
        </p:txBody>
      </p:sp>
    </p:spTree>
    <p:extLst>
      <p:ext uri="{BB962C8B-B14F-4D97-AF65-F5344CB8AC3E}">
        <p14:creationId xmlns:p14="http://schemas.microsoft.com/office/powerpoint/2010/main" val="2748490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05550" y="1143000"/>
            <a:ext cx="1695450" cy="4800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19200" y="1143000"/>
            <a:ext cx="4933950" cy="4800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2384253-1242-4C5E-87F8-F7A72D9BE3C6}" type="slidenum">
              <a:rPr lang="en-US"/>
              <a:pPr>
                <a:defRPr/>
              </a:pPr>
              <a:t>‹#›</a:t>
            </a:fld>
            <a:endParaRPr lang="en-US"/>
          </a:p>
        </p:txBody>
      </p:sp>
    </p:spTree>
    <p:extLst>
      <p:ext uri="{BB962C8B-B14F-4D97-AF65-F5344CB8AC3E}">
        <p14:creationId xmlns:p14="http://schemas.microsoft.com/office/powerpoint/2010/main" val="3070721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CBF2D8-151A-47B8-88EF-045292B6A557}" type="slidenum">
              <a:rPr lang="en-US"/>
              <a:pPr>
                <a:defRPr/>
              </a:pPr>
              <a:t>‹#›</a:t>
            </a:fld>
            <a:endParaRPr lang="en-US"/>
          </a:p>
        </p:txBody>
      </p:sp>
    </p:spTree>
    <p:extLst>
      <p:ext uri="{BB962C8B-B14F-4D97-AF65-F5344CB8AC3E}">
        <p14:creationId xmlns:p14="http://schemas.microsoft.com/office/powerpoint/2010/main" val="3736194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355D3C-A1C6-4BA9-AC81-5587F39DD3E4}" type="slidenum">
              <a:rPr lang="en-US"/>
              <a:pPr>
                <a:defRPr/>
              </a:pPr>
              <a:t>‹#›</a:t>
            </a:fld>
            <a:endParaRPr lang="en-US"/>
          </a:p>
        </p:txBody>
      </p:sp>
    </p:spTree>
    <p:extLst>
      <p:ext uri="{BB962C8B-B14F-4D97-AF65-F5344CB8AC3E}">
        <p14:creationId xmlns:p14="http://schemas.microsoft.com/office/powerpoint/2010/main" val="1943774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2895600"/>
            <a:ext cx="3314700" cy="304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2895600"/>
            <a:ext cx="3314700" cy="304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9337A5-7847-42B3-B37A-DF6205A081C3}" type="slidenum">
              <a:rPr lang="en-US"/>
              <a:pPr>
                <a:defRPr/>
              </a:pPr>
              <a:t>‹#›</a:t>
            </a:fld>
            <a:endParaRPr lang="en-US"/>
          </a:p>
        </p:txBody>
      </p:sp>
    </p:spTree>
    <p:extLst>
      <p:ext uri="{BB962C8B-B14F-4D97-AF65-F5344CB8AC3E}">
        <p14:creationId xmlns:p14="http://schemas.microsoft.com/office/powerpoint/2010/main" val="351033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7D6321B-C1D2-4E87-BF1D-CC658A771F8B}" type="slidenum">
              <a:rPr lang="en-US"/>
              <a:pPr>
                <a:defRPr/>
              </a:pPr>
              <a:t>‹#›</a:t>
            </a:fld>
            <a:endParaRPr lang="en-US"/>
          </a:p>
        </p:txBody>
      </p:sp>
    </p:spTree>
    <p:extLst>
      <p:ext uri="{BB962C8B-B14F-4D97-AF65-F5344CB8AC3E}">
        <p14:creationId xmlns:p14="http://schemas.microsoft.com/office/powerpoint/2010/main" val="301567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E230425-C0F7-45F4-A16B-98644CBB11A1}" type="slidenum">
              <a:rPr lang="en-US"/>
              <a:pPr>
                <a:defRPr/>
              </a:pPr>
              <a:t>‹#›</a:t>
            </a:fld>
            <a:endParaRPr lang="en-US"/>
          </a:p>
        </p:txBody>
      </p:sp>
    </p:spTree>
    <p:extLst>
      <p:ext uri="{BB962C8B-B14F-4D97-AF65-F5344CB8AC3E}">
        <p14:creationId xmlns:p14="http://schemas.microsoft.com/office/powerpoint/2010/main" val="199603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751EC07-1AFF-48E4-AA4A-252D21C1E97C}" type="slidenum">
              <a:rPr lang="en-US"/>
              <a:pPr>
                <a:defRPr/>
              </a:pPr>
              <a:t>‹#›</a:t>
            </a:fld>
            <a:endParaRPr lang="en-US"/>
          </a:p>
        </p:txBody>
      </p:sp>
    </p:spTree>
    <p:extLst>
      <p:ext uri="{BB962C8B-B14F-4D97-AF65-F5344CB8AC3E}">
        <p14:creationId xmlns:p14="http://schemas.microsoft.com/office/powerpoint/2010/main" val="375191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052371-48F4-49C2-98D3-404E7AE0943A}" type="slidenum">
              <a:rPr lang="en-US"/>
              <a:pPr>
                <a:defRPr/>
              </a:pPr>
              <a:t>‹#›</a:t>
            </a:fld>
            <a:endParaRPr lang="en-US"/>
          </a:p>
        </p:txBody>
      </p:sp>
    </p:spTree>
    <p:extLst>
      <p:ext uri="{BB962C8B-B14F-4D97-AF65-F5344CB8AC3E}">
        <p14:creationId xmlns:p14="http://schemas.microsoft.com/office/powerpoint/2010/main" val="2907953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F85CF7-43C7-482D-96AD-A8F6B3E81EEE}" type="slidenum">
              <a:rPr lang="en-US"/>
              <a:pPr>
                <a:defRPr/>
              </a:pPr>
              <a:t>‹#›</a:t>
            </a:fld>
            <a:endParaRPr lang="en-US"/>
          </a:p>
        </p:txBody>
      </p:sp>
    </p:spTree>
    <p:extLst>
      <p:ext uri="{BB962C8B-B14F-4D97-AF65-F5344CB8AC3E}">
        <p14:creationId xmlns:p14="http://schemas.microsoft.com/office/powerpoint/2010/main" val="3635438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19200" y="1143000"/>
            <a:ext cx="6781800" cy="152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219200" y="2895600"/>
            <a:ext cx="67818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1380" name="Rectangle 4"/>
          <p:cNvSpPr>
            <a:spLocks noGrp="1" noChangeArrowheads="1"/>
          </p:cNvSpPr>
          <p:nvPr>
            <p:ph type="dt" sz="half" idx="2"/>
          </p:nvPr>
        </p:nvSpPr>
        <p:spPr bwMode="auto">
          <a:xfrm>
            <a:off x="68580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endParaRPr lang="en-US"/>
          </a:p>
        </p:txBody>
      </p:sp>
      <p:sp>
        <p:nvSpPr>
          <p:cNvPr id="101381" name="Rectangle 5"/>
          <p:cNvSpPr>
            <a:spLocks noGrp="1" noChangeArrowheads="1"/>
          </p:cNvSpPr>
          <p:nvPr>
            <p:ph type="ftr" sz="quarter" idx="3"/>
          </p:nvPr>
        </p:nvSpPr>
        <p:spPr bwMode="auto">
          <a:xfrm>
            <a:off x="3048000" y="6172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en-US"/>
          </a:p>
        </p:txBody>
      </p:sp>
      <p:sp>
        <p:nvSpPr>
          <p:cNvPr id="101382" name="Rectangle 6"/>
          <p:cNvSpPr>
            <a:spLocks noGrp="1" noChangeArrowheads="1"/>
          </p:cNvSpPr>
          <p:nvPr>
            <p:ph type="sldNum" sz="quarter" idx="4"/>
          </p:nvPr>
        </p:nvSpPr>
        <p:spPr bwMode="auto">
          <a:xfrm>
            <a:off x="381000" y="61722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fld id="{C212D718-C06B-40DA-9C2A-1227BDCCEF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4"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iming>
    <p:tnLst>
      <p:par>
        <p:cTn id="1" dur="indefinite" restart="never" nodeType="tmRoot"/>
      </p:par>
    </p:tnLst>
  </p:timing>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Black" pitchFamily="34" charset="0"/>
        </a:defRPr>
      </a:lvl2pPr>
      <a:lvl3pPr algn="l" rtl="0" eaLnBrk="0" fontAlgn="base" hangingPunct="0">
        <a:spcBef>
          <a:spcPct val="0"/>
        </a:spcBef>
        <a:spcAft>
          <a:spcPct val="0"/>
        </a:spcAft>
        <a:defRPr sz="4000">
          <a:solidFill>
            <a:schemeClr val="tx2"/>
          </a:solidFill>
          <a:latin typeface="Arial Black" pitchFamily="34" charset="0"/>
        </a:defRPr>
      </a:lvl3pPr>
      <a:lvl4pPr algn="l" rtl="0" eaLnBrk="0" fontAlgn="base" hangingPunct="0">
        <a:spcBef>
          <a:spcPct val="0"/>
        </a:spcBef>
        <a:spcAft>
          <a:spcPct val="0"/>
        </a:spcAft>
        <a:defRPr sz="4000">
          <a:solidFill>
            <a:schemeClr val="tx2"/>
          </a:solidFill>
          <a:latin typeface="Arial Black" pitchFamily="34" charset="0"/>
        </a:defRPr>
      </a:lvl4pPr>
      <a:lvl5pPr algn="l" rtl="0" eaLnBrk="0" fontAlgn="base" hangingPunct="0">
        <a:spcBef>
          <a:spcPct val="0"/>
        </a:spcBef>
        <a:spcAft>
          <a:spcPct val="0"/>
        </a:spcAft>
        <a:defRPr sz="4000">
          <a:solidFill>
            <a:schemeClr val="tx2"/>
          </a:solidFill>
          <a:latin typeface="Arial Black" pitchFamily="34" charset="0"/>
        </a:defRPr>
      </a:lvl5pPr>
      <a:lvl6pPr marL="457200" algn="l" rtl="0" fontAlgn="base">
        <a:spcBef>
          <a:spcPct val="0"/>
        </a:spcBef>
        <a:spcAft>
          <a:spcPct val="0"/>
        </a:spcAft>
        <a:defRPr sz="4000">
          <a:solidFill>
            <a:schemeClr val="tx2"/>
          </a:solidFill>
          <a:latin typeface="Arial Black" pitchFamily="34" charset="0"/>
        </a:defRPr>
      </a:lvl6pPr>
      <a:lvl7pPr marL="914400" algn="l" rtl="0" fontAlgn="base">
        <a:spcBef>
          <a:spcPct val="0"/>
        </a:spcBef>
        <a:spcAft>
          <a:spcPct val="0"/>
        </a:spcAft>
        <a:defRPr sz="4000">
          <a:solidFill>
            <a:schemeClr val="tx2"/>
          </a:solidFill>
          <a:latin typeface="Arial Black" pitchFamily="34" charset="0"/>
        </a:defRPr>
      </a:lvl7pPr>
      <a:lvl8pPr marL="1371600" algn="l" rtl="0" fontAlgn="base">
        <a:spcBef>
          <a:spcPct val="0"/>
        </a:spcBef>
        <a:spcAft>
          <a:spcPct val="0"/>
        </a:spcAft>
        <a:defRPr sz="4000">
          <a:solidFill>
            <a:schemeClr val="tx2"/>
          </a:solidFill>
          <a:latin typeface="Arial Black" pitchFamily="34" charset="0"/>
        </a:defRPr>
      </a:lvl8pPr>
      <a:lvl9pPr marL="1828800" algn="l" rtl="0" fontAlgn="base">
        <a:spcBef>
          <a:spcPct val="0"/>
        </a:spcBef>
        <a:spcAft>
          <a:spcPct val="0"/>
        </a:spcAft>
        <a:defRPr sz="4000">
          <a:solidFill>
            <a:schemeClr val="tx2"/>
          </a:solidFill>
          <a:latin typeface="Arial Black"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71600" y="1371600"/>
            <a:ext cx="6400800" cy="2286000"/>
          </a:xfrm>
        </p:spPr>
        <p:txBody>
          <a:bodyPr/>
          <a:lstStyle/>
          <a:p>
            <a:pPr algn="ctr" eaLnBrk="1" hangingPunct="1"/>
            <a:r>
              <a:rPr lang="en-US" altLang="en-US" sz="3600" dirty="0" smtClean="0">
                <a:solidFill>
                  <a:schemeClr val="tx1"/>
                </a:solidFill>
              </a:rPr>
              <a:t>Fit Testing N95 Respirators in Health Care Facilities </a:t>
            </a:r>
          </a:p>
        </p:txBody>
      </p:sp>
      <p:sp>
        <p:nvSpPr>
          <p:cNvPr id="3075" name="Rectangle 3"/>
          <p:cNvSpPr>
            <a:spLocks noGrp="1" noChangeArrowheads="1"/>
          </p:cNvSpPr>
          <p:nvPr>
            <p:ph type="subTitle" idx="1"/>
          </p:nvPr>
        </p:nvSpPr>
        <p:spPr/>
        <p:txBody>
          <a:bodyPr/>
          <a:lstStyle/>
          <a:p>
            <a:pPr eaLnBrk="1" hangingPunct="1">
              <a:lnSpc>
                <a:spcPct val="80000"/>
              </a:lnSpc>
            </a:pPr>
            <a:r>
              <a:rPr lang="en-US" altLang="en-US" sz="2800" smtClean="0"/>
              <a:t>Kate Durand, MHS</a:t>
            </a:r>
          </a:p>
          <a:p>
            <a:pPr eaLnBrk="1" hangingPunct="1">
              <a:lnSpc>
                <a:spcPct val="80000"/>
              </a:lnSpc>
            </a:pPr>
            <a:r>
              <a:rPr lang="en-US" altLang="en-US" sz="2800" smtClean="0"/>
              <a:t>California Department of Public Health</a:t>
            </a:r>
          </a:p>
          <a:p>
            <a:pPr eaLnBrk="1" hangingPunct="1">
              <a:lnSpc>
                <a:spcPct val="80000"/>
              </a:lnSpc>
            </a:pPr>
            <a:r>
              <a:rPr lang="en-US" altLang="en-US" sz="2800" smtClean="0"/>
              <a:t>Occupational Health Branch</a:t>
            </a:r>
          </a:p>
          <a:p>
            <a:pPr eaLnBrk="1" hangingPunct="1">
              <a:lnSpc>
                <a:spcPct val="80000"/>
              </a:lnSpc>
            </a:pPr>
            <a:endParaRPr lang="en-US" altLang="en-US" sz="2800" smtClean="0"/>
          </a:p>
          <a:p>
            <a:pPr eaLnBrk="1" hangingPunct="1">
              <a:lnSpc>
                <a:spcPct val="80000"/>
              </a:lnSpc>
            </a:pPr>
            <a:r>
              <a:rPr lang="en-US" altLang="en-US" sz="2400" i="1" smtClean="0"/>
              <a:t>Regional Trainings on Preparedness for Respirator Use in Health Care Facilities</a:t>
            </a:r>
          </a:p>
          <a:p>
            <a:pPr eaLnBrk="1" hangingPunct="1">
              <a:lnSpc>
                <a:spcPct val="80000"/>
              </a:lnSpc>
            </a:pPr>
            <a:r>
              <a:rPr lang="en-US" altLang="en-US" sz="2400" i="1" smtClean="0"/>
              <a:t>Spring 2010</a:t>
            </a:r>
          </a:p>
          <a:p>
            <a:pPr eaLnBrk="1" hangingPunct="1">
              <a:lnSpc>
                <a:spcPct val="80000"/>
              </a:lnSpc>
            </a:pPr>
            <a:endParaRPr lang="en-US" altLang="en-US" sz="2400" i="1" smtClean="0"/>
          </a:p>
          <a:p>
            <a:pPr eaLnBrk="1" hangingPunct="1">
              <a:lnSpc>
                <a:spcPct val="80000"/>
              </a:lnSpc>
            </a:pPr>
            <a:endParaRPr lang="en-US" altLang="en-US" sz="28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19200" y="1143000"/>
            <a:ext cx="7162800" cy="1143000"/>
          </a:xfrm>
        </p:spPr>
        <p:txBody>
          <a:bodyPr/>
          <a:lstStyle/>
          <a:p>
            <a:pPr eaLnBrk="1" hangingPunct="1"/>
            <a:r>
              <a:rPr lang="en-US" altLang="en-US" sz="3600" dirty="0" smtClean="0">
                <a:solidFill>
                  <a:schemeClr val="tx1"/>
                </a:solidFill>
              </a:rPr>
              <a:t>Taste </a:t>
            </a:r>
            <a:r>
              <a:rPr lang="en-US" altLang="en-US" sz="3600" dirty="0" smtClean="0">
                <a:solidFill>
                  <a:schemeClr val="tx1"/>
                </a:solidFill>
              </a:rPr>
              <a:t>Threshold Screening</a:t>
            </a:r>
            <a:endParaRPr lang="en-US" altLang="en-US" sz="3600" dirty="0" smtClean="0">
              <a:solidFill>
                <a:schemeClr val="tx1"/>
              </a:solidFill>
            </a:endParaRPr>
          </a:p>
        </p:txBody>
      </p:sp>
      <p:sp>
        <p:nvSpPr>
          <p:cNvPr id="12291" name="Rectangle 3"/>
          <p:cNvSpPr>
            <a:spLocks noGrp="1" noChangeArrowheads="1"/>
          </p:cNvSpPr>
          <p:nvPr>
            <p:ph type="body" idx="1"/>
          </p:nvPr>
        </p:nvSpPr>
        <p:spPr>
          <a:xfrm>
            <a:off x="1905000" y="2895600"/>
            <a:ext cx="5588000" cy="2413000"/>
          </a:xfrm>
        </p:spPr>
        <p:txBody>
          <a:bodyPr/>
          <a:lstStyle/>
          <a:p>
            <a:pPr eaLnBrk="1" hangingPunct="1">
              <a:lnSpc>
                <a:spcPct val="80000"/>
              </a:lnSpc>
            </a:pPr>
            <a:r>
              <a:rPr lang="en-US" altLang="en-US" sz="2000" smtClean="0"/>
              <a:t>Don enclosure (hood) – no respirator</a:t>
            </a:r>
          </a:p>
          <a:p>
            <a:pPr eaLnBrk="1" hangingPunct="1">
              <a:lnSpc>
                <a:spcPct val="80000"/>
              </a:lnSpc>
            </a:pPr>
            <a:r>
              <a:rPr lang="en-US" altLang="en-US" sz="2000" smtClean="0"/>
              <a:t>Breathe through slightly open mouth, tongue extended</a:t>
            </a:r>
          </a:p>
          <a:p>
            <a:pPr eaLnBrk="1" hangingPunct="1">
              <a:lnSpc>
                <a:spcPct val="80000"/>
              </a:lnSpc>
            </a:pPr>
            <a:r>
              <a:rPr lang="en-US" altLang="en-US" sz="2000" smtClean="0"/>
              <a:t>Spray threshold check solution into hood</a:t>
            </a:r>
          </a:p>
          <a:p>
            <a:pPr lvl="1" eaLnBrk="1" hangingPunct="1">
              <a:lnSpc>
                <a:spcPct val="80000"/>
              </a:lnSpc>
            </a:pPr>
            <a:r>
              <a:rPr lang="en-US" altLang="en-US" sz="1800" smtClean="0"/>
              <a:t>10 squeezes up to 3 times</a:t>
            </a:r>
          </a:p>
          <a:p>
            <a:pPr lvl="1" eaLnBrk="1" hangingPunct="1">
              <a:lnSpc>
                <a:spcPct val="80000"/>
              </a:lnSpc>
            </a:pPr>
            <a:r>
              <a:rPr lang="en-US" altLang="en-US" sz="1800" smtClean="0"/>
              <a:t>If tasted, threshold is 10, 20, or 30</a:t>
            </a:r>
          </a:p>
          <a:p>
            <a:pPr lvl="1" eaLnBrk="1" hangingPunct="1">
              <a:lnSpc>
                <a:spcPct val="80000"/>
              </a:lnSpc>
            </a:pPr>
            <a:r>
              <a:rPr lang="en-US" altLang="en-US" sz="1800" smtClean="0"/>
              <a:t>If not tasted, do not use this protocol.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dirty="0" smtClean="0">
                <a:solidFill>
                  <a:schemeClr val="tx1"/>
                </a:solidFill>
              </a:rPr>
              <a:t>Selecting a Respirator</a:t>
            </a:r>
          </a:p>
        </p:txBody>
      </p:sp>
      <p:sp>
        <p:nvSpPr>
          <p:cNvPr id="13315" name="Rectangle 3"/>
          <p:cNvSpPr>
            <a:spLocks noGrp="1" noChangeArrowheads="1"/>
          </p:cNvSpPr>
          <p:nvPr>
            <p:ph type="body" idx="1"/>
          </p:nvPr>
        </p:nvSpPr>
        <p:spPr/>
        <p:txBody>
          <a:bodyPr/>
          <a:lstStyle/>
          <a:p>
            <a:pPr eaLnBrk="1" hangingPunct="1">
              <a:lnSpc>
                <a:spcPct val="90000"/>
              </a:lnSpc>
            </a:pPr>
            <a:r>
              <a:rPr lang="en-US" altLang="en-US" smtClean="0"/>
              <a:t>There is no one-size-fits-all</a:t>
            </a:r>
          </a:p>
          <a:p>
            <a:pPr eaLnBrk="1" hangingPunct="1">
              <a:lnSpc>
                <a:spcPct val="90000"/>
              </a:lnSpc>
            </a:pPr>
            <a:r>
              <a:rPr lang="en-US" altLang="en-US" smtClean="0"/>
              <a:t>Employee must be allowed to choose from several brands and sizes</a:t>
            </a:r>
          </a:p>
          <a:p>
            <a:pPr eaLnBrk="1" hangingPunct="1">
              <a:lnSpc>
                <a:spcPct val="90000"/>
              </a:lnSpc>
            </a:pPr>
            <a:r>
              <a:rPr lang="en-US" altLang="en-US" smtClean="0"/>
              <a:t>Must be flexible about purchasing more than one model.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dirty="0" smtClean="0">
                <a:solidFill>
                  <a:schemeClr val="tx1"/>
                </a:solidFill>
              </a:rPr>
              <a:t>Test</a:t>
            </a:r>
          </a:p>
        </p:txBody>
      </p:sp>
      <p:sp>
        <p:nvSpPr>
          <p:cNvPr id="14339" name="Rectangle 3"/>
          <p:cNvSpPr>
            <a:spLocks noGrp="1" noChangeArrowheads="1"/>
          </p:cNvSpPr>
          <p:nvPr>
            <p:ph type="body" idx="1"/>
          </p:nvPr>
        </p:nvSpPr>
        <p:spPr>
          <a:xfrm>
            <a:off x="1828800" y="2819400"/>
            <a:ext cx="5588000" cy="2360613"/>
          </a:xfrm>
        </p:spPr>
        <p:txBody>
          <a:bodyPr/>
          <a:lstStyle/>
          <a:p>
            <a:pPr eaLnBrk="1" hangingPunct="1">
              <a:lnSpc>
                <a:spcPct val="80000"/>
              </a:lnSpc>
            </a:pPr>
            <a:r>
              <a:rPr lang="en-US" altLang="en-US" sz="1800" smtClean="0"/>
              <a:t>Properly don respirator and adjust for best seal</a:t>
            </a:r>
          </a:p>
          <a:p>
            <a:pPr eaLnBrk="1" hangingPunct="1">
              <a:lnSpc>
                <a:spcPct val="80000"/>
              </a:lnSpc>
            </a:pPr>
            <a:r>
              <a:rPr lang="en-US" altLang="en-US" sz="1800" smtClean="0"/>
              <a:t>Fit check</a:t>
            </a:r>
          </a:p>
          <a:p>
            <a:pPr eaLnBrk="1" hangingPunct="1">
              <a:lnSpc>
                <a:spcPct val="80000"/>
              </a:lnSpc>
            </a:pPr>
            <a:r>
              <a:rPr lang="en-US" altLang="en-US" sz="1800" smtClean="0"/>
              <a:t>Spray fit test solution into hood (same number of times as taste threshold – 10, 20, or 30)</a:t>
            </a:r>
          </a:p>
          <a:p>
            <a:pPr eaLnBrk="1" hangingPunct="1">
              <a:lnSpc>
                <a:spcPct val="80000"/>
              </a:lnSpc>
            </a:pPr>
            <a:r>
              <a:rPr lang="en-US" altLang="en-US" sz="1800" smtClean="0"/>
              <a:t>Perform test exercises</a:t>
            </a:r>
          </a:p>
          <a:p>
            <a:pPr eaLnBrk="1" hangingPunct="1">
              <a:lnSpc>
                <a:spcPct val="80000"/>
              </a:lnSpc>
            </a:pPr>
            <a:r>
              <a:rPr lang="en-US" altLang="en-US" sz="1800" smtClean="0"/>
              <a:t>Replenish with half the number of initial sprays every 30 seconds.</a:t>
            </a:r>
          </a:p>
          <a:p>
            <a:pPr eaLnBrk="1" hangingPunct="1">
              <a:lnSpc>
                <a:spcPct val="80000"/>
              </a:lnSpc>
            </a:pPr>
            <a:endParaRPr lang="en-US" altLang="en-US" sz="1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219200" y="1143000"/>
            <a:ext cx="6781800" cy="1219200"/>
          </a:xfrm>
        </p:spPr>
        <p:txBody>
          <a:bodyPr/>
          <a:lstStyle/>
          <a:p>
            <a:pPr eaLnBrk="1" hangingPunct="1"/>
            <a:r>
              <a:rPr lang="en-US" altLang="en-US" dirty="0" smtClean="0">
                <a:solidFill>
                  <a:schemeClr val="tx1"/>
                </a:solidFill>
              </a:rPr>
              <a:t>Test Exercises</a:t>
            </a:r>
          </a:p>
        </p:txBody>
      </p:sp>
      <p:sp>
        <p:nvSpPr>
          <p:cNvPr id="15363" name="Rectangle 3"/>
          <p:cNvSpPr>
            <a:spLocks noGrp="1" noChangeArrowheads="1"/>
          </p:cNvSpPr>
          <p:nvPr>
            <p:ph type="body" idx="1"/>
          </p:nvPr>
        </p:nvSpPr>
        <p:spPr>
          <a:xfrm>
            <a:off x="1676400" y="2514600"/>
            <a:ext cx="5588000" cy="2413000"/>
          </a:xfrm>
        </p:spPr>
        <p:txBody>
          <a:bodyPr/>
          <a:lstStyle/>
          <a:p>
            <a:pPr eaLnBrk="1" hangingPunct="1">
              <a:lnSpc>
                <a:spcPct val="80000"/>
              </a:lnSpc>
            </a:pPr>
            <a:r>
              <a:rPr lang="en-US" altLang="en-US" sz="2000" smtClean="0"/>
              <a:t>Normal breathing – 1 min</a:t>
            </a:r>
          </a:p>
          <a:p>
            <a:pPr eaLnBrk="1" hangingPunct="1">
              <a:lnSpc>
                <a:spcPct val="80000"/>
              </a:lnSpc>
            </a:pPr>
            <a:r>
              <a:rPr lang="en-US" altLang="en-US" sz="2000" smtClean="0"/>
              <a:t>Deep breathing – 1 min</a:t>
            </a:r>
          </a:p>
          <a:p>
            <a:pPr eaLnBrk="1" hangingPunct="1">
              <a:lnSpc>
                <a:spcPct val="80000"/>
              </a:lnSpc>
            </a:pPr>
            <a:r>
              <a:rPr lang="en-US" altLang="en-US" sz="2000" smtClean="0"/>
              <a:t>Head side to side – 1 min</a:t>
            </a:r>
          </a:p>
          <a:p>
            <a:pPr eaLnBrk="1" hangingPunct="1">
              <a:lnSpc>
                <a:spcPct val="80000"/>
              </a:lnSpc>
            </a:pPr>
            <a:r>
              <a:rPr lang="en-US" altLang="en-US" sz="2000" smtClean="0"/>
              <a:t>Head up and down – 1 min</a:t>
            </a:r>
          </a:p>
          <a:p>
            <a:pPr eaLnBrk="1" hangingPunct="1">
              <a:lnSpc>
                <a:spcPct val="80000"/>
              </a:lnSpc>
            </a:pPr>
            <a:r>
              <a:rPr lang="en-US" altLang="en-US" sz="2000" smtClean="0"/>
              <a:t>Talking (rainbow passage) – 1 min</a:t>
            </a:r>
          </a:p>
          <a:p>
            <a:pPr eaLnBrk="1" hangingPunct="1">
              <a:lnSpc>
                <a:spcPct val="80000"/>
              </a:lnSpc>
            </a:pPr>
            <a:r>
              <a:rPr lang="en-US" altLang="en-US" sz="2000" smtClean="0"/>
              <a:t>Bending over/Jogging – 1 min</a:t>
            </a:r>
          </a:p>
          <a:p>
            <a:pPr eaLnBrk="1" hangingPunct="1">
              <a:lnSpc>
                <a:spcPct val="80000"/>
              </a:lnSpc>
            </a:pPr>
            <a:r>
              <a:rPr lang="en-US" altLang="en-US" sz="2000" smtClean="0"/>
              <a:t>Normal breathing – 1 min</a:t>
            </a:r>
          </a:p>
          <a:p>
            <a:pPr eaLnBrk="1" hangingPunct="1">
              <a:lnSpc>
                <a:spcPct val="80000"/>
              </a:lnSpc>
            </a:pPr>
            <a:endParaRPr lang="en-US" altLang="en-US"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16386" name="Object 617" descr="Fit Test Exercise Table" title="Fit Test Exercise Table"/>
          <p:cNvGraphicFramePr>
            <a:graphicFrameLocks noChangeAspect="1"/>
          </p:cNvGraphicFramePr>
          <p:nvPr>
            <p:extLst>
              <p:ext uri="{D42A27DB-BD31-4B8C-83A1-F6EECF244321}">
                <p14:modId xmlns:p14="http://schemas.microsoft.com/office/powerpoint/2010/main" val="668972819"/>
              </p:ext>
            </p:extLst>
          </p:nvPr>
        </p:nvGraphicFramePr>
        <p:xfrm>
          <a:off x="2189163" y="381000"/>
          <a:ext cx="4765675" cy="6400800"/>
        </p:xfrm>
        <a:graphic>
          <a:graphicData uri="http://schemas.openxmlformats.org/presentationml/2006/ole">
            <mc:AlternateContent xmlns:mc="http://schemas.openxmlformats.org/markup-compatibility/2006">
              <mc:Choice xmlns:v="urn:schemas-microsoft-com:vml" Requires="v">
                <p:oleObj spid="_x0000_s16393" name="Document" r:id="rId3" imgW="5635226" imgH="8108445" progId="Word.Document.8">
                  <p:embed/>
                </p:oleObj>
              </mc:Choice>
              <mc:Fallback>
                <p:oleObj name="Document" r:id="rId3" imgW="5635226" imgH="8108445" progId="Word.Document.8">
                  <p:embed/>
                  <p:pic>
                    <p:nvPicPr>
                      <p:cNvPr id="0" name="Object 6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9163" y="381000"/>
                        <a:ext cx="4765675" cy="6400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a:xfrm>
            <a:off x="1371600" y="0"/>
            <a:ext cx="6781800" cy="914400"/>
          </a:xfrm>
        </p:spPr>
        <p:txBody>
          <a:bodyPr/>
          <a:lstStyle/>
          <a:p>
            <a:r>
              <a:rPr lang="en-US" dirty="0" smtClean="0">
                <a:solidFill>
                  <a:schemeClr val="bg2"/>
                </a:solidFill>
              </a:rPr>
              <a:t>Fit Test Exercise Chart</a:t>
            </a:r>
            <a:endParaRPr lang="en-US" dirty="0">
              <a:solidFill>
                <a:schemeClr val="bg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solidFill>
                  <a:schemeClr val="tx1"/>
                </a:solidFill>
              </a:rPr>
              <a:t>Doffing the Respirator</a:t>
            </a:r>
          </a:p>
        </p:txBody>
      </p:sp>
      <p:sp>
        <p:nvSpPr>
          <p:cNvPr id="17411" name="Rectangle 3"/>
          <p:cNvSpPr>
            <a:spLocks noGrp="1" noChangeArrowheads="1"/>
          </p:cNvSpPr>
          <p:nvPr>
            <p:ph type="body" idx="1"/>
          </p:nvPr>
        </p:nvSpPr>
        <p:spPr/>
        <p:txBody>
          <a:bodyPr/>
          <a:lstStyle/>
          <a:p>
            <a:pPr eaLnBrk="1" hangingPunct="1"/>
            <a:r>
              <a:rPr lang="en-US" altLang="en-US" smtClean="0"/>
              <a:t>Think about where there is contamination</a:t>
            </a:r>
          </a:p>
          <a:p>
            <a:pPr eaLnBrk="1" hangingPunct="1"/>
            <a:r>
              <a:rPr lang="en-US" altLang="en-US" smtClean="0"/>
              <a:t>Minimize cross-contamination</a:t>
            </a:r>
          </a:p>
          <a:p>
            <a:pPr eaLnBrk="1" hangingPunct="1"/>
            <a:r>
              <a:rPr lang="en-US" altLang="en-US" smtClean="0"/>
              <a:t>Do not touch the outside of the filtering face-piece with hands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solidFill>
                  <a:schemeClr val="tx1"/>
                </a:solidFill>
              </a:rPr>
              <a:t>Test Results</a:t>
            </a:r>
          </a:p>
        </p:txBody>
      </p:sp>
      <p:sp>
        <p:nvSpPr>
          <p:cNvPr id="18435" name="Rectangle 3"/>
          <p:cNvSpPr>
            <a:spLocks noGrp="1" noChangeArrowheads="1"/>
          </p:cNvSpPr>
          <p:nvPr>
            <p:ph type="body" idx="1"/>
          </p:nvPr>
        </p:nvSpPr>
        <p:spPr/>
        <p:txBody>
          <a:bodyPr/>
          <a:lstStyle/>
          <a:p>
            <a:pPr eaLnBrk="1" hangingPunct="1">
              <a:lnSpc>
                <a:spcPct val="90000"/>
              </a:lnSpc>
            </a:pPr>
            <a:r>
              <a:rPr lang="en-US" altLang="en-US" smtClean="0"/>
              <a:t>If subject tastes the Bitrex</a:t>
            </a:r>
            <a:r>
              <a:rPr lang="en-US" altLang="en-US" smtClean="0">
                <a:cs typeface="Arial" charset="0"/>
              </a:rPr>
              <a:t>®, test has failed - try another respirator.</a:t>
            </a:r>
          </a:p>
          <a:p>
            <a:pPr lvl="1" eaLnBrk="1" hangingPunct="1">
              <a:lnSpc>
                <a:spcPct val="90000"/>
              </a:lnSpc>
            </a:pPr>
            <a:r>
              <a:rPr lang="en-US" altLang="en-US" smtClean="0">
                <a:cs typeface="Arial" charset="0"/>
              </a:rPr>
              <a:t>Must complete entire protocol, including taste threshold again.</a:t>
            </a:r>
          </a:p>
          <a:p>
            <a:pPr eaLnBrk="1" hangingPunct="1">
              <a:lnSpc>
                <a:spcPct val="90000"/>
              </a:lnSpc>
            </a:pPr>
            <a:r>
              <a:rPr lang="en-US" altLang="en-US" smtClean="0">
                <a:cs typeface="Arial" charset="0"/>
              </a:rPr>
              <a:t>If subject does not taste Bitrex®, test is passed.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dirty="0" smtClean="0">
                <a:solidFill>
                  <a:schemeClr val="tx1"/>
                </a:solidFill>
              </a:rPr>
              <a:t>Recordkeeping</a:t>
            </a:r>
          </a:p>
        </p:txBody>
      </p:sp>
      <p:sp>
        <p:nvSpPr>
          <p:cNvPr id="19459" name="Rectangle 3"/>
          <p:cNvSpPr>
            <a:spLocks noGrp="1" noChangeArrowheads="1"/>
          </p:cNvSpPr>
          <p:nvPr>
            <p:ph type="body" idx="1"/>
          </p:nvPr>
        </p:nvSpPr>
        <p:spPr/>
        <p:txBody>
          <a:bodyPr/>
          <a:lstStyle/>
          <a:p>
            <a:pPr eaLnBrk="1" hangingPunct="1">
              <a:lnSpc>
                <a:spcPct val="90000"/>
              </a:lnSpc>
            </a:pPr>
            <a:r>
              <a:rPr lang="en-US" altLang="en-US" sz="2800" smtClean="0"/>
              <a:t>Employer must keep a record of:</a:t>
            </a:r>
          </a:p>
          <a:p>
            <a:pPr lvl="1" eaLnBrk="1" hangingPunct="1">
              <a:lnSpc>
                <a:spcPct val="90000"/>
              </a:lnSpc>
            </a:pPr>
            <a:r>
              <a:rPr lang="en-US" altLang="en-US" sz="2400" smtClean="0"/>
              <a:t>Name or ID of employee tested</a:t>
            </a:r>
          </a:p>
          <a:p>
            <a:pPr lvl="1" eaLnBrk="1" hangingPunct="1">
              <a:lnSpc>
                <a:spcPct val="90000"/>
              </a:lnSpc>
            </a:pPr>
            <a:r>
              <a:rPr lang="en-US" altLang="en-US" sz="2400" smtClean="0"/>
              <a:t>Type of fit test performed</a:t>
            </a:r>
          </a:p>
          <a:p>
            <a:pPr lvl="1" eaLnBrk="1" hangingPunct="1">
              <a:lnSpc>
                <a:spcPct val="90000"/>
              </a:lnSpc>
            </a:pPr>
            <a:r>
              <a:rPr lang="en-US" altLang="en-US" sz="2400" smtClean="0"/>
              <a:t>Specific make, model, size of respirator tested</a:t>
            </a:r>
          </a:p>
          <a:p>
            <a:pPr lvl="1" eaLnBrk="1" hangingPunct="1">
              <a:lnSpc>
                <a:spcPct val="90000"/>
              </a:lnSpc>
            </a:pPr>
            <a:r>
              <a:rPr lang="en-US" altLang="en-US" sz="2400" smtClean="0"/>
              <a:t>Date of test</a:t>
            </a:r>
          </a:p>
          <a:p>
            <a:pPr lvl="1" eaLnBrk="1" hangingPunct="1">
              <a:lnSpc>
                <a:spcPct val="90000"/>
              </a:lnSpc>
            </a:pPr>
            <a:r>
              <a:rPr lang="en-US" altLang="en-US" sz="2400" smtClean="0"/>
              <a:t>Pass/Fail result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dirty="0" smtClean="0">
                <a:solidFill>
                  <a:schemeClr val="tx1"/>
                </a:solidFill>
              </a:rPr>
              <a:t>Questions?</a:t>
            </a:r>
          </a:p>
        </p:txBody>
      </p:sp>
      <p:sp>
        <p:nvSpPr>
          <p:cNvPr id="20483" name="Rectangle 3"/>
          <p:cNvSpPr>
            <a:spLocks noGrp="1" noChangeArrowheads="1"/>
          </p:cNvSpPr>
          <p:nvPr>
            <p:ph type="body" idx="1"/>
          </p:nvPr>
        </p:nvSpPr>
        <p:spPr/>
        <p:txBody>
          <a:bodyPr/>
          <a:lstStyle/>
          <a:p>
            <a:pPr eaLnBrk="1" hangingPunct="1"/>
            <a:r>
              <a:rPr lang="en-US" altLang="en-US" smtClean="0"/>
              <a:t>Is there any part of the protocol you do not understand?</a:t>
            </a:r>
          </a:p>
          <a:p>
            <a:pPr eaLnBrk="1" hangingPunct="1"/>
            <a:r>
              <a:rPr lang="en-US" altLang="en-US" smtClean="0"/>
              <a:t>Will you be able to go back and do this at your facility?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smtClean="0">
                <a:solidFill>
                  <a:schemeClr val="tx1"/>
                </a:solidFill>
              </a:rPr>
              <a:t>Respirator Standard Requirement</a:t>
            </a:r>
          </a:p>
        </p:txBody>
      </p:sp>
      <p:sp>
        <p:nvSpPr>
          <p:cNvPr id="4099" name="Rectangle 3"/>
          <p:cNvSpPr>
            <a:spLocks noGrp="1" noChangeArrowheads="1"/>
          </p:cNvSpPr>
          <p:nvPr>
            <p:ph type="body" idx="1"/>
          </p:nvPr>
        </p:nvSpPr>
        <p:spPr/>
        <p:txBody>
          <a:bodyPr/>
          <a:lstStyle/>
          <a:p>
            <a:pPr eaLnBrk="1" hangingPunct="1"/>
            <a:r>
              <a:rPr lang="en-US" altLang="en-US" sz="2800" smtClean="0"/>
              <a:t>Fit test tight-fitting facepieces:</a:t>
            </a:r>
          </a:p>
          <a:p>
            <a:pPr lvl="1" eaLnBrk="1" hangingPunct="1"/>
            <a:r>
              <a:rPr lang="en-US" altLang="en-US" sz="2400" smtClean="0"/>
              <a:t>Make, model, and size that will be used</a:t>
            </a:r>
          </a:p>
          <a:p>
            <a:pPr lvl="2" eaLnBrk="1" hangingPunct="1"/>
            <a:r>
              <a:rPr lang="en-US" altLang="en-US" sz="2000" smtClean="0"/>
              <a:t>Prior to use</a:t>
            </a:r>
          </a:p>
          <a:p>
            <a:pPr lvl="2" eaLnBrk="1" hangingPunct="1"/>
            <a:r>
              <a:rPr lang="en-US" altLang="en-US" sz="2000" smtClean="0"/>
              <a:t>Annually</a:t>
            </a:r>
          </a:p>
          <a:p>
            <a:pPr lvl="2" eaLnBrk="1" hangingPunct="1"/>
            <a:r>
              <a:rPr lang="en-US" altLang="en-US" sz="2000" smtClean="0"/>
              <a:t>When change in make, model, or size</a:t>
            </a:r>
          </a:p>
          <a:p>
            <a:pPr lvl="2" eaLnBrk="1" hangingPunct="1"/>
            <a:r>
              <a:rPr lang="en-US" altLang="en-US" sz="2000" smtClean="0"/>
              <a:t>Change in physical characteristic affecting fit</a:t>
            </a:r>
          </a:p>
          <a:p>
            <a:pPr lvl="1" eaLnBrk="1" hangingPunct="1"/>
            <a:r>
              <a:rPr lang="en-US" altLang="en-US" sz="2400" smtClean="0"/>
              <a:t>Quantitative or Qualitative </a:t>
            </a:r>
          </a:p>
          <a:p>
            <a:pPr lvl="1" eaLnBrk="1" hangingPunct="1"/>
            <a:endParaRPr lang="en-US" alt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smtClean="0">
                <a:solidFill>
                  <a:schemeClr val="tx1"/>
                </a:solidFill>
              </a:rPr>
              <a:t>Quantitative Fit Testing</a:t>
            </a:r>
          </a:p>
        </p:txBody>
      </p:sp>
      <p:sp>
        <p:nvSpPr>
          <p:cNvPr id="5123" name="Rectangle 3"/>
          <p:cNvSpPr>
            <a:spLocks noGrp="1" noChangeArrowheads="1"/>
          </p:cNvSpPr>
          <p:nvPr>
            <p:ph type="body" idx="1"/>
          </p:nvPr>
        </p:nvSpPr>
        <p:spPr/>
        <p:txBody>
          <a:bodyPr/>
          <a:lstStyle/>
          <a:p>
            <a:pPr eaLnBrk="1" hangingPunct="1">
              <a:lnSpc>
                <a:spcPct val="90000"/>
              </a:lnSpc>
            </a:pPr>
            <a:r>
              <a:rPr lang="en-US" altLang="en-US" smtClean="0"/>
              <a:t>Measures the concentration of a contaminant in the air and inside the respirator face-piece.</a:t>
            </a:r>
          </a:p>
          <a:p>
            <a:pPr eaLnBrk="1" hangingPunct="1">
              <a:lnSpc>
                <a:spcPct val="90000"/>
              </a:lnSpc>
            </a:pPr>
            <a:r>
              <a:rPr lang="en-US" altLang="en-US" smtClean="0"/>
              <a:t>Uses the measurements to calculate a fit factor</a:t>
            </a:r>
          </a:p>
          <a:p>
            <a:pPr eaLnBrk="1" hangingPunct="1">
              <a:lnSpc>
                <a:spcPct val="90000"/>
              </a:lnSpc>
            </a:pPr>
            <a:r>
              <a:rPr lang="en-US" altLang="en-US" smtClean="0"/>
              <a:t>Objective but expensive.	</a:t>
            </a:r>
          </a:p>
          <a:p>
            <a:pPr eaLnBrk="1" hangingPunct="1">
              <a:lnSpc>
                <a:spcPct val="90000"/>
              </a:lnSpc>
            </a:pPr>
            <a:endParaRPr lang="en-US" altLang="en-US" smtClean="0"/>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257800" y="6019800"/>
            <a:ext cx="3200400" cy="571500"/>
          </a:xfrm>
        </p:spPr>
        <p:txBody>
          <a:bodyPr/>
          <a:lstStyle/>
          <a:p>
            <a:pPr marL="0" indent="0">
              <a:buNone/>
            </a:pPr>
            <a:r>
              <a:rPr lang="en-US" altLang="en-US" sz="2000" dirty="0" smtClean="0">
                <a:solidFill>
                  <a:schemeClr val="accent1"/>
                </a:solidFill>
              </a:rPr>
              <a:t>Photo</a:t>
            </a:r>
            <a:r>
              <a:rPr lang="en-US" altLang="en-US" sz="2000" dirty="0" smtClean="0"/>
              <a:t> </a:t>
            </a:r>
            <a:r>
              <a:rPr lang="en-US" altLang="en-US" sz="2000" dirty="0" smtClean="0">
                <a:solidFill>
                  <a:schemeClr val="accent1"/>
                </a:solidFill>
              </a:rPr>
              <a:t>courtesy</a:t>
            </a:r>
            <a:r>
              <a:rPr lang="en-US" altLang="en-US" sz="2000" dirty="0" smtClean="0"/>
              <a:t> </a:t>
            </a:r>
            <a:r>
              <a:rPr lang="en-US" altLang="en-US" sz="2000" dirty="0" smtClean="0">
                <a:solidFill>
                  <a:schemeClr val="accent1"/>
                </a:solidFill>
              </a:rPr>
              <a:t>of TSI, Inc.</a:t>
            </a:r>
          </a:p>
        </p:txBody>
      </p:sp>
      <p:pic>
        <p:nvPicPr>
          <p:cNvPr id="6147" name="Picture 4" descr="New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28600"/>
            <a:ext cx="4503738"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732338" y="1143000"/>
            <a:ext cx="4259262" cy="1527175"/>
          </a:xfrm>
        </p:spPr>
        <p:txBody>
          <a:bodyPr/>
          <a:lstStyle/>
          <a:p>
            <a:r>
              <a:rPr lang="en-US" dirty="0" smtClean="0">
                <a:solidFill>
                  <a:schemeClr val="bg2"/>
                </a:solidFill>
              </a:rPr>
              <a:t>Quantitative Fit Testing</a:t>
            </a:r>
            <a:r>
              <a:rPr lang="en-US" dirty="0">
                <a:solidFill>
                  <a:schemeClr val="bg2"/>
                </a:solidFill>
              </a:rPr>
              <a:t> </a:t>
            </a:r>
            <a:r>
              <a:rPr lang="en-US" dirty="0" smtClean="0">
                <a:solidFill>
                  <a:schemeClr val="bg2"/>
                </a:solidFill>
              </a:rPr>
              <a:t>in Action</a:t>
            </a:r>
            <a:endParaRPr lang="en-US" dirty="0">
              <a:solidFill>
                <a:schemeClr val="bg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dirty="0" smtClean="0">
                <a:solidFill>
                  <a:schemeClr val="tx1"/>
                </a:solidFill>
              </a:rPr>
              <a:t>Approved Qualitative Fit Tests</a:t>
            </a:r>
          </a:p>
        </p:txBody>
      </p:sp>
      <p:sp>
        <p:nvSpPr>
          <p:cNvPr id="7171" name="Rectangle 3"/>
          <p:cNvSpPr>
            <a:spLocks noGrp="1" noChangeArrowheads="1"/>
          </p:cNvSpPr>
          <p:nvPr>
            <p:ph type="body" idx="1"/>
          </p:nvPr>
        </p:nvSpPr>
        <p:spPr/>
        <p:txBody>
          <a:bodyPr/>
          <a:lstStyle/>
          <a:p>
            <a:pPr eaLnBrk="1" hangingPunct="1"/>
            <a:r>
              <a:rPr lang="en-US" altLang="en-US" smtClean="0"/>
              <a:t>Bitrex</a:t>
            </a:r>
            <a:r>
              <a:rPr lang="en-US" altLang="en-US" smtClean="0">
                <a:cs typeface="Arial" charset="0"/>
              </a:rPr>
              <a:t>®</a:t>
            </a:r>
          </a:p>
          <a:p>
            <a:pPr eaLnBrk="1" hangingPunct="1"/>
            <a:r>
              <a:rPr lang="en-US" altLang="en-US" smtClean="0">
                <a:cs typeface="Arial" charset="0"/>
              </a:rPr>
              <a:t>Saccharin</a:t>
            </a:r>
          </a:p>
          <a:p>
            <a:pPr eaLnBrk="1" hangingPunct="1"/>
            <a:r>
              <a:rPr lang="en-US" altLang="en-US" smtClean="0">
                <a:cs typeface="Arial" charset="0"/>
              </a:rPr>
              <a:t>Stannic chloride (irritant smoke)</a:t>
            </a:r>
          </a:p>
          <a:p>
            <a:pPr eaLnBrk="1" hangingPunct="1"/>
            <a:r>
              <a:rPr lang="en-US" altLang="en-US" smtClean="0">
                <a:cs typeface="Arial" charset="0"/>
              </a:rPr>
              <a:t>Isoamyl acetate (banana oil)</a:t>
            </a:r>
          </a:p>
          <a:p>
            <a:pPr lvl="1" eaLnBrk="1" hangingPunct="1"/>
            <a:r>
              <a:rPr lang="en-US" altLang="en-US" smtClean="0">
                <a:cs typeface="Arial" charset="0"/>
              </a:rPr>
              <a:t>Not for use with N95</a:t>
            </a:r>
          </a:p>
          <a:p>
            <a:pPr eaLnBrk="1" hangingPunct="1"/>
            <a:endParaRPr lang="en-US" altLang="en-US" baseline="30000" smtClean="0">
              <a:cs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dirty="0" smtClean="0">
                <a:solidFill>
                  <a:schemeClr val="tx1"/>
                </a:solidFill>
              </a:rPr>
              <a:t>No Facial Hair</a:t>
            </a:r>
          </a:p>
        </p:txBody>
      </p:sp>
      <p:sp>
        <p:nvSpPr>
          <p:cNvPr id="8195" name="Rectangle 3"/>
          <p:cNvSpPr>
            <a:spLocks noGrp="1" noChangeArrowheads="1"/>
          </p:cNvSpPr>
          <p:nvPr>
            <p:ph type="body" idx="1"/>
          </p:nvPr>
        </p:nvSpPr>
        <p:spPr/>
        <p:txBody>
          <a:bodyPr/>
          <a:lstStyle/>
          <a:p>
            <a:pPr eaLnBrk="1" hangingPunct="1"/>
            <a:r>
              <a:rPr lang="en-US" altLang="en-US" smtClean="0"/>
              <a:t>Must make sure that there is nothing that interferes with the face to face-piece seal, such as facial hair or glasses.</a:t>
            </a:r>
          </a:p>
          <a:p>
            <a:pPr eaLnBrk="1" hangingPunct="1"/>
            <a:r>
              <a:rPr lang="en-US" altLang="en-US" smtClean="0"/>
              <a:t>If so, you must not fit test.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z="3600" dirty="0" smtClean="0">
                <a:solidFill>
                  <a:schemeClr val="tx1"/>
                </a:solidFill>
              </a:rPr>
              <a:t>NO EATING, DRINKING, OR SMOKING FOR PRIOR 15 MINUTES</a:t>
            </a:r>
          </a:p>
        </p:txBody>
      </p:sp>
      <p:sp>
        <p:nvSpPr>
          <p:cNvPr id="9219" name="Rectangle 3"/>
          <p:cNvSpPr>
            <a:spLocks noGrp="1" noChangeArrowheads="1"/>
          </p:cNvSpPr>
          <p:nvPr>
            <p:ph type="body" idx="1"/>
          </p:nvPr>
        </p:nvSpPr>
        <p:spPr/>
        <p:txBody>
          <a:bodyPr/>
          <a:lstStyle/>
          <a:p>
            <a:pPr eaLnBrk="1" hangingPunct="1">
              <a:lnSpc>
                <a:spcPct val="90000"/>
              </a:lnSpc>
            </a:pPr>
            <a:r>
              <a:rPr lang="en-US" altLang="en-US" smtClean="0"/>
              <a:t>Eating, drinking, or smoking within 15 minutes of being fit tested can affect the test subject’s ability to taste the test chemical.</a:t>
            </a:r>
          </a:p>
          <a:p>
            <a:pPr eaLnBrk="1" hangingPunct="1">
              <a:lnSpc>
                <a:spcPct val="90000"/>
              </a:lnSpc>
            </a:pPr>
            <a:r>
              <a:rPr lang="en-US" altLang="en-US" smtClean="0"/>
              <a:t>If they have just eaten lunch – WAIT!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dirty="0" smtClean="0">
                <a:solidFill>
                  <a:schemeClr val="tx1"/>
                </a:solidFill>
              </a:rPr>
              <a:t>Prepare Nebulizers</a:t>
            </a:r>
          </a:p>
        </p:txBody>
      </p:sp>
      <p:sp>
        <p:nvSpPr>
          <p:cNvPr id="10243" name="Rectangle 3"/>
          <p:cNvSpPr>
            <a:spLocks noGrp="1" noChangeArrowheads="1"/>
          </p:cNvSpPr>
          <p:nvPr>
            <p:ph type="body" idx="1"/>
          </p:nvPr>
        </p:nvSpPr>
        <p:spPr/>
        <p:txBody>
          <a:bodyPr/>
          <a:lstStyle/>
          <a:p>
            <a:pPr eaLnBrk="1" hangingPunct="1"/>
            <a:r>
              <a:rPr lang="en-US" altLang="en-US" smtClean="0"/>
              <a:t>Pour about 2 cc of sensitivity solution and fit test solution into corresponding nebulizers.</a:t>
            </a:r>
          </a:p>
          <a:p>
            <a:pPr eaLnBrk="1" hangingPunct="1"/>
            <a:r>
              <a:rPr lang="en-US" altLang="en-US" smtClean="0"/>
              <a:t>Screw the tops 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dirty="0" err="1" smtClean="0">
                <a:solidFill>
                  <a:schemeClr val="tx1"/>
                </a:solidFill>
              </a:rPr>
              <a:t>Bitrex</a:t>
            </a:r>
            <a:r>
              <a:rPr lang="en-US" altLang="en-US" dirty="0" smtClean="0">
                <a:solidFill>
                  <a:schemeClr val="tx1"/>
                </a:solidFill>
              </a:rPr>
              <a:t>® Protocol</a:t>
            </a:r>
          </a:p>
        </p:txBody>
      </p:sp>
      <p:sp>
        <p:nvSpPr>
          <p:cNvPr id="11267" name="Rectangle 3"/>
          <p:cNvSpPr>
            <a:spLocks noGrp="1" noChangeArrowheads="1"/>
          </p:cNvSpPr>
          <p:nvPr>
            <p:ph type="body" idx="1"/>
          </p:nvPr>
        </p:nvSpPr>
        <p:spPr/>
        <p:txBody>
          <a:bodyPr/>
          <a:lstStyle/>
          <a:p>
            <a:pPr eaLnBrk="1" hangingPunct="1"/>
            <a:r>
              <a:rPr lang="en-US" altLang="en-US" sz="2800" smtClean="0"/>
              <a:t>Taste threshold screening</a:t>
            </a:r>
          </a:p>
          <a:p>
            <a:pPr eaLnBrk="1" hangingPunct="1"/>
            <a:r>
              <a:rPr lang="en-US" altLang="en-US" sz="2800" smtClean="0"/>
              <a:t>Properly don a respirator you think fits</a:t>
            </a:r>
          </a:p>
          <a:p>
            <a:pPr eaLnBrk="1" hangingPunct="1"/>
            <a:r>
              <a:rPr lang="en-US" altLang="en-US" sz="2800" smtClean="0"/>
              <a:t>Fit check (neg or pos pressure)</a:t>
            </a:r>
          </a:p>
          <a:p>
            <a:pPr eaLnBrk="1" hangingPunct="1"/>
            <a:r>
              <a:rPr lang="en-US" altLang="en-US" sz="2800" smtClean="0"/>
              <a:t>Don test enclosure (hood)</a:t>
            </a:r>
          </a:p>
          <a:p>
            <a:pPr eaLnBrk="1" hangingPunct="1"/>
            <a:r>
              <a:rPr lang="en-US" altLang="en-US" sz="2800" smtClean="0"/>
              <a:t>Expose to test aerosol</a:t>
            </a:r>
          </a:p>
          <a:p>
            <a:pPr eaLnBrk="1" hangingPunct="1"/>
            <a:endParaRPr lang="en-US" altLang="en-US" sz="2800" smtClean="0"/>
          </a:p>
          <a:p>
            <a:pPr eaLnBrk="1" hangingPunct="1"/>
            <a:endParaRPr lang="en-US" altLang="en-US" sz="2800" smtClean="0"/>
          </a:p>
        </p:txBody>
      </p:sp>
    </p:spTree>
  </p:cSld>
  <p:clrMapOvr>
    <a:masterClrMapping/>
  </p:clrMapOvr>
</p:sld>
</file>

<file path=ppt/theme/theme1.xml><?xml version="1.0" encoding="utf-8"?>
<a:theme xmlns:a="http://schemas.openxmlformats.org/drawingml/2006/main" name="Horizontal stripes design template">
  <a:themeElements>
    <a:clrScheme name="Horizontal stripes design template 2">
      <a:dk1>
        <a:srgbClr val="00335A"/>
      </a:dk1>
      <a:lt1>
        <a:srgbClr val="FFFFFF"/>
      </a:lt1>
      <a:dk2>
        <a:srgbClr val="CCECFF"/>
      </a:dk2>
      <a:lt2>
        <a:srgbClr val="99CCFF"/>
      </a:lt2>
      <a:accent1>
        <a:srgbClr val="004EC0"/>
      </a:accent1>
      <a:accent2>
        <a:srgbClr val="679CCD"/>
      </a:accent2>
      <a:accent3>
        <a:srgbClr val="E2F4FF"/>
      </a:accent3>
      <a:accent4>
        <a:srgbClr val="DADADA"/>
      </a:accent4>
      <a:accent5>
        <a:srgbClr val="AAB2DC"/>
      </a:accent5>
      <a:accent6>
        <a:srgbClr val="5D8DBA"/>
      </a:accent6>
      <a:hlink>
        <a:srgbClr val="99CCFF"/>
      </a:hlink>
      <a:folHlink>
        <a:srgbClr val="FFFFFF"/>
      </a:folHlink>
    </a:clrScheme>
    <a:fontScheme name="Horizontal stripes design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Horizontal stripes design template 1">
        <a:dk1>
          <a:srgbClr val="E7F6FF"/>
        </a:dk1>
        <a:lt1>
          <a:srgbClr val="FFFFFF"/>
        </a:lt1>
        <a:dk2>
          <a:srgbClr val="000000"/>
        </a:dk2>
        <a:lt2>
          <a:srgbClr val="808080"/>
        </a:lt2>
        <a:accent1>
          <a:srgbClr val="9AC4EA"/>
        </a:accent1>
        <a:accent2>
          <a:srgbClr val="333399"/>
        </a:accent2>
        <a:accent3>
          <a:srgbClr val="FFFFFF"/>
        </a:accent3>
        <a:accent4>
          <a:srgbClr val="C5D2DA"/>
        </a:accent4>
        <a:accent5>
          <a:srgbClr val="CADEF3"/>
        </a:accent5>
        <a:accent6>
          <a:srgbClr val="2D2D8A"/>
        </a:accent6>
        <a:hlink>
          <a:srgbClr val="0099CC"/>
        </a:hlink>
        <a:folHlink>
          <a:srgbClr val="0066CC"/>
        </a:folHlink>
      </a:clrScheme>
      <a:clrMap bg1="lt1" tx1="dk1" bg2="lt2" tx2="dk2" accent1="accent1" accent2="accent2" accent3="accent3" accent4="accent4" accent5="accent5" accent6="accent6" hlink="hlink" folHlink="folHlink"/>
    </a:extraClrScheme>
    <a:extraClrScheme>
      <a:clrScheme name="Horizontal stripes design template 2">
        <a:dk1>
          <a:srgbClr val="00335A"/>
        </a:dk1>
        <a:lt1>
          <a:srgbClr val="FFFFFF"/>
        </a:lt1>
        <a:dk2>
          <a:srgbClr val="CCECFF"/>
        </a:dk2>
        <a:lt2>
          <a:srgbClr val="99CCFF"/>
        </a:lt2>
        <a:accent1>
          <a:srgbClr val="004EC0"/>
        </a:accent1>
        <a:accent2>
          <a:srgbClr val="679CCD"/>
        </a:accent2>
        <a:accent3>
          <a:srgbClr val="E2F4FF"/>
        </a:accent3>
        <a:accent4>
          <a:srgbClr val="DADADA"/>
        </a:accent4>
        <a:accent5>
          <a:srgbClr val="AAB2DC"/>
        </a:accent5>
        <a:accent6>
          <a:srgbClr val="5D8DBA"/>
        </a:accent6>
        <a:hlink>
          <a:srgbClr val="99CCFF"/>
        </a:hlink>
        <a:folHlink>
          <a:srgbClr val="FFFFFF"/>
        </a:folHlink>
      </a:clrScheme>
      <a:clrMap bg1="dk2" tx1="lt1" bg2="dk1" tx2="lt2" accent1="accent1" accent2="accent2" accent3="accent3" accent4="accent4" accent5="accent5" accent6="accent6" hlink="hlink" folHlink="folHlink"/>
    </a:extraClrScheme>
    <a:extraClrScheme>
      <a:clrScheme name="Horizontal stripes design template 3">
        <a:dk1>
          <a:srgbClr val="003366"/>
        </a:dk1>
        <a:lt1>
          <a:srgbClr val="FFFFFF"/>
        </a:lt1>
        <a:dk2>
          <a:srgbClr val="000099"/>
        </a:dk2>
        <a:lt2>
          <a:srgbClr val="CCFFFF"/>
        </a:lt2>
        <a:accent1>
          <a:srgbClr val="6C91DA"/>
        </a:accent1>
        <a:accent2>
          <a:srgbClr val="00B000"/>
        </a:accent2>
        <a:accent3>
          <a:srgbClr val="AAAACA"/>
        </a:accent3>
        <a:accent4>
          <a:srgbClr val="DADADA"/>
        </a:accent4>
        <a:accent5>
          <a:srgbClr val="BAC7EA"/>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orizontal stripes design template 4">
        <a:dk1>
          <a:srgbClr val="336699"/>
        </a:dk1>
        <a:lt1>
          <a:srgbClr val="FFFFFF"/>
        </a:lt1>
        <a:dk2>
          <a:srgbClr val="000066"/>
        </a:dk2>
        <a:lt2>
          <a:srgbClr val="E3EBF1"/>
        </a:lt2>
        <a:accent1>
          <a:srgbClr val="003399"/>
        </a:accent1>
        <a:accent2>
          <a:srgbClr val="468A4B"/>
        </a:accent2>
        <a:accent3>
          <a:srgbClr val="AAAAB8"/>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orizontal stripes design template 5">
        <a:dk1>
          <a:srgbClr val="777777"/>
        </a:dk1>
        <a:lt1>
          <a:srgbClr val="FFFFFF"/>
        </a:lt1>
        <a:dk2>
          <a:srgbClr val="44463C"/>
        </a:dk2>
        <a:lt2>
          <a:srgbClr val="D1D1CB"/>
        </a:lt2>
        <a:accent1>
          <a:srgbClr val="909082"/>
        </a:accent1>
        <a:accent2>
          <a:srgbClr val="809EA8"/>
        </a:accent2>
        <a:accent3>
          <a:srgbClr val="B0B0AF"/>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orizontal stripes design template 6">
        <a:dk1>
          <a:srgbClr val="3E3E5C"/>
        </a:dk1>
        <a:lt1>
          <a:srgbClr val="FFFFFF"/>
        </a:lt1>
        <a:dk2>
          <a:srgbClr val="000099"/>
        </a:dk2>
        <a:lt2>
          <a:srgbClr val="FFFFFF"/>
        </a:lt2>
        <a:accent1>
          <a:srgbClr val="35599B"/>
        </a:accent1>
        <a:accent2>
          <a:srgbClr val="6666FF"/>
        </a:accent2>
        <a:accent3>
          <a:srgbClr val="AAAACA"/>
        </a:accent3>
        <a:accent4>
          <a:srgbClr val="DADADA"/>
        </a:accent4>
        <a:accent5>
          <a:srgbClr val="AEB5CB"/>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orizontal stripes design template 7">
        <a:dk1>
          <a:srgbClr val="E3F4FF"/>
        </a:dk1>
        <a:lt1>
          <a:srgbClr val="FFFFFF"/>
        </a:lt1>
        <a:dk2>
          <a:srgbClr val="000000"/>
        </a:dk2>
        <a:lt2>
          <a:srgbClr val="969696"/>
        </a:lt2>
        <a:accent1>
          <a:srgbClr val="969696"/>
        </a:accent1>
        <a:accent2>
          <a:srgbClr val="99CCFF"/>
        </a:accent2>
        <a:accent3>
          <a:srgbClr val="FFFFFF"/>
        </a:accent3>
        <a:accent4>
          <a:srgbClr val="C2D0DA"/>
        </a:accent4>
        <a:accent5>
          <a:srgbClr val="C9C9C9"/>
        </a:accent5>
        <a:accent6>
          <a:srgbClr val="8AB9E7"/>
        </a:accent6>
        <a:hlink>
          <a:srgbClr val="C0C0C0"/>
        </a:hlink>
        <a:folHlink>
          <a:srgbClr val="000099"/>
        </a:folHlink>
      </a:clrScheme>
      <a:clrMap bg1="lt1" tx1="dk1" bg2="lt2" tx2="dk2" accent1="accent1" accent2="accent2" accent3="accent3" accent4="accent4" accent5="accent5" accent6="accent6" hlink="hlink" folHlink="folHlink"/>
    </a:extraClrScheme>
    <a:extraClrScheme>
      <a:clrScheme name="Horizontal stripes design template 8">
        <a:dk1>
          <a:srgbClr val="2D2015"/>
        </a:dk1>
        <a:lt1>
          <a:srgbClr val="FFFFFF"/>
        </a:lt1>
        <a:dk2>
          <a:srgbClr val="463520"/>
        </a:dk2>
        <a:lt2>
          <a:srgbClr val="DFC08D"/>
        </a:lt2>
        <a:accent1>
          <a:srgbClr val="8C7B70"/>
        </a:accent1>
        <a:accent2>
          <a:srgbClr val="8F5F2F"/>
        </a:accent2>
        <a:accent3>
          <a:srgbClr val="B0AEAB"/>
        </a:accent3>
        <a:accent4>
          <a:srgbClr val="DADADA"/>
        </a:accent4>
        <a:accent5>
          <a:srgbClr val="C5BFBB"/>
        </a:accent5>
        <a:accent6>
          <a:srgbClr val="81552A"/>
        </a:accent6>
        <a:hlink>
          <a:srgbClr val="CCB400"/>
        </a:hlink>
        <a:folHlink>
          <a:srgbClr val="BDC6C7"/>
        </a:folHlink>
      </a:clrScheme>
      <a:clrMap bg1="dk2" tx1="lt1" bg2="dk1" tx2="lt2" accent1="accent1" accent2="accent2" accent3="accent3" accent4="accent4" accent5="accent5" accent6="accent6" hlink="hlink" folHlink="folHlink"/>
    </a:extraClrScheme>
    <a:extraClrScheme>
      <a:clrScheme name="Horizontal stripes design template 9">
        <a:dk1>
          <a:srgbClr val="25252F"/>
        </a:dk1>
        <a:lt1>
          <a:srgbClr val="66CCFF"/>
        </a:lt1>
        <a:dk2>
          <a:srgbClr val="000000"/>
        </a:dk2>
        <a:lt2>
          <a:srgbClr val="FFFFFF"/>
        </a:lt2>
        <a:accent1>
          <a:srgbClr val="1B3BDB"/>
        </a:accent1>
        <a:accent2>
          <a:srgbClr val="003399"/>
        </a:accent2>
        <a:accent3>
          <a:srgbClr val="AAAAAA"/>
        </a:accent3>
        <a:accent4>
          <a:srgbClr val="56AEDA"/>
        </a:accent4>
        <a:accent5>
          <a:srgbClr val="ABAFEA"/>
        </a:accent5>
        <a:accent6>
          <a:srgbClr val="002D8A"/>
        </a:accent6>
        <a:hlink>
          <a:srgbClr val="24C0FE"/>
        </a:hlink>
        <a:folHlink>
          <a:srgbClr val="B2B2B2"/>
        </a:folHlink>
      </a:clrScheme>
      <a:clrMap bg1="dk2" tx1="lt1" bg2="dk1" tx2="lt2" accent1="accent1" accent2="accent2" accent3="accent3" accent4="accent4" accent5="accent5" accent6="accent6" hlink="hlink" folHlink="folHlink"/>
    </a:extraClrScheme>
    <a:extraClrScheme>
      <a:clrScheme name="Horizontal stripes design template 10">
        <a:dk1>
          <a:srgbClr val="5C1F00"/>
        </a:dk1>
        <a:lt1>
          <a:srgbClr val="FFFFFF"/>
        </a:lt1>
        <a:dk2>
          <a:srgbClr val="B38A77"/>
        </a:dk2>
        <a:lt2>
          <a:srgbClr val="DFD293"/>
        </a:lt2>
        <a:accent1>
          <a:srgbClr val="0984FF"/>
        </a:accent1>
        <a:accent2>
          <a:srgbClr val="BE7960"/>
        </a:accent2>
        <a:accent3>
          <a:srgbClr val="D6C4BD"/>
        </a:accent3>
        <a:accent4>
          <a:srgbClr val="DADADA"/>
        </a:accent4>
        <a:accent5>
          <a:srgbClr val="AAC2FF"/>
        </a:accent5>
        <a:accent6>
          <a:srgbClr val="AC6D56"/>
        </a:accent6>
        <a:hlink>
          <a:srgbClr val="FFCC99"/>
        </a:hlink>
        <a:folHlink>
          <a:srgbClr val="D3A219"/>
        </a:folHlink>
      </a:clrScheme>
      <a:clrMap bg1="dk2" tx1="lt1" bg2="dk1" tx2="lt2" accent1="accent1" accent2="accent2" accent3="accent3" accent4="accent4" accent5="accent5" accent6="accent6" hlink="hlink" folHlink="folHlink"/>
    </a:extraClrScheme>
    <a:extraClrScheme>
      <a:clrScheme name="Horizontal stripes design template 11">
        <a:dk1>
          <a:srgbClr val="C0C0C0"/>
        </a:dk1>
        <a:lt1>
          <a:srgbClr val="DEF6F1"/>
        </a:lt1>
        <a:dk2>
          <a:srgbClr val="000076"/>
        </a:dk2>
        <a:lt2>
          <a:srgbClr val="969696"/>
        </a:lt2>
        <a:accent1>
          <a:srgbClr val="FFFFFF"/>
        </a:accent1>
        <a:accent2>
          <a:srgbClr val="8DC6FF"/>
        </a:accent2>
        <a:accent3>
          <a:srgbClr val="ECFAF7"/>
        </a:accent3>
        <a:accent4>
          <a:srgbClr val="A4A4A4"/>
        </a:accent4>
        <a:accent5>
          <a:srgbClr val="FFFFFF"/>
        </a:accent5>
        <a:accent6>
          <a:srgbClr val="7FB3E7"/>
        </a:accent6>
        <a:hlink>
          <a:srgbClr val="003399"/>
        </a:hlink>
        <a:folHlink>
          <a:srgbClr val="6600CC"/>
        </a:folHlink>
      </a:clrScheme>
      <a:clrMap bg1="lt1" tx1="dk1" bg2="lt2" tx2="dk2" accent1="accent1" accent2="accent2" accent3="accent3" accent4="accent4" accent5="accent5" accent6="accent6" hlink="hlink" folHlink="folHlink"/>
    </a:extraClrScheme>
    <a:extraClrScheme>
      <a:clrScheme name="Horizontal stripes design template 12">
        <a:dk1>
          <a:srgbClr val="B2B2B2"/>
        </a:dk1>
        <a:lt1>
          <a:srgbClr val="FFFFFF"/>
        </a:lt1>
        <a:dk2>
          <a:srgbClr val="00008A"/>
        </a:dk2>
        <a:lt2>
          <a:srgbClr val="777777"/>
        </a:lt2>
        <a:accent1>
          <a:srgbClr val="FFFFF7"/>
        </a:accent1>
        <a:accent2>
          <a:srgbClr val="0099FF"/>
        </a:accent2>
        <a:accent3>
          <a:srgbClr val="FFFFFF"/>
        </a:accent3>
        <a:accent4>
          <a:srgbClr val="979797"/>
        </a:accent4>
        <a:accent5>
          <a:srgbClr val="FFFFFA"/>
        </a:accent5>
        <a:accent6>
          <a:srgbClr val="008AE7"/>
        </a:accent6>
        <a:hlink>
          <a:srgbClr val="FF5050"/>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off2d280d04f435e8ad65f64297220d7 xmlns="a48324c4-7d20-48d3-8188-32763737222b">
      <Terms xmlns="http://schemas.microsoft.com/office/infopath/2007/PartnerControls">
        <TermInfo xmlns="http://schemas.microsoft.com/office/infopath/2007/PartnerControls">
          <TermName xmlns="http://schemas.microsoft.com/office/infopath/2007/PartnerControls">Healthcare Provider</TermName>
          <TermId xmlns="http://schemas.microsoft.com/office/infopath/2007/PartnerControls">4763fce6-72e0-4e74-ae57-8e132d338101</TermId>
        </TermInfo>
        <TermInfo xmlns="http://schemas.microsoft.com/office/infopath/2007/PartnerControls">
          <TermName xmlns="http://schemas.microsoft.com/office/infopath/2007/PartnerControls">Clinicians/Healthcare Providers</TermName>
          <TermId xmlns="http://schemas.microsoft.com/office/infopath/2007/PartnerControls">e31e14b8-e46e-494a-8300-1453b14ca9de</TermId>
        </TermInfo>
        <TermInfo xmlns="http://schemas.microsoft.com/office/infopath/2007/PartnerControls">
          <TermName xmlns="http://schemas.microsoft.com/office/infopath/2007/PartnerControls">Men’s Health</TermName>
          <TermId xmlns="http://schemas.microsoft.com/office/infopath/2007/PartnerControls">c8b18807-a662-491b-b883-0ca6bf1fb689</TermId>
        </TermInfo>
        <TermInfo xmlns="http://schemas.microsoft.com/office/infopath/2007/PartnerControls">
          <TermName xmlns="http://schemas.microsoft.com/office/infopath/2007/PartnerControls">Women’s Health</TermName>
          <TermId xmlns="http://schemas.microsoft.com/office/infopath/2007/PartnerControls">b35500ca-13a2-4e36-a438-e6f1a83ee180</TermId>
        </TermInfo>
      </Terms>
    </off2d280d04f435e8ad65f64297220d7>
    <TaxCatchAll xmlns="a48324c4-7d20-48d3-8188-32763737222b">
      <Value>114</Value>
      <Value>217</Value>
      <Value>228</Value>
      <Value>233</Value>
      <Value>97</Value>
      <Value>236</Value>
      <Value>271</Value>
      <Value>122</Value>
      <Value>121</Value>
      <Value>119</Value>
      <Value>154</Value>
      <Value>188</Value>
      <Value>113</Value>
      <Value>223</Value>
      <Value>222</Value>
    </TaxCatchAll>
    <kcdf3820fa7642e8be4bb4902ce9671f xmlns="a48324c4-7d20-48d3-8188-32763737222b">
      <Terms xmlns="http://schemas.microsoft.com/office/infopath/2007/PartnerControls">
        <TermInfo xmlns="http://schemas.microsoft.com/office/infopath/2007/PartnerControls">
          <TermName xmlns="http://schemas.microsoft.com/office/infopath/2007/PartnerControls">Health and Safety</TermName>
          <TermId xmlns="http://schemas.microsoft.com/office/infopath/2007/PartnerControls">0675f13f-ce8e-4ca2-af0c-03869def38d8</TermId>
        </TermInfo>
        <TermInfo xmlns="http://schemas.microsoft.com/office/infopath/2007/PartnerControls">
          <TermName xmlns="http://schemas.microsoft.com/office/infopath/2007/PartnerControls">Prevention</TermName>
          <TermId xmlns="http://schemas.microsoft.com/office/infopath/2007/PartnerControls">04acecae-8066-4718-8c80-6c6334c720df</TermId>
        </TermInfo>
        <TermInfo xmlns="http://schemas.microsoft.com/office/infopath/2007/PartnerControls">
          <TermName xmlns="http://schemas.microsoft.com/office/infopath/2007/PartnerControls">Occupational</TermName>
          <TermId xmlns="http://schemas.microsoft.com/office/infopath/2007/PartnerControls">f0b5964d-2483-434a-8256-dd40a786ad41</TermId>
        </TermInfo>
        <TermInfo xmlns="http://schemas.microsoft.com/office/infopath/2007/PartnerControls">
          <TermName xmlns="http://schemas.microsoft.com/office/infopath/2007/PartnerControls">Occupational Health</TermName>
          <TermId xmlns="http://schemas.microsoft.com/office/infopath/2007/PartnerControls">d08263f9-34c4-4f7b-b6c4-3d099a2710ba</TermId>
        </TermInfo>
        <TermInfo xmlns="http://schemas.microsoft.com/office/infopath/2007/PartnerControls">
          <TermName xmlns="http://schemas.microsoft.com/office/infopath/2007/PartnerControls">Occupational Health and Safety</TermName>
          <TermId xmlns="http://schemas.microsoft.com/office/infopath/2007/PartnerControls">174fe87b-9705-4f5f-b1d1-3fc6dec10b8d</TermId>
        </TermInfo>
        <TermInfo xmlns="http://schemas.microsoft.com/office/infopath/2007/PartnerControls">
          <TermName xmlns="http://schemas.microsoft.com/office/infopath/2007/PartnerControls">Workplace Hazards</TermName>
          <TermId xmlns="http://schemas.microsoft.com/office/infopath/2007/PartnerControls">37afb98e-77a7-4ab2-8be5-33e7c0df4280</TermId>
        </TermInfo>
        <TermInfo xmlns="http://schemas.microsoft.com/office/infopath/2007/PartnerControls">
          <TermName xmlns="http://schemas.microsoft.com/office/infopath/2007/PartnerControls">Workplace Health</TermName>
          <TermId xmlns="http://schemas.microsoft.com/office/infopath/2007/PartnerControls">6c1fc811-3b6d-4369-b9c2-56133e0224f1</TermId>
        </TermInfo>
        <TermInfo xmlns="http://schemas.microsoft.com/office/infopath/2007/PartnerControls">
          <TermName xmlns="http://schemas.microsoft.com/office/infopath/2007/PartnerControls">Workplace Health and Safety</TermName>
          <TermId xmlns="http://schemas.microsoft.com/office/infopath/2007/PartnerControls">1479d464-0115-4355-85b5-76d8d80bb5ac</TermId>
        </TermInfo>
        <TermInfo xmlns="http://schemas.microsoft.com/office/infopath/2007/PartnerControls">
          <TermName xmlns="http://schemas.microsoft.com/office/infopath/2007/PartnerControls">Work-Related Illness</TermName>
          <TermId xmlns="http://schemas.microsoft.com/office/infopath/2007/PartnerControls">4e68f1c8-15cb-4400-bb35-4e29ed8b1743</TermId>
        </TermInfo>
      </Terms>
    </kcdf3820fa7642e8be4bb4902ce9671f>
    <bb1a85d7c91c4659b60f056ef7672151 xmlns="a48324c4-7d20-48d3-8188-32763737222b">
      <Terms xmlns="http://schemas.microsoft.com/office/infopath/2007/PartnerControls">
        <TermInfo xmlns="http://schemas.microsoft.com/office/infopath/2007/PartnerControls">
          <TermName xmlns="http://schemas.microsoft.com/office/infopath/2007/PartnerControls">Environmental and Occupational Disease Control</TermName>
          <TermId xmlns="http://schemas.microsoft.com/office/infopath/2007/PartnerControls">73f1b0e5-a03c-4136-a95e-33b7a05ad638</TermId>
        </TermInfo>
      </Terms>
    </bb1a85d7c91c4659b60f056ef7672151>
    <e703b7d8b6284097bcc8d89d108ab72a xmlns="a48324c4-7d20-48d3-8188-32763737222b">
      <Terms xmlns="http://schemas.microsoft.com/office/infopath/2007/PartnerControls">
        <TermInfo xmlns="http://schemas.microsoft.com/office/infopath/2007/PartnerControls">
          <TermName xmlns="http://schemas.microsoft.com/office/infopath/2007/PartnerControls">English (United States)</TermName>
          <TermId xmlns="http://schemas.microsoft.com/office/infopath/2007/PartnerControls">25e340a5-d50c-48d7-adc0-a905fb7bff5c</TermId>
        </TermInfo>
      </Terms>
    </e703b7d8b6284097bcc8d89d108ab72a>
    <PublishingExpirationDate xmlns="http://schemas.microsoft.com/sharepoint/v3" xsi:nil="true"/>
    <PublishingStartDate xmlns="http://schemas.microsoft.com/sharepoint/v3"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CDPH Document" ma:contentTypeID="0x0101002CC577673628EB48993F371F1850BF7D002A134C48C4A3CA499BFB875280A0AD07" ma:contentTypeVersion="4" ma:contentTypeDescription="Create a new document." ma:contentTypeScope="" ma:versionID="192fbff5fc10ceba5cab8cd93337cd98">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901d7683be8f119521d662017bb5d4b1"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0"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b545365c-366b-4c8d-aeef-04f620ee1966" ma:termSetId="cdd5a172-8c78-4ec7-ac60-5f0fe253a964"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b545365c-366b-4c8d-aeef-04f620ee1966" ma:termSetId="cc05263c-85ed-4c2f-a4fe-f602faee1964"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b545365c-366b-4c8d-aeef-04f620ee1966" ma:termSetId="6489bfc0-c77f-4619-9be4-bef70736d171"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97;#English|25e340a5-d50c-48d7-adc0-a905fb7bff5c" ma:fieldId="{e703b7d8-b628-4097-bcc8-d89d108ab72a}" ma:sspId="b545365c-366b-4c8d-aeef-04f620ee1966" ma:termSetId="45e6de93-a046-4930-a9e9-bac90a81638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91EE60-3393-428C-9F59-FCBF65CFDAE2}"/>
</file>

<file path=customXml/itemProps2.xml><?xml version="1.0" encoding="utf-8"?>
<ds:datastoreItem xmlns:ds="http://schemas.openxmlformats.org/officeDocument/2006/customXml" ds:itemID="{0600978B-88B1-4AAF-BFDB-1E473C55E678}"/>
</file>

<file path=customXml/itemProps3.xml><?xml version="1.0" encoding="utf-8"?>
<ds:datastoreItem xmlns:ds="http://schemas.openxmlformats.org/officeDocument/2006/customXml" ds:itemID="{0937EAF0-1FD0-4844-9612-47AAA1CC823C}"/>
</file>

<file path=customXml/itemProps4.xml><?xml version="1.0" encoding="utf-8"?>
<ds:datastoreItem xmlns:ds="http://schemas.openxmlformats.org/officeDocument/2006/customXml" ds:itemID="{8CFC3A5E-2114-447A-B323-EE4D7509B95B}"/>
</file>

<file path=docProps/app.xml><?xml version="1.0" encoding="utf-8"?>
<Properties xmlns="http://schemas.openxmlformats.org/officeDocument/2006/extended-properties" xmlns:vt="http://schemas.openxmlformats.org/officeDocument/2006/docPropsVTypes">
  <Template/>
  <TotalTime>14178</TotalTime>
  <Words>2254</Words>
  <Application>Microsoft Office PowerPoint</Application>
  <PresentationFormat>Letter Paper (8.5x11 in)</PresentationFormat>
  <Paragraphs>158</Paragraphs>
  <Slides>18</Slides>
  <Notes>12</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2" baseType="lpstr">
      <vt:lpstr>Arial</vt:lpstr>
      <vt:lpstr>Arial Black</vt:lpstr>
      <vt:lpstr>Horizontal stripes design template</vt:lpstr>
      <vt:lpstr>Microsoft Word 97 - 2003 Document</vt:lpstr>
      <vt:lpstr>Fit Testing N95 Respirators in Health Care Facilities </vt:lpstr>
      <vt:lpstr>Respirator Standard Requirement</vt:lpstr>
      <vt:lpstr>Quantitative Fit Testing</vt:lpstr>
      <vt:lpstr>Quantitative Fit Testing in Action</vt:lpstr>
      <vt:lpstr>Approved Qualitative Fit Tests</vt:lpstr>
      <vt:lpstr>No Facial Hair</vt:lpstr>
      <vt:lpstr>NO EATING, DRINKING, OR SMOKING FOR PRIOR 15 MINUTES</vt:lpstr>
      <vt:lpstr>Prepare Nebulizers</vt:lpstr>
      <vt:lpstr>Bitrex® Protocol</vt:lpstr>
      <vt:lpstr>Taste Threshold Screening</vt:lpstr>
      <vt:lpstr>Selecting a Respirator</vt:lpstr>
      <vt:lpstr>Test</vt:lpstr>
      <vt:lpstr>Test Exercises</vt:lpstr>
      <vt:lpstr>Fit Test Exercise Chart</vt:lpstr>
      <vt:lpstr>Doffing the Respirator</vt:lpstr>
      <vt:lpstr>Test Results</vt:lpstr>
      <vt:lpstr>Recordkeeping</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Fit Testing N95 Respirators in Healthcare Facilities</dc:title>
  <dc:creator>Kate Durand</dc:creator>
  <cp:lastModifiedBy>Reynolds, Marcel (CDPH-DEODC-OHB)</cp:lastModifiedBy>
  <cp:revision>47</cp:revision>
  <cp:lastPrinted>1601-01-01T00:00:00Z</cp:lastPrinted>
  <dcterms:created xsi:type="dcterms:W3CDTF">2010-02-05T21:15:19Z</dcterms:created>
  <dcterms:modified xsi:type="dcterms:W3CDTF">2017-09-07T20:52:01Z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TC010721421033</vt:lpwstr>
  </property>
  <property fmtid="{D5CDD505-2E9C-101B-9397-08002B2CF9AE}" pid="3" name="ContentType">
    <vt:lpwstr>CDPH Document</vt:lpwstr>
  </property>
  <property fmtid="{D5CDD505-2E9C-101B-9397-08002B2CF9AE}" pid="4" name="Nav">
    <vt:lpwstr/>
  </property>
  <property fmtid="{D5CDD505-2E9C-101B-9397-08002B2CF9AE}" pid="5" name="display_urn:schemas-microsoft-com:office:office#Editor">
    <vt:lpwstr>System Account</vt:lpwstr>
  </property>
  <property fmtid="{D5CDD505-2E9C-101B-9397-08002B2CF9AE}" pid="6" name="xd_Signature">
    <vt:lpwstr/>
  </property>
  <property fmtid="{D5CDD505-2E9C-101B-9397-08002B2CF9AE}" pid="7" name="TemplateUrl">
    <vt:lpwstr/>
  </property>
  <property fmtid="{D5CDD505-2E9C-101B-9397-08002B2CF9AE}" pid="8" name="xd_ProgID">
    <vt:lpwstr/>
  </property>
  <property fmtid="{D5CDD505-2E9C-101B-9397-08002B2CF9AE}" pid="9" name="display_urn:schemas-microsoft-com:office:office#Author">
    <vt:lpwstr>System Account</vt:lpwstr>
  </property>
  <property fmtid="{D5CDD505-2E9C-101B-9397-08002B2CF9AE}" pid="10" name="_SourceUrl">
    <vt:lpwstr/>
  </property>
  <property fmtid="{D5CDD505-2E9C-101B-9397-08002B2CF9AE}" pid="11" name="_SharedFileIndex">
    <vt:lpwstr/>
  </property>
  <property fmtid="{D5CDD505-2E9C-101B-9397-08002B2CF9AE}" pid="12" name="_MarkAsFinal">
    <vt:bool>true</vt:bool>
  </property>
  <property fmtid="{D5CDD505-2E9C-101B-9397-08002B2CF9AE}" pid="13" name="ContentTypeId">
    <vt:lpwstr>0x0101002CC577673628EB48993F371F1850BF7D002A134C48C4A3CA499BFB875280A0AD07</vt:lpwstr>
  </property>
  <property fmtid="{D5CDD505-2E9C-101B-9397-08002B2CF9AE}" pid="14" name="Content Language">
    <vt:lpwstr>97;#English (United States)|25e340a5-d50c-48d7-adc0-a905fb7bff5c</vt:lpwstr>
  </property>
  <property fmtid="{D5CDD505-2E9C-101B-9397-08002B2CF9AE}" pid="15" name="Topic">
    <vt:lpwstr>119;#Health and Safety|0675f13f-ce8e-4ca2-af0c-03869def38d8;#236;#Prevention|04acecae-8066-4718-8c80-6c6334c720df;#228;#Occupational|f0b5964d-2483-434a-8256-dd40a786ad41;#222;#Occupational Health|d08263f9-34c4-4f7b-b6c4-3d099a2710ba;#217;#Occupational Health and Safety|174fe87b-9705-4f5f-b1d1-3fc6dec10b8d;#223;#Workplace Hazards|37afb98e-77a7-4ab2-8be5-33e7c0df4280;#154;#Workplace Health|6c1fc811-3b6d-4369-b9c2-56133e0224f1;#233;#Workplace Health and Safety|1479d464-0115-4355-85b5-76d8d80bb5ac;#271;#Work-Related Illness|4e68f1c8-15cb-4400-bb35-4e29ed8b1743</vt:lpwstr>
  </property>
  <property fmtid="{D5CDD505-2E9C-101B-9397-08002B2CF9AE}" pid="16" name="CDPH Audience">
    <vt:lpwstr>188;#Healthcare Provider|4763fce6-72e0-4e74-ae57-8e132d338101;#121;#Clinicians/Healthcare Providers|e31e14b8-e46e-494a-8300-1453b14ca9de;#122;#Men’s Health|c8b18807-a662-491b-b883-0ca6bf1fb689;#113;#Women’s Health|b35500ca-13a2-4e36-a438-e6f1a83ee180</vt:lpwstr>
  </property>
  <property fmtid="{D5CDD505-2E9C-101B-9397-08002B2CF9AE}" pid="17" name="Program">
    <vt:lpwstr>114;#Environmental and Occupational Disease Control|73f1b0e5-a03c-4136-a95e-33b7a05ad638</vt:lpwstr>
  </property>
</Properties>
</file>